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4" r:id="rId2"/>
    <p:sldId id="393" r:id="rId3"/>
    <p:sldId id="399" r:id="rId4"/>
    <p:sldId id="401" r:id="rId5"/>
    <p:sldId id="404" r:id="rId6"/>
    <p:sldId id="390" r:id="rId7"/>
    <p:sldId id="39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21"/>
  </p:normalViewPr>
  <p:slideViewPr>
    <p:cSldViewPr snapToGrid="0" snapToObjects="1">
      <p:cViewPr varScale="1">
        <p:scale>
          <a:sx n="112" d="100"/>
          <a:sy n="112" d="100"/>
        </p:scale>
        <p:origin x="4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4C3E86-C63A-884A-A8BC-069BB6BE2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3CFBA8-5A17-384E-A94C-C9B1B89D6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01083C-934C-BA4D-99F8-69B8B3C1A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326CB2-2A1A-DA4A-A179-D40CE6AB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6CFF67-D634-BA4A-A216-9130F5E6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6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D666B-405B-B543-BB11-CEB8951C3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48FBB13-7187-1A4C-B7F6-99CF3143A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26AEB7-5A97-3E40-9298-3742F0787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2D00E0-3B59-3341-92C4-9206A1C4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CC6061-D0F0-0647-8359-DFDB57082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45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8562BFE-86E6-0744-91D3-F7CDBA7C8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907C35-5E08-C444-8DA5-7E3D5E769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D1E21F-1E51-AA47-B93D-C7944AD2A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7D71E2-F4EF-9342-8D41-C98EC180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84E6DE-6625-D148-AADC-5889F939A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78C1D-DF2D-5B46-A3F0-48ABE6AA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95ED9-15E1-124F-AD4E-D6E31A4D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56C86E-1F8E-944B-9EE3-664716AF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F38F88-171D-9D49-A7DF-A97B6856F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BC6BCC-A947-9942-8356-F8E1173B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74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62667-42E5-3446-B135-A3176925F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599B0A-54B3-A546-A2A6-731462230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8C8DB9-46BF-DD4D-843F-16ED85A7E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89D4FE-54F9-6048-90FB-988C4298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F972F0-824E-EC4F-8DFA-38C6897F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40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772AF-422D-4744-8264-4B9D7910F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78DE40-E91E-8448-B3D0-313CDDFD3D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E4A7CB-E52B-DD4E-A64B-02AA1F307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DADA1B-54E6-264F-B97C-D3514242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37969E-0F89-F242-89CA-08C07CF55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128B51-F83A-874F-9516-782AAB88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18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519EC4-C2EC-B44B-ABA9-D633BB23A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8FBD97-1F13-384D-9F37-476289FDA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4C2CFB-11AF-5444-B7E4-4370B2DA5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316321-9835-B54E-9A29-0A5D71324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B8C06B6-46B1-A04C-8D2F-3DB7555D4B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757612-137B-2643-8283-4022CCE2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2C4BE2-88F0-6242-859B-B76A28E16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68A17E-8D50-484E-A28F-62013B8FD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510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70DB7-17C7-234E-BBD8-43992DE7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6B175C-14C0-134C-BBB0-38B08BD5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51ED49-8E34-ED44-A7CF-0C88D6A1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BD257F-89C4-C243-AF92-56D2791E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1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E72BD2-A097-3245-80BA-23FD38CBC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8E7B55-0F03-434F-8CB1-0ADC72D6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59BA2D-9337-C044-BE5F-CBF338C55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EF66D-FFE6-B14A-AAA2-08132D7E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01E847-24E3-0A44-8410-1A98412AE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A5F3DE-CCE2-1741-BB80-2CEF985D2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AD0156-30FF-6B48-AE45-80B49430A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FCC5F8-3690-5847-B45E-1D2122E74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A0E547-CDC9-3D45-BB85-1061A5A4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8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43227-D292-F748-94B7-64581B291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110BFA2-A54A-3444-A81E-6944D3690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E69B9D-423F-F34F-8D9B-BFBD4D68F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15F175-1C65-CE4A-B292-41517C43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C3663D-E961-1840-BC8E-E26C118F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9FF7EC-0C38-0F49-AC72-F3B09B057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7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0F6A5D2-4B0E-194A-8E5F-60F7596A1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A1BC8E-E5B4-0E46-9DC3-E082D968B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ED6CD2-6C2B-8945-AD2C-44E26A7F9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B1A9-E721-6E49-85C7-7EBAD7AED29C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BA2D17-9A54-7F49-9E52-E8341B83B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6441EC-0628-2240-864E-DFDD7A7BB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5532C-9D65-6E46-838B-7D77ACD9D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20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 descr="Puzzle">
            <a:extLst>
              <a:ext uri="{FF2B5EF4-FFF2-40B4-BE49-F238E27FC236}">
                <a16:creationId xmlns:a16="http://schemas.microsoft.com/office/drawing/2014/main" id="{B5B86BC8-A21B-414C-8E7A-C0E2D2E217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71" r="23298" b="352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244D6F-E28C-454B-8960-59EFDEB95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altLang="cs-CZ" sz="4800" cap="none">
                <a:ea typeface="ＭＳ Ｐゴシック" panose="020B0600070205080204" pitchFamily="34" charset="-128"/>
              </a:rPr>
              <a:t>Interpretace textů marketingové komunikace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72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4" name="Rectangle 133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69" name="Rectangle 3">
            <a:extLst>
              <a:ext uri="{FF2B5EF4-FFF2-40B4-BE49-F238E27FC236}">
                <a16:creationId xmlns:a16="http://schemas.microsoft.com/office/drawing/2014/main" id="{BE866B48-F672-154C-A53C-C285BD3C1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397" y="2418409"/>
            <a:ext cx="9688296" cy="3454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jana.rosenfeldova@fsv.cuni.cz</a:t>
            </a:r>
            <a:br>
              <a:rPr lang="en-US" altLang="cs-CZ" sz="2000" dirty="0">
                <a:latin typeface="+mn-lt"/>
                <a:ea typeface="+mn-ea"/>
              </a:rPr>
            </a:br>
            <a:endParaRPr lang="en-US" altLang="cs-CZ" sz="20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konzultační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hodiny</a:t>
            </a:r>
            <a:r>
              <a:rPr lang="en-US" altLang="cs-CZ" sz="2000" dirty="0">
                <a:latin typeface="+mn-lt"/>
                <a:ea typeface="+mn-ea"/>
              </a:rPr>
              <a:t>: </a:t>
            </a:r>
            <a:r>
              <a:rPr lang="en-US" altLang="cs-CZ" sz="2000" dirty="0" err="1">
                <a:latin typeface="+mn-lt"/>
                <a:ea typeface="+mn-ea"/>
              </a:rPr>
              <a:t>středa</a:t>
            </a:r>
            <a:r>
              <a:rPr lang="en-US" altLang="cs-CZ" sz="2000" dirty="0">
                <a:latin typeface="+mn-lt"/>
                <a:ea typeface="+mn-ea"/>
              </a:rPr>
              <a:t> 10.00 – 12.00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cs-CZ" sz="20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moodle</a:t>
            </a:r>
            <a:r>
              <a:rPr lang="en-US" altLang="cs-CZ" sz="2000" dirty="0">
                <a:latin typeface="+mn-lt"/>
                <a:ea typeface="+mn-ea"/>
              </a:rPr>
              <a:t>: </a:t>
            </a:r>
            <a:r>
              <a:rPr lang="en-US" altLang="cs-CZ" sz="2000" dirty="0" err="1">
                <a:latin typeface="+mn-lt"/>
                <a:ea typeface="+mn-ea"/>
              </a:rPr>
              <a:t>Interpretace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textů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marketingové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komunikace</a:t>
            </a:r>
            <a:endParaRPr lang="en-US" altLang="cs-CZ" sz="2000" dirty="0">
              <a:latin typeface="+mn-lt"/>
              <a:ea typeface="+mn-ea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E79D72-DBF6-AA4E-AFD4-98FCB1B2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40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Sylabus 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B7025676-C41A-0E43-B417-B525F038C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21. 2.    	</a:t>
            </a:r>
            <a:r>
              <a:rPr lang="en-US" altLang="cs-CZ" sz="1600" dirty="0" err="1">
                <a:latin typeface="+mn-lt"/>
                <a:ea typeface="+mn-ea"/>
              </a:rPr>
              <a:t>Úvodní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seminář</a:t>
            </a:r>
            <a:r>
              <a:rPr lang="en-US" altLang="cs-CZ" sz="1600" dirty="0">
                <a:latin typeface="+mn-lt"/>
                <a:ea typeface="+mn-ea"/>
              </a:rPr>
              <a:t>, </a:t>
            </a:r>
            <a:r>
              <a:rPr lang="en-US" altLang="cs-CZ" sz="1600" dirty="0" err="1">
                <a:latin typeface="+mn-lt"/>
                <a:ea typeface="+mn-ea"/>
              </a:rPr>
              <a:t>představení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sylabu</a:t>
            </a:r>
            <a:r>
              <a:rPr lang="en-US" altLang="cs-CZ" sz="1600" dirty="0">
                <a:latin typeface="+mn-lt"/>
                <a:ea typeface="+mn-ea"/>
              </a:rPr>
              <a:t> a </a:t>
            </a:r>
            <a:r>
              <a:rPr lang="en-US" altLang="cs-CZ" sz="1600" dirty="0" err="1">
                <a:latin typeface="+mn-lt"/>
                <a:ea typeface="+mn-ea"/>
              </a:rPr>
              <a:t>požadavků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ke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splnění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předmětu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28. 2.    	Text a </a:t>
            </a:r>
            <a:r>
              <a:rPr lang="en-US" altLang="cs-CZ" sz="1600" dirty="0" err="1">
                <a:latin typeface="+mn-lt"/>
                <a:ea typeface="+mn-ea"/>
              </a:rPr>
              <a:t>interpretace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6. 3.      	Agenda-setting, priming a </a:t>
            </a:r>
            <a:r>
              <a:rPr lang="en-US" altLang="cs-CZ" sz="1600" dirty="0" err="1">
                <a:latin typeface="+mn-lt"/>
                <a:ea typeface="+mn-ea"/>
              </a:rPr>
              <a:t>rámcování</a:t>
            </a:r>
            <a:r>
              <a:rPr lang="en-US" altLang="cs-CZ" sz="1600" dirty="0">
                <a:latin typeface="+mn-lt"/>
                <a:ea typeface="+mn-ea"/>
              </a:rPr>
              <a:t>  </a:t>
            </a:r>
            <a:endParaRPr lang="en-US" altLang="cs-CZ" sz="1600" b="1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13. 3.    	Stereotypy</a:t>
            </a:r>
            <a:endParaRPr lang="en-US" altLang="cs-CZ" sz="1600" dirty="0">
              <a:solidFill>
                <a:srgbClr val="0070C0"/>
              </a:solidFill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20. 3.    	Gender </a:t>
            </a:r>
            <a:r>
              <a:rPr lang="en-US" altLang="cs-CZ" sz="1600" dirty="0" err="1">
                <a:latin typeface="+mn-lt"/>
                <a:ea typeface="+mn-ea"/>
              </a:rPr>
              <a:t>analýza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27. 3.    	</a:t>
            </a:r>
            <a:r>
              <a:rPr lang="en-US" altLang="cs-CZ" sz="1600" dirty="0" err="1">
                <a:latin typeface="+mn-lt"/>
                <a:ea typeface="+mn-ea"/>
              </a:rPr>
              <a:t>Sémiotika</a:t>
            </a:r>
            <a:r>
              <a:rPr lang="en-US" altLang="cs-CZ" sz="1600" dirty="0">
                <a:latin typeface="+mn-lt"/>
                <a:ea typeface="+mn-ea"/>
              </a:rPr>
              <a:t> I</a:t>
            </a:r>
            <a:endParaRPr lang="en-US" altLang="cs-CZ" sz="1600" b="1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3. 4.    	</a:t>
            </a:r>
            <a:r>
              <a:rPr lang="en-US" altLang="cs-CZ" sz="1600" dirty="0" err="1">
                <a:latin typeface="+mn-lt"/>
                <a:ea typeface="+mn-ea"/>
              </a:rPr>
              <a:t>Sémiotika</a:t>
            </a:r>
            <a:r>
              <a:rPr lang="en-US" altLang="cs-CZ" sz="1600" dirty="0">
                <a:latin typeface="+mn-lt"/>
                <a:ea typeface="+mn-ea"/>
              </a:rPr>
              <a:t> II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10. 4. 	</a:t>
            </a:r>
            <a:r>
              <a:rPr lang="en-US" altLang="cs-CZ" sz="1600" dirty="0" err="1">
                <a:latin typeface="+mn-lt"/>
                <a:ea typeface="+mn-ea"/>
              </a:rPr>
              <a:t>Sémiotika</a:t>
            </a:r>
            <a:r>
              <a:rPr lang="en-US" altLang="cs-CZ" sz="1600" dirty="0">
                <a:latin typeface="+mn-lt"/>
                <a:ea typeface="+mn-ea"/>
              </a:rPr>
              <a:t> III + </a:t>
            </a:r>
            <a:r>
              <a:rPr lang="en-US" altLang="cs-CZ" sz="1600" dirty="0" err="1">
                <a:latin typeface="+mn-lt"/>
                <a:ea typeface="+mn-ea"/>
              </a:rPr>
              <a:t>interpretace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barev</a:t>
            </a:r>
            <a:r>
              <a:rPr lang="en-US" altLang="cs-CZ" sz="1600" dirty="0">
                <a:latin typeface="+mn-lt"/>
                <a:ea typeface="+mn-ea"/>
              </a:rPr>
              <a:t> v </a:t>
            </a:r>
            <a:r>
              <a:rPr lang="en-US" altLang="cs-CZ" sz="1600" dirty="0" err="1">
                <a:latin typeface="+mn-lt"/>
                <a:ea typeface="+mn-ea"/>
              </a:rPr>
              <a:t>komunikaci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17. 4.    	</a:t>
            </a:r>
            <a:r>
              <a:rPr lang="en-US" altLang="cs-CZ" sz="1600" dirty="0" err="1">
                <a:latin typeface="+mn-lt"/>
                <a:ea typeface="+mn-ea"/>
              </a:rPr>
              <a:t>Kvantitativní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obsahová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analýza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24. 4.    	</a:t>
            </a:r>
            <a:r>
              <a:rPr lang="en-US" altLang="cs-CZ" sz="1600" dirty="0" err="1">
                <a:latin typeface="+mn-lt"/>
                <a:ea typeface="+mn-ea"/>
              </a:rPr>
              <a:t>Kulturní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rozdíly</a:t>
            </a:r>
            <a:r>
              <a:rPr lang="en-US" altLang="cs-CZ" sz="1600" dirty="0">
                <a:latin typeface="+mn-lt"/>
                <a:ea typeface="+mn-ea"/>
              </a:rPr>
              <a:t> v </a:t>
            </a:r>
            <a:r>
              <a:rPr lang="en-US" altLang="cs-CZ" sz="1600" dirty="0" err="1">
                <a:latin typeface="+mn-lt"/>
                <a:ea typeface="+mn-ea"/>
              </a:rPr>
              <a:t>marketingových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textech</a:t>
            </a:r>
            <a:r>
              <a:rPr lang="en-US" altLang="cs-CZ" sz="1600" dirty="0">
                <a:latin typeface="+mn-lt"/>
                <a:ea typeface="+mn-ea"/>
              </a:rPr>
              <a:t> a </a:t>
            </a:r>
            <a:r>
              <a:rPr lang="en-US" altLang="cs-CZ" sz="1600" dirty="0" err="1">
                <a:latin typeface="+mn-lt"/>
                <a:ea typeface="+mn-ea"/>
              </a:rPr>
              <a:t>jejich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interpretaci</a:t>
            </a:r>
            <a:endParaRPr lang="en-US" altLang="cs-CZ" sz="1600" b="1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1. 5.    	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Státní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svátek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 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8. 5.      	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Státní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svátek</a:t>
            </a:r>
            <a:endParaRPr lang="en-US" altLang="cs-CZ" sz="1600" b="1" dirty="0">
              <a:solidFill>
                <a:srgbClr val="FF0000"/>
              </a:solidFill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b="1" dirty="0">
                <a:solidFill>
                  <a:srgbClr val="0070C0"/>
                </a:solidFill>
                <a:latin typeface="+mn-lt"/>
                <a:ea typeface="+mn-ea"/>
              </a:rPr>
              <a:t>15. 5.    	</a:t>
            </a:r>
            <a:r>
              <a:rPr lang="en-US" altLang="cs-CZ" sz="1600" b="1" dirty="0" err="1">
                <a:solidFill>
                  <a:srgbClr val="0070C0"/>
                </a:solidFill>
                <a:latin typeface="+mn-lt"/>
                <a:ea typeface="+mn-ea"/>
              </a:rPr>
              <a:t>Závěrečný</a:t>
            </a:r>
            <a:r>
              <a:rPr lang="en-US" altLang="cs-CZ" sz="1600" b="1" dirty="0">
                <a:solidFill>
                  <a:srgbClr val="0070C0"/>
                </a:solidFill>
                <a:latin typeface="+mn-lt"/>
                <a:ea typeface="+mn-ea"/>
              </a:rPr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71245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B3B6B7-7FD2-5846-80A6-741C21F6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3600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Požadavky</a:t>
            </a:r>
            <a:r>
              <a:rPr lang="en-US" altLang="cs-CZ" sz="36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cs-CZ" sz="3600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ke</a:t>
            </a:r>
            <a:r>
              <a:rPr lang="en-US" altLang="cs-CZ" sz="36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cs-CZ" sz="3600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splnění</a:t>
            </a:r>
            <a:r>
              <a:rPr lang="en-US" altLang="cs-CZ" sz="36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altLang="cs-CZ" sz="3600" kern="12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předmětu</a:t>
            </a:r>
            <a:endParaRPr lang="en-US" altLang="cs-CZ" sz="3600" kern="1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EF08F63-55C9-DC4A-BAB7-482EC631C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67" y="1782981"/>
            <a:ext cx="10905066" cy="4393982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57150" indent="0" eaLnBrk="1" hangingPunct="1">
              <a:lnSpc>
                <a:spcPct val="90000"/>
              </a:lnSpc>
              <a:spcAft>
                <a:spcPts val="600"/>
              </a:spcAft>
            </a:pPr>
            <a:br>
              <a:rPr lang="en-US" altLang="cs-CZ" sz="2000" b="1" dirty="0">
                <a:latin typeface="+mn-lt"/>
                <a:ea typeface="+mn-ea"/>
              </a:rPr>
            </a:br>
            <a:endParaRPr lang="en-US" altLang="cs-CZ" sz="2000" b="1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+mn-lt"/>
                <a:ea typeface="+mn-ea"/>
              </a:rPr>
              <a:t>2x </a:t>
            </a:r>
            <a:r>
              <a:rPr lang="en-US" altLang="cs-CZ" sz="2000" dirty="0" err="1">
                <a:latin typeface="+mn-lt"/>
                <a:ea typeface="+mn-ea"/>
              </a:rPr>
              <a:t>domácí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úkol</a:t>
            </a:r>
            <a:r>
              <a:rPr lang="en-US" altLang="cs-CZ" sz="2000" dirty="0">
                <a:latin typeface="+mn-lt"/>
                <a:ea typeface="+mn-ea"/>
              </a:rPr>
              <a:t> v </a:t>
            </a:r>
            <a:r>
              <a:rPr lang="en-US" altLang="cs-CZ" sz="2000" dirty="0" err="1">
                <a:latin typeface="+mn-lt"/>
                <a:ea typeface="+mn-ea"/>
              </a:rPr>
              <a:t>průběhu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semestru</a:t>
            </a:r>
            <a:r>
              <a:rPr lang="en-US" altLang="cs-CZ" sz="2000" dirty="0">
                <a:latin typeface="+mn-lt"/>
                <a:ea typeface="+mn-ea"/>
              </a:rPr>
              <a:t>  (2 x 15 %)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Závěrečný</a:t>
            </a:r>
            <a:r>
              <a:rPr lang="en-US" altLang="cs-CZ" sz="2000" dirty="0">
                <a:latin typeface="+mn-lt"/>
                <a:ea typeface="+mn-ea"/>
              </a:rPr>
              <a:t> test </a:t>
            </a:r>
            <a:r>
              <a:rPr lang="en-US" altLang="cs-CZ" sz="2000" dirty="0" err="1">
                <a:latin typeface="+mn-lt"/>
                <a:ea typeface="+mn-ea"/>
              </a:rPr>
              <a:t>na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konci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semestru</a:t>
            </a:r>
            <a:r>
              <a:rPr lang="en-US" altLang="cs-CZ" sz="2000" dirty="0">
                <a:latin typeface="+mn-lt"/>
                <a:ea typeface="+mn-ea"/>
              </a:rPr>
              <a:t> (30 %)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Aktivita</a:t>
            </a:r>
            <a:r>
              <a:rPr lang="en-US" altLang="cs-CZ" sz="2000" dirty="0">
                <a:latin typeface="+mn-lt"/>
                <a:ea typeface="+mn-ea"/>
              </a:rPr>
              <a:t> v </a:t>
            </a:r>
            <a:r>
              <a:rPr lang="en-US" altLang="cs-CZ" sz="2000" dirty="0" err="1">
                <a:latin typeface="+mn-lt"/>
                <a:ea typeface="+mn-ea"/>
              </a:rPr>
              <a:t>průběhu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semestru</a:t>
            </a:r>
            <a:r>
              <a:rPr lang="en-US" altLang="cs-CZ" sz="2000" dirty="0">
                <a:latin typeface="+mn-lt"/>
                <a:ea typeface="+mn-ea"/>
              </a:rPr>
              <a:t> (40 %)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cs-CZ" sz="2000" dirty="0">
              <a:latin typeface="+mn-lt"/>
              <a:ea typeface="+mn-ea"/>
            </a:endParaRP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</a:pPr>
            <a:endParaRPr lang="en-US" altLang="cs-CZ" sz="20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Domácí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úkoly</a:t>
            </a:r>
            <a:r>
              <a:rPr lang="en-US" altLang="cs-CZ" sz="2000" dirty="0">
                <a:latin typeface="+mn-lt"/>
                <a:ea typeface="+mn-ea"/>
              </a:rPr>
              <a:t> – </a:t>
            </a:r>
            <a:r>
              <a:rPr lang="en-US" altLang="cs-CZ" sz="2000" dirty="0" err="1">
                <a:latin typeface="+mn-lt"/>
                <a:ea typeface="+mn-ea"/>
              </a:rPr>
              <a:t>včasné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odevzdání</a:t>
            </a:r>
            <a:r>
              <a:rPr lang="en-US" altLang="cs-CZ" sz="2000" dirty="0">
                <a:latin typeface="+mn-lt"/>
                <a:ea typeface="+mn-ea"/>
              </a:rPr>
              <a:t>, </a:t>
            </a:r>
            <a:r>
              <a:rPr lang="en-US" altLang="cs-CZ" sz="2000" dirty="0" err="1">
                <a:latin typeface="+mn-lt"/>
                <a:ea typeface="+mn-ea"/>
              </a:rPr>
              <a:t>splnění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všech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náležitostí</a:t>
            </a:r>
            <a:r>
              <a:rPr lang="en-US" altLang="cs-CZ" sz="2000" dirty="0">
                <a:latin typeface="+mn-lt"/>
                <a:ea typeface="+mn-ea"/>
              </a:rPr>
              <a:t>, </a:t>
            </a:r>
            <a:r>
              <a:rPr lang="en-US" altLang="cs-CZ" sz="2000" dirty="0" err="1">
                <a:latin typeface="+mn-lt"/>
                <a:ea typeface="+mn-ea"/>
              </a:rPr>
              <a:t>obsah</a:t>
            </a:r>
            <a:endParaRPr lang="en-US" altLang="cs-CZ" sz="20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>
                <a:latin typeface="+mn-lt"/>
                <a:ea typeface="+mn-ea"/>
              </a:rPr>
              <a:t>Test – z </a:t>
            </a:r>
            <a:r>
              <a:rPr lang="en-US" altLang="cs-CZ" sz="2000" dirty="0" err="1">
                <a:latin typeface="+mn-lt"/>
                <a:ea typeface="+mn-ea"/>
              </a:rPr>
              <a:t>přednášek</a:t>
            </a:r>
            <a:r>
              <a:rPr lang="en-US" altLang="cs-CZ" sz="2000" dirty="0">
                <a:latin typeface="+mn-lt"/>
                <a:ea typeface="+mn-ea"/>
              </a:rPr>
              <a:t> a </a:t>
            </a:r>
            <a:r>
              <a:rPr lang="en-US" altLang="cs-CZ" sz="2000" dirty="0" err="1">
                <a:latin typeface="+mn-lt"/>
                <a:ea typeface="+mn-ea"/>
              </a:rPr>
              <a:t>četby</a:t>
            </a:r>
            <a:endParaRPr lang="en-US" altLang="cs-CZ" sz="20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dirty="0" err="1">
                <a:latin typeface="+mn-lt"/>
                <a:ea typeface="+mn-ea"/>
              </a:rPr>
              <a:t>Aktivita</a:t>
            </a:r>
            <a:r>
              <a:rPr lang="en-US" altLang="cs-CZ" sz="2000" dirty="0">
                <a:latin typeface="+mn-lt"/>
                <a:ea typeface="+mn-ea"/>
              </a:rPr>
              <a:t> – </a:t>
            </a:r>
            <a:r>
              <a:rPr lang="en-US" altLang="cs-CZ" sz="2000" dirty="0" err="1">
                <a:latin typeface="+mn-lt"/>
                <a:ea typeface="+mn-ea"/>
              </a:rPr>
              <a:t>účast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na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skupinové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práci</a:t>
            </a:r>
            <a:r>
              <a:rPr lang="en-US" altLang="cs-CZ" sz="2000" dirty="0">
                <a:latin typeface="+mn-lt"/>
                <a:ea typeface="+mn-ea"/>
              </a:rPr>
              <a:t>, </a:t>
            </a:r>
            <a:r>
              <a:rPr lang="en-US" altLang="cs-CZ" sz="2000" dirty="0" err="1">
                <a:latin typeface="+mn-lt"/>
                <a:ea typeface="+mn-ea"/>
              </a:rPr>
              <a:t>splnění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krátkých</a:t>
            </a:r>
            <a:r>
              <a:rPr lang="en-US" altLang="cs-CZ" sz="2000" dirty="0">
                <a:latin typeface="+mn-lt"/>
                <a:ea typeface="+mn-ea"/>
              </a:rPr>
              <a:t> </a:t>
            </a:r>
            <a:r>
              <a:rPr lang="en-US" altLang="cs-CZ" sz="2000" dirty="0" err="1">
                <a:latin typeface="+mn-lt"/>
                <a:ea typeface="+mn-ea"/>
              </a:rPr>
              <a:t>zadání</a:t>
            </a:r>
            <a:r>
              <a:rPr lang="en-US" altLang="cs-CZ" sz="2000" dirty="0">
                <a:latin typeface="+mn-lt"/>
                <a:ea typeface="+mn-ea"/>
              </a:rPr>
              <a:t> (v </a:t>
            </a:r>
            <a:r>
              <a:rPr lang="en-US" altLang="cs-CZ" sz="2000" dirty="0" err="1">
                <a:latin typeface="+mn-lt"/>
                <a:ea typeface="+mn-ea"/>
              </a:rPr>
              <a:t>termínu</a:t>
            </a:r>
            <a:r>
              <a:rPr lang="en-US" altLang="cs-CZ" sz="2000" dirty="0">
                <a:latin typeface="+mn-lt"/>
                <a:ea typeface="+mn-ea"/>
              </a:rPr>
              <a:t>) </a:t>
            </a:r>
            <a:r>
              <a:rPr lang="en-US" altLang="cs-CZ" sz="2000" dirty="0" err="1">
                <a:latin typeface="+mn-lt"/>
                <a:ea typeface="+mn-ea"/>
              </a:rPr>
              <a:t>apod</a:t>
            </a:r>
            <a:r>
              <a:rPr lang="en-US" altLang="cs-CZ" sz="2000" dirty="0">
                <a:latin typeface="+mn-lt"/>
                <a:ea typeface="+mn-ea"/>
              </a:rPr>
              <a:t>.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cs-CZ" sz="2000" dirty="0">
              <a:latin typeface="+mn-lt"/>
              <a:ea typeface="+mn-ea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Isosceles Triangle 138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Isosceles Triangle 14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8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E79D72-DBF6-AA4E-AFD4-98FCB1B2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cs-CZ" sz="4000" kern="120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Sylabus 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B7025676-C41A-0E43-B417-B525F038C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21. 2.    	</a:t>
            </a:r>
            <a:r>
              <a:rPr lang="en-US" altLang="cs-CZ" sz="1600" dirty="0" err="1">
                <a:latin typeface="+mn-lt"/>
                <a:ea typeface="+mn-ea"/>
              </a:rPr>
              <a:t>Úvodní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seminář</a:t>
            </a:r>
            <a:r>
              <a:rPr lang="en-US" altLang="cs-CZ" sz="1600" dirty="0">
                <a:latin typeface="+mn-lt"/>
                <a:ea typeface="+mn-ea"/>
              </a:rPr>
              <a:t>, </a:t>
            </a:r>
            <a:r>
              <a:rPr lang="en-US" altLang="cs-CZ" sz="1600" dirty="0" err="1">
                <a:latin typeface="+mn-lt"/>
                <a:ea typeface="+mn-ea"/>
              </a:rPr>
              <a:t>představení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sylabu</a:t>
            </a:r>
            <a:r>
              <a:rPr lang="en-US" altLang="cs-CZ" sz="1600" dirty="0">
                <a:latin typeface="+mn-lt"/>
                <a:ea typeface="+mn-ea"/>
              </a:rPr>
              <a:t> a </a:t>
            </a:r>
            <a:r>
              <a:rPr lang="en-US" altLang="cs-CZ" sz="1600" dirty="0" err="1">
                <a:latin typeface="+mn-lt"/>
                <a:ea typeface="+mn-ea"/>
              </a:rPr>
              <a:t>požadavků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ke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splnění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předmětu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28. 2.    	Text a </a:t>
            </a:r>
            <a:r>
              <a:rPr lang="en-US" altLang="cs-CZ" sz="1600" dirty="0" err="1">
                <a:latin typeface="+mn-lt"/>
                <a:ea typeface="+mn-ea"/>
              </a:rPr>
              <a:t>interpretace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6. 3.      	Agenda-setting, priming a </a:t>
            </a:r>
            <a:r>
              <a:rPr lang="en-US" altLang="cs-CZ" sz="1600" dirty="0" err="1">
                <a:latin typeface="+mn-lt"/>
                <a:ea typeface="+mn-ea"/>
              </a:rPr>
              <a:t>rámcování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>
                <a:solidFill>
                  <a:srgbClr val="FF0000"/>
                </a:solidFill>
                <a:latin typeface="+mn-lt"/>
                <a:ea typeface="+mn-ea"/>
              </a:rPr>
              <a:t>(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Zadání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1.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domácího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úkolu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–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odevzdání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do 13. 3</a:t>
            </a:r>
            <a:r>
              <a:rPr lang="en-US" altLang="cs-CZ" sz="1600" dirty="0">
                <a:solidFill>
                  <a:srgbClr val="FF0000"/>
                </a:solidFill>
                <a:latin typeface="+mn-lt"/>
                <a:ea typeface="+mn-ea"/>
              </a:rPr>
              <a:t>.)  </a:t>
            </a:r>
            <a:endParaRPr lang="en-US" altLang="cs-CZ" sz="1600" b="1" dirty="0">
              <a:solidFill>
                <a:srgbClr val="FF0000"/>
              </a:solidFill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13. 3.    	Stereotypy</a:t>
            </a:r>
            <a:endParaRPr lang="en-US" altLang="cs-CZ" sz="1600" dirty="0">
              <a:solidFill>
                <a:srgbClr val="0070C0"/>
              </a:solidFill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20. 3.    	Gender </a:t>
            </a:r>
            <a:r>
              <a:rPr lang="en-US" altLang="cs-CZ" sz="1600" dirty="0" err="1">
                <a:latin typeface="+mn-lt"/>
                <a:ea typeface="+mn-ea"/>
              </a:rPr>
              <a:t>analýza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27. 3.    	</a:t>
            </a:r>
            <a:r>
              <a:rPr lang="en-US" altLang="cs-CZ" sz="1600" dirty="0" err="1">
                <a:latin typeface="+mn-lt"/>
                <a:ea typeface="+mn-ea"/>
              </a:rPr>
              <a:t>Sémiotika</a:t>
            </a:r>
            <a:r>
              <a:rPr lang="en-US" altLang="cs-CZ" sz="1600" dirty="0">
                <a:latin typeface="+mn-lt"/>
                <a:ea typeface="+mn-ea"/>
              </a:rPr>
              <a:t> I</a:t>
            </a:r>
            <a:endParaRPr lang="en-US" altLang="cs-CZ" sz="1600" b="1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3. 4.    	</a:t>
            </a:r>
            <a:r>
              <a:rPr lang="en-US" altLang="cs-CZ" sz="1600" dirty="0" err="1">
                <a:latin typeface="+mn-lt"/>
                <a:ea typeface="+mn-ea"/>
              </a:rPr>
              <a:t>Sémiotika</a:t>
            </a:r>
            <a:r>
              <a:rPr lang="en-US" altLang="cs-CZ" sz="1600" dirty="0">
                <a:latin typeface="+mn-lt"/>
                <a:ea typeface="+mn-ea"/>
              </a:rPr>
              <a:t> II 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10. 4. 	</a:t>
            </a:r>
            <a:r>
              <a:rPr lang="en-US" altLang="cs-CZ" sz="1600" dirty="0" err="1">
                <a:latin typeface="+mn-lt"/>
                <a:ea typeface="+mn-ea"/>
              </a:rPr>
              <a:t>Sémiotika</a:t>
            </a:r>
            <a:r>
              <a:rPr lang="en-US" altLang="cs-CZ" sz="1600" dirty="0">
                <a:latin typeface="+mn-lt"/>
                <a:ea typeface="+mn-ea"/>
              </a:rPr>
              <a:t> III + </a:t>
            </a:r>
            <a:r>
              <a:rPr lang="en-US" altLang="cs-CZ" sz="1600" dirty="0" err="1">
                <a:latin typeface="+mn-lt"/>
                <a:ea typeface="+mn-ea"/>
              </a:rPr>
              <a:t>interpretace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barev</a:t>
            </a:r>
            <a:r>
              <a:rPr lang="en-US" altLang="cs-CZ" sz="1600" dirty="0">
                <a:latin typeface="+mn-lt"/>
                <a:ea typeface="+mn-ea"/>
              </a:rPr>
              <a:t> v </a:t>
            </a:r>
            <a:r>
              <a:rPr lang="en-US" altLang="cs-CZ" sz="1600" dirty="0" err="1">
                <a:latin typeface="+mn-lt"/>
                <a:ea typeface="+mn-ea"/>
              </a:rPr>
              <a:t>komunikaci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>
                <a:solidFill>
                  <a:srgbClr val="FF0000"/>
                </a:solidFill>
                <a:latin typeface="+mn-lt"/>
                <a:ea typeface="+mn-ea"/>
              </a:rPr>
              <a:t>(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Zadání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2.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domácího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úkolu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–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odevzdání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do 17. 4</a:t>
            </a:r>
            <a:r>
              <a:rPr lang="en-US" altLang="cs-CZ" sz="1600" dirty="0">
                <a:solidFill>
                  <a:srgbClr val="FF0000"/>
                </a:solidFill>
                <a:latin typeface="+mn-lt"/>
                <a:ea typeface="+mn-ea"/>
              </a:rPr>
              <a:t>.) 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17. 4.    	</a:t>
            </a:r>
            <a:r>
              <a:rPr lang="en-US" altLang="cs-CZ" sz="1600" dirty="0" err="1">
                <a:latin typeface="+mn-lt"/>
                <a:ea typeface="+mn-ea"/>
              </a:rPr>
              <a:t>Kvantitativní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obsahová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analýza</a:t>
            </a:r>
            <a:endParaRPr lang="en-US" altLang="cs-CZ" sz="1600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dirty="0">
                <a:latin typeface="+mn-lt"/>
                <a:ea typeface="+mn-ea"/>
              </a:rPr>
              <a:t>24. 4.    	</a:t>
            </a:r>
            <a:r>
              <a:rPr lang="en-US" altLang="cs-CZ" sz="1600" dirty="0" err="1">
                <a:latin typeface="+mn-lt"/>
                <a:ea typeface="+mn-ea"/>
              </a:rPr>
              <a:t>Kulturní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rozdíly</a:t>
            </a:r>
            <a:r>
              <a:rPr lang="en-US" altLang="cs-CZ" sz="1600" dirty="0">
                <a:latin typeface="+mn-lt"/>
                <a:ea typeface="+mn-ea"/>
              </a:rPr>
              <a:t> v </a:t>
            </a:r>
            <a:r>
              <a:rPr lang="en-US" altLang="cs-CZ" sz="1600" dirty="0" err="1">
                <a:latin typeface="+mn-lt"/>
                <a:ea typeface="+mn-ea"/>
              </a:rPr>
              <a:t>marketingových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textech</a:t>
            </a:r>
            <a:r>
              <a:rPr lang="en-US" altLang="cs-CZ" sz="1600" dirty="0">
                <a:latin typeface="+mn-lt"/>
                <a:ea typeface="+mn-ea"/>
              </a:rPr>
              <a:t> a </a:t>
            </a:r>
            <a:r>
              <a:rPr lang="en-US" altLang="cs-CZ" sz="1600" dirty="0" err="1">
                <a:latin typeface="+mn-lt"/>
                <a:ea typeface="+mn-ea"/>
              </a:rPr>
              <a:t>jejich</a:t>
            </a:r>
            <a:r>
              <a:rPr lang="en-US" altLang="cs-CZ" sz="1600" dirty="0">
                <a:latin typeface="+mn-lt"/>
                <a:ea typeface="+mn-ea"/>
              </a:rPr>
              <a:t> </a:t>
            </a:r>
            <a:r>
              <a:rPr lang="en-US" altLang="cs-CZ" sz="1600" dirty="0" err="1">
                <a:latin typeface="+mn-lt"/>
                <a:ea typeface="+mn-ea"/>
              </a:rPr>
              <a:t>interpretaci</a:t>
            </a:r>
            <a:endParaRPr lang="en-US" altLang="cs-CZ" sz="1600" b="1" dirty="0"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1. 5.    	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Státní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svátek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 </a:t>
            </a: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8. 5.      	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Státní</a:t>
            </a:r>
            <a:r>
              <a:rPr lang="en-US" altLang="cs-CZ" sz="16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lang="en-US" altLang="cs-CZ" sz="1600" b="1" dirty="0" err="1">
                <a:solidFill>
                  <a:srgbClr val="FF0000"/>
                </a:solidFill>
                <a:latin typeface="+mn-lt"/>
                <a:ea typeface="+mn-ea"/>
              </a:rPr>
              <a:t>svátek</a:t>
            </a:r>
            <a:endParaRPr lang="en-US" altLang="cs-CZ" sz="1600" b="1" dirty="0">
              <a:solidFill>
                <a:srgbClr val="FF0000"/>
              </a:solidFill>
              <a:latin typeface="+mn-lt"/>
              <a:ea typeface="+mn-ea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600" b="1" dirty="0">
                <a:solidFill>
                  <a:srgbClr val="0070C0"/>
                </a:solidFill>
                <a:latin typeface="+mn-lt"/>
                <a:ea typeface="+mn-ea"/>
              </a:rPr>
              <a:t>15. 5.    	</a:t>
            </a:r>
            <a:r>
              <a:rPr lang="en-US" altLang="cs-CZ" sz="1600" b="1" dirty="0" err="1">
                <a:solidFill>
                  <a:srgbClr val="0070C0"/>
                </a:solidFill>
                <a:latin typeface="+mn-lt"/>
                <a:ea typeface="+mn-ea"/>
              </a:rPr>
              <a:t>Závěrečný</a:t>
            </a:r>
            <a:r>
              <a:rPr lang="en-US" altLang="cs-CZ" sz="1600" b="1" dirty="0">
                <a:solidFill>
                  <a:srgbClr val="0070C0"/>
                </a:solidFill>
                <a:latin typeface="+mn-lt"/>
                <a:ea typeface="+mn-ea"/>
              </a:rPr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363823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4" name="Rectangle 133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89" name="Rectangle 3">
            <a:extLst>
              <a:ext uri="{FF2B5EF4-FFF2-40B4-BE49-F238E27FC236}">
                <a16:creationId xmlns:a16="http://schemas.microsoft.com/office/drawing/2014/main" id="{3B38F87D-D1DF-B74B-B406-49EFF8A01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397" y="2418409"/>
            <a:ext cx="9688296" cy="3454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2000" i="1">
                <a:latin typeface="+mn-lt"/>
                <a:ea typeface="+mn-ea"/>
              </a:rPr>
              <a:t>„Text je pouze piknik, na nějž autoři přinášejí slova a čtenáři významy</a:t>
            </a:r>
            <a:r>
              <a:rPr lang="en-US" altLang="en-US" sz="2000" i="1">
                <a:latin typeface="+mn-lt"/>
                <a:ea typeface="+mn-ea"/>
              </a:rPr>
              <a:t>“</a:t>
            </a:r>
            <a:r>
              <a:rPr lang="en-US" altLang="cs-CZ" sz="2000" i="1">
                <a:latin typeface="+mn-lt"/>
                <a:ea typeface="+mn-ea"/>
              </a:rPr>
              <a:t> </a:t>
            </a:r>
            <a:br>
              <a:rPr lang="en-US" altLang="cs-CZ" sz="2000" i="1">
                <a:latin typeface="+mn-lt"/>
                <a:ea typeface="+mn-ea"/>
              </a:rPr>
            </a:br>
            <a:r>
              <a:rPr lang="en-US" altLang="cs-CZ" sz="2000" i="1">
                <a:latin typeface="+mn-lt"/>
                <a:ea typeface="+mn-ea"/>
              </a:rPr>
              <a:t>(U. Eco).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9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elektronika, snímek obrazovky&#10;&#10;Popis byl vytvořen automaticky">
            <a:extLst>
              <a:ext uri="{FF2B5EF4-FFF2-40B4-BE49-F238E27FC236}">
                <a16:creationId xmlns:a16="http://schemas.microsoft.com/office/drawing/2014/main" id="{853E1703-542B-3E4C-9AB1-A5C0AFAC1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9714" y="199524"/>
            <a:ext cx="4701091" cy="6658355"/>
          </a:xfrm>
          <a:prstGeom prst="rect">
            <a:avLst/>
          </a:prstGeom>
        </p:spPr>
      </p:pic>
      <p:pic>
        <p:nvPicPr>
          <p:cNvPr id="6" name="Obrázek 5" descr="Obsah obrázku text, interiér, pózování&#10;&#10;Popis byl vytvořen automaticky">
            <a:extLst>
              <a:ext uri="{FF2B5EF4-FFF2-40B4-BE49-F238E27FC236}">
                <a16:creationId xmlns:a16="http://schemas.microsoft.com/office/drawing/2014/main" id="{310583AA-B58B-CD42-8318-05BF2B6068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95" y="870225"/>
            <a:ext cx="7131996" cy="473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37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368</Words>
  <Application>Microsoft Macintosh PowerPoint</Application>
  <PresentationFormat>Širokoúhlá obrazovka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Interpretace textů marketingové komunikace</vt:lpstr>
      <vt:lpstr>Prezentace aplikace PowerPoint</vt:lpstr>
      <vt:lpstr>Sylabus </vt:lpstr>
      <vt:lpstr>Požadavky ke splnění předmětu</vt:lpstr>
      <vt:lpstr>Sylabus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textů marketingové komunikace</dc:title>
  <dc:creator>Jana Rosenfeldová</dc:creator>
  <cp:lastModifiedBy>Jana Rosenfeldová</cp:lastModifiedBy>
  <cp:revision>30</cp:revision>
  <dcterms:created xsi:type="dcterms:W3CDTF">2021-02-13T10:50:01Z</dcterms:created>
  <dcterms:modified xsi:type="dcterms:W3CDTF">2024-02-21T12:57:50Z</dcterms:modified>
</cp:coreProperties>
</file>