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12" r:id="rId2"/>
    <p:sldId id="471" r:id="rId3"/>
    <p:sldId id="623" r:id="rId4"/>
    <p:sldId id="487" r:id="rId5"/>
    <p:sldId id="315" r:id="rId6"/>
    <p:sldId id="562" r:id="rId7"/>
    <p:sldId id="621" r:id="rId8"/>
    <p:sldId id="568" r:id="rId9"/>
    <p:sldId id="569" r:id="rId10"/>
    <p:sldId id="570" r:id="rId11"/>
    <p:sldId id="571" r:id="rId12"/>
    <p:sldId id="572" r:id="rId13"/>
    <p:sldId id="573" r:id="rId14"/>
    <p:sldId id="574" r:id="rId15"/>
    <p:sldId id="575" r:id="rId16"/>
    <p:sldId id="576" r:id="rId17"/>
    <p:sldId id="577" r:id="rId18"/>
    <p:sldId id="578" r:id="rId19"/>
    <p:sldId id="579" r:id="rId20"/>
    <p:sldId id="580" r:id="rId21"/>
    <p:sldId id="581" r:id="rId22"/>
    <p:sldId id="582" r:id="rId23"/>
    <p:sldId id="583" r:id="rId24"/>
    <p:sldId id="584" r:id="rId25"/>
    <p:sldId id="585" r:id="rId26"/>
    <p:sldId id="586" r:id="rId27"/>
    <p:sldId id="587" r:id="rId28"/>
    <p:sldId id="588" r:id="rId29"/>
    <p:sldId id="589" r:id="rId30"/>
    <p:sldId id="590" r:id="rId31"/>
    <p:sldId id="591" r:id="rId32"/>
    <p:sldId id="592" r:id="rId33"/>
    <p:sldId id="593" r:id="rId34"/>
    <p:sldId id="594" r:id="rId35"/>
    <p:sldId id="595" r:id="rId36"/>
    <p:sldId id="596" r:id="rId37"/>
    <p:sldId id="597" r:id="rId38"/>
    <p:sldId id="599" r:id="rId39"/>
    <p:sldId id="600" r:id="rId40"/>
    <p:sldId id="601" r:id="rId41"/>
    <p:sldId id="602" r:id="rId42"/>
    <p:sldId id="603" r:id="rId43"/>
    <p:sldId id="604" r:id="rId44"/>
    <p:sldId id="605" r:id="rId45"/>
    <p:sldId id="606" r:id="rId46"/>
    <p:sldId id="607" r:id="rId47"/>
    <p:sldId id="608" r:id="rId48"/>
    <p:sldId id="609" r:id="rId49"/>
    <p:sldId id="610" r:id="rId50"/>
    <p:sldId id="611" r:id="rId51"/>
    <p:sldId id="612" r:id="rId52"/>
    <p:sldId id="613" r:id="rId53"/>
    <p:sldId id="614" r:id="rId54"/>
    <p:sldId id="615" r:id="rId55"/>
    <p:sldId id="616" r:id="rId56"/>
    <p:sldId id="617" r:id="rId57"/>
    <p:sldId id="618" r:id="rId58"/>
    <p:sldId id="619" r:id="rId59"/>
    <p:sldId id="620" r:id="rId60"/>
    <p:sldId id="561" r:id="rId61"/>
    <p:sldId id="489" r:id="rId62"/>
    <p:sldId id="622" r:id="rId6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90" d="100"/>
          <a:sy n="90" d="100"/>
        </p:scale>
        <p:origin x="-1506" y="-540"/>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27F09-2F15-46D6-ABF9-E90E261B388C}" type="datetimeFigureOut">
              <a:rPr lang="en-GB" smtClean="0"/>
              <a:pPr/>
              <a:t>10/05/2018</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ECE17-EA9F-405B-B390-E4500219E42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10/05/2018</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jdelijke aanduiding voor dia-afbeelding 1"/>
          <p:cNvSpPr>
            <a:spLocks noGrp="1" noRot="1" noChangeAspect="1" noTextEdit="1"/>
          </p:cNvSpPr>
          <p:nvPr>
            <p:ph type="sldImg"/>
          </p:nvPr>
        </p:nvSpPr>
        <p:spPr>
          <a:ln/>
        </p:spPr>
      </p:sp>
      <p:sp>
        <p:nvSpPr>
          <p:cNvPr id="201731" name="Tijdelijke aanduiding voor notities 2"/>
          <p:cNvSpPr>
            <a:spLocks noGrp="1"/>
          </p:cNvSpPr>
          <p:nvPr>
            <p:ph type="body" idx="1"/>
          </p:nvPr>
        </p:nvSpPr>
        <p:spPr>
          <a:noFill/>
        </p:spPr>
        <p:txBody>
          <a:bodyPr/>
          <a:lstStyle/>
          <a:p>
            <a:r>
              <a:rPr lang="fr-BE" dirty="0"/>
              <a:t>Double bind: transparency vs fairness: transparency means explicit rules but fairness sometimes calls for deviating from the rules.</a:t>
            </a:r>
            <a:endParaRPr lang="nl-BE" dirty="0"/>
          </a:p>
        </p:txBody>
      </p:sp>
      <p:sp>
        <p:nvSpPr>
          <p:cNvPr id="201732" name="Tijdelijke aanduiding voor dianummer 3"/>
          <p:cNvSpPr>
            <a:spLocks noGrp="1"/>
          </p:cNvSpPr>
          <p:nvPr>
            <p:ph type="sldNum" sz="quarter" idx="5"/>
          </p:nvPr>
        </p:nvSpPr>
        <p:spPr>
          <a:noFill/>
        </p:spPr>
        <p:txBody>
          <a:bodyPr/>
          <a:lstStyle>
            <a:lvl1pPr>
              <a:defRPr sz="2500">
                <a:solidFill>
                  <a:schemeClr val="tx1"/>
                </a:solidFill>
                <a:latin typeface="Times" pitchFamily="18" charset="0"/>
              </a:defRPr>
            </a:lvl1pPr>
            <a:lvl2pPr marL="776364" indent="-298602">
              <a:defRPr sz="2500">
                <a:solidFill>
                  <a:schemeClr val="tx1"/>
                </a:solidFill>
                <a:latin typeface="Times" pitchFamily="18" charset="0"/>
              </a:defRPr>
            </a:lvl2pPr>
            <a:lvl3pPr marL="1194406" indent="-238883">
              <a:defRPr sz="2500">
                <a:solidFill>
                  <a:schemeClr val="tx1"/>
                </a:solidFill>
                <a:latin typeface="Times" pitchFamily="18" charset="0"/>
              </a:defRPr>
            </a:lvl3pPr>
            <a:lvl4pPr marL="1672169" indent="-238883">
              <a:defRPr sz="2500">
                <a:solidFill>
                  <a:schemeClr val="tx1"/>
                </a:solidFill>
                <a:latin typeface="Times" pitchFamily="18" charset="0"/>
              </a:defRPr>
            </a:lvl4pPr>
            <a:lvl5pPr marL="2149931" indent="-238883">
              <a:defRPr sz="2500">
                <a:solidFill>
                  <a:schemeClr val="tx1"/>
                </a:solidFill>
                <a:latin typeface="Times" pitchFamily="18" charset="0"/>
              </a:defRPr>
            </a:lvl5pPr>
            <a:lvl6pPr marL="2627694" indent="-238883" eaLnBrk="0" fontAlgn="base" hangingPunct="0">
              <a:spcBef>
                <a:spcPct val="0"/>
              </a:spcBef>
              <a:spcAft>
                <a:spcPct val="0"/>
              </a:spcAft>
              <a:defRPr sz="2500">
                <a:solidFill>
                  <a:schemeClr val="tx1"/>
                </a:solidFill>
                <a:latin typeface="Times" pitchFamily="18" charset="0"/>
              </a:defRPr>
            </a:lvl6pPr>
            <a:lvl7pPr marL="3105456" indent="-238883" eaLnBrk="0" fontAlgn="base" hangingPunct="0">
              <a:spcBef>
                <a:spcPct val="0"/>
              </a:spcBef>
              <a:spcAft>
                <a:spcPct val="0"/>
              </a:spcAft>
              <a:defRPr sz="2500">
                <a:solidFill>
                  <a:schemeClr val="tx1"/>
                </a:solidFill>
                <a:latin typeface="Times" pitchFamily="18" charset="0"/>
              </a:defRPr>
            </a:lvl7pPr>
            <a:lvl8pPr marL="3583218" indent="-238883" eaLnBrk="0" fontAlgn="base" hangingPunct="0">
              <a:spcBef>
                <a:spcPct val="0"/>
              </a:spcBef>
              <a:spcAft>
                <a:spcPct val="0"/>
              </a:spcAft>
              <a:defRPr sz="2500">
                <a:solidFill>
                  <a:schemeClr val="tx1"/>
                </a:solidFill>
                <a:latin typeface="Times" pitchFamily="18" charset="0"/>
              </a:defRPr>
            </a:lvl8pPr>
            <a:lvl9pPr marL="4060981" indent="-238883" eaLnBrk="0" fontAlgn="base" hangingPunct="0">
              <a:spcBef>
                <a:spcPct val="0"/>
              </a:spcBef>
              <a:spcAft>
                <a:spcPct val="0"/>
              </a:spcAft>
              <a:defRPr sz="2500">
                <a:solidFill>
                  <a:schemeClr val="tx1"/>
                </a:solidFill>
                <a:latin typeface="Times" pitchFamily="18" charset="0"/>
              </a:defRPr>
            </a:lvl9pPr>
          </a:lstStyle>
          <a:p>
            <a:fld id="{CF0BFB20-28B6-47F0-A47E-7ACC9273BF47}" type="slidenum">
              <a:rPr lang="nl-BE" sz="1300">
                <a:solidFill>
                  <a:prstClr val="black"/>
                </a:solidFill>
              </a:rPr>
              <a:pPr/>
              <a:t>16</a:t>
            </a:fld>
            <a:endParaRPr lang="nl-BE" sz="1300" dirty="0">
              <a:solidFill>
                <a:prstClr val="black"/>
              </a:solidFill>
            </a:endParaRPr>
          </a:p>
        </p:txBody>
      </p:sp>
    </p:spTree>
    <p:extLst>
      <p:ext uri="{BB962C8B-B14F-4D97-AF65-F5344CB8AC3E}">
        <p14:creationId xmlns="" xmlns:p14="http://schemas.microsoft.com/office/powerpoint/2010/main" val="639339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10/05/2018</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10/05/2018</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0ahUKEwjIyPukyIjLAhUL1RQKHekhBqIQjRwIBw&amp;url=http://www.peoplestreme.com/appraisal-1.shtml&amp;psig=AFQjCNHRBEk8WrkgxnNoC8u6b1y-TpLTJA&amp;ust=1456134036746581"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pt.slideshare.net/AndyFrapwell/the-future-of-assessment-in-physical-educ" TargetMode="External"/><Relationship Id="rId7" Type="http://schemas.openxmlformats.org/officeDocument/2006/relationships/hyperlink" Target="http://www.google.be/url?sa=i&amp;rct=j&amp;q=&amp;esrc=s&amp;source=images&amp;cd=&amp;cad=rja&amp;uact=8&amp;ved=0ahUKEwjev_WboYnLAhUKXRoKHT-QAHIQjRwIBw&amp;url=http://chrysmuirheadwrites.blogspot.com/2015_06_01_archive.html&amp;bvm=bv.114733917,d.d2s&amp;psig=AFQjCNGegMzjN5wRcpioyqLOxzTW3X5yBA&amp;ust=1456157912507535"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google.be/url?sa=i&amp;rct=j&amp;q=&amp;esrc=s&amp;source=images&amp;cd=&amp;cad=rja&amp;uact=8&amp;ved=0ahUKEwjGpfSezIjLAhVJ7RQKHRSeDi8QjRwIBw&amp;url=http://read.infoteam-consulting.com/dont-flog-a-dead-horse-rfps&amp;bvm=bv.114733917,d.d24&amp;psig=AFQjCNG0gp8sS6XIjuNoYUurzjk8BF9FzQ&amp;ust=1456135065221938" TargetMode="Externa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google.be/url?sa=i&amp;rct=j&amp;q=&amp;esrc=s&amp;source=images&amp;cd=&amp;cad=rja&amp;uact=8&amp;ved=0ahUKEwjitt-RzojLAhUBERQKHYKtDdIQjRwIBw&amp;url=http://www.dreamstime.com/stock-photo-cutting-strings-image17953190&amp;bvm=bv.114733917,d.d24&amp;psig=AFQjCNHeL8LxVUgWD9dl0q_SXrYRptVrFQ&amp;ust=1456135621734190"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hyperlink" Target="http://www.google.be/url?sa=i&amp;rct=j&amp;q=&amp;esrc=s&amp;source=images&amp;cd=&amp;cad=rja&amp;uact=8&amp;ved=0ahUKEwiWrZXBm4nLAhVDWBoKHZ7RAMMQjRwIBw&amp;url=http://letsstopfoodwastage.blogspot.com/2015/01/overproduction-main-cause-of-food.html&amp;psig=AFQjCNFLn96fTZNe8xiseJreJnKJQbrSZA&amp;ust=1456156331633657" TargetMode="External"/><Relationship Id="rId12" Type="http://schemas.openxmlformats.org/officeDocument/2006/relationships/image" Target="../media/image29.jpeg"/><Relationship Id="rId2" Type="http://schemas.openxmlformats.org/officeDocument/2006/relationships/hyperlink" Target="http://www.google.be/url?sa=i&amp;rct=j&amp;q=&amp;esrc=s&amp;source=images&amp;cd=&amp;cad=rja&amp;uact=8&amp;ved=0ahUKEwjums7FzIjLAhWCTBQKHR6rAgUQjRwIBw&amp;url=http://www.groundreport.com/amanda-knox-mignini-witchcraft-and-tunnel-vision-a-postscript/&amp;bvm=bv.114733917,d.d24&amp;psig=AFQjCNFCBoHx4cg7QE7E1OdEQL6QxChChA&amp;ust=1456135179431368" TargetMode="Externa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hyperlink" Target="https://www.cartoonstock.com/directory/s/short_term_memory.asp" TargetMode="External"/><Relationship Id="rId5" Type="http://schemas.openxmlformats.org/officeDocument/2006/relationships/hyperlink" Target="http://www.google.be/url?sa=i&amp;rct=j&amp;q=&amp;esrc=s&amp;source=images&amp;cd=&amp;cad=rja&amp;uact=8&amp;ved=0ahUKEwj8jYXn0IjLAhXKXRQKHaEyAPAQjRwIBw&amp;url=http://gaianeconomics.blogspot.com/2011/07/market-failure.html&amp;bvm=bv.114733917,d.d24&amp;psig=AFQjCNEGUr_dALTpH6YvjdMuJOANzgcHXw&amp;ust=1456136344211263" TargetMode="External"/><Relationship Id="rId10" Type="http://schemas.openxmlformats.org/officeDocument/2006/relationships/image" Target="../media/image28.jpeg"/><Relationship Id="rId4" Type="http://schemas.openxmlformats.org/officeDocument/2006/relationships/image" Target="../media/image25.png"/><Relationship Id="rId9" Type="http://schemas.openxmlformats.org/officeDocument/2006/relationships/hyperlink" Target="http://www.google.be/url?sa=i&amp;rct=j&amp;q=&amp;esrc=s&amp;source=images&amp;cd=&amp;cad=rja&amp;uact=8&amp;ved=0ahUKEwiZtdCp14jLAhUHVxQKHZlNBdwQjRwIBw&amp;url=http://www.canstockphoto.com/fight-14676063.html&amp;psig=AFQjCNHk3edU2XQExErWgeVCW6IaEHqAmQ&amp;ust=1456138097496502"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google.be/url?sa=i&amp;rct=j&amp;q=&amp;esrc=s&amp;source=images&amp;cd=&amp;cad=rja&amp;uact=8&amp;ved=0ahUKEwjewbf1n4nLAhXFvRoKHZ5KCkEQjRwIBw&amp;url=http://www.workplacerantings.com/how-to-create-and-maintain-trust-at-work/&amp;bvm=bv.114733917,d.d2s&amp;psig=AFQjCNFgxf48_SzqnZWBeq8v3A-ANjghLg&amp;ust=1456157490308086" TargetMode="External"/><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hyperlink" Target="http://www.google.be/url?sa=i&amp;rct=j&amp;q=&amp;esrc=s&amp;source=images&amp;cd=&amp;cad=rja&amp;uact=8&amp;ved=0ahUKEwjWic7-nonLAhXEVhoKHYGvALIQjRwIBw&amp;url=http://spotstrackingsystems.com/collaboration-social-media-style/&amp;bvm=bv.114733917,d.d2s&amp;psig=AFQjCNH27yo-XPrJ9VzZySL_ECevgwZ2Cg&amp;ust=1456157301473751" TargetMode="External"/><Relationship Id="rId1" Type="http://schemas.openxmlformats.org/officeDocument/2006/relationships/slideLayout" Target="../slideLayouts/slideLayout2.xml"/><Relationship Id="rId6" Type="http://schemas.openxmlformats.org/officeDocument/2006/relationships/hyperlink" Target="https://www.google.be/url?sa=i&amp;rct=j&amp;q=&amp;esrc=s&amp;source=images&amp;cd=&amp;cad=rja&amp;uact=8&amp;ved=0ahUKEwio0pvhn4nLAhUBLhoKHQzVCfYQjRwIBw&amp;url=https://pixabay.com/en/photos/trust/&amp;bvm=bv.114733917,d.d2s&amp;psig=AFQjCNFgxf48_SzqnZWBeq8v3A-ANjghLg&amp;ust=1456157490308086" TargetMode="External"/><Relationship Id="rId11" Type="http://schemas.openxmlformats.org/officeDocument/2006/relationships/image" Target="../media/image34.jpeg"/><Relationship Id="rId5" Type="http://schemas.openxmlformats.org/officeDocument/2006/relationships/image" Target="../media/image31.jpeg"/><Relationship Id="rId10" Type="http://schemas.openxmlformats.org/officeDocument/2006/relationships/hyperlink" Target="https://www.google.be/url?sa=i&amp;rct=j&amp;q=&amp;esrc=s&amp;source=images&amp;cd=&amp;cad=rja&amp;uact=8&amp;ved=0ahUKEwjk_ZDAo4nLAhXGvRoKHdwKAQ8QjRwIBw&amp;url=https://www.flickr.com/photos/59632563@N04/6239670686&amp;bvm=bv.114733917,d.d2s&amp;psig=AFQjCNHIXxlUiqmwC2FmEkBzCtVj_tIblA&amp;ust=1456158452904066" TargetMode="External"/><Relationship Id="rId4" Type="http://schemas.openxmlformats.org/officeDocument/2006/relationships/hyperlink" Target="http://www.google.be/url?sa=i&amp;rct=j&amp;q=&amp;esrc=s&amp;source=images&amp;cd=&amp;cad=rja&amp;uact=8&amp;ved=0ahUKEwiIvMadn4nLAhXMWRoKHTNzBHcQjRwIBw&amp;url=http://elearningindustry.com/tags/collaboration-in-elearning&amp;bvm=bv.114733917,d.d2s&amp;psig=AFQjCNH27yo-XPrJ9VzZySL_ECevgwZ2Cg&amp;ust=1456157301473751" TargetMode="Externa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hyperlink" Target="https://www.google.be/url?sa=i&amp;rct=j&amp;q=&amp;esrc=s&amp;source=images&amp;cd=&amp;cad=rja&amp;uact=8&amp;ved=0ahUKEwi7tNX7p4nLAhWFXRQKHYykAiMQjRwIBw&amp;url=https://www.cartoonstock.com/directory/l/long_winded.asp&amp;bvm=bv.114733917,d.d24&amp;psig=AFQjCNF3RvLm_wuUvMPAgVsdAKUt3HZgjA&amp;ust=1456159705662342" TargetMode="External"/><Relationship Id="rId2" Type="http://schemas.openxmlformats.org/officeDocument/2006/relationships/hyperlink" Target="https://www.google.be/url?sa=i&amp;rct=j&amp;q=&amp;esrc=s&amp;source=images&amp;cd=&amp;cad=rja&amp;uact=8&amp;ved=0ahUKEwik0MWMoonLAhXGORoKHQCSDJ4QjRwIBw&amp;url=https://www.pinterest.com/wallstservices/job-search-comedy/&amp;bvm=bv.114733917,d.d2s&amp;psig=AFQjCNEJ2l7z1QKyKfdy9smLofUDrn8Kag&amp;ust=1456158171589113"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hyperlink" Target="http://www.google.be/url?sa=i&amp;rct=j&amp;q=&amp;esrc=s&amp;source=images&amp;cd=&amp;cad=rja&amp;uact=8&amp;ved=0ahUKEwjLtPWYp4nLAhUEuxQKHb94CaoQjRwIBw&amp;url=http://s3.amazonaws.com/lakeboat/how-to-build-a-house-of-cards.html&amp;bvm=bv.114733917,d.d24&amp;psig=AFQjCNHPWF6vkQ-C8QKidDVuGv4YbrGBWQ&amp;ust=145615954299835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l1.cuni.cz/mod/resource/view.php?id=291309" TargetMode="External"/><Relationship Id="rId7" Type="http://schemas.openxmlformats.org/officeDocument/2006/relationships/image" Target="../media/image3.jpeg"/><Relationship Id="rId2" Type="http://schemas.openxmlformats.org/officeDocument/2006/relationships/hyperlink" Target="https://dl1.cuni.cz/mod/resource/view.php?id=291308"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dl1.cuni.cz/mod/resource/view.php?id=29131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businessdictionary.com/definition/accountability.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a:t>
            </a:r>
            <a:r>
              <a:rPr lang="cs-CZ" noProof="0" dirty="0" smtClean="0"/>
              <a:t>6</a:t>
            </a:r>
          </a:p>
          <a:p>
            <a:r>
              <a:rPr lang="cs-CZ" dirty="0" smtClean="0"/>
              <a:t>May</a:t>
            </a:r>
            <a:r>
              <a:rPr lang="en-GB" noProof="0" dirty="0" smtClean="0"/>
              <a:t> </a:t>
            </a:r>
            <a:r>
              <a:rPr lang="cs-CZ" noProof="0" dirty="0" smtClean="0"/>
              <a:t>3</a:t>
            </a:r>
            <a:r>
              <a:rPr lang="en-GB" noProof="0" dirty="0" smtClean="0"/>
              <a:t>, 2018</a:t>
            </a:r>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590550" y="304800"/>
            <a:ext cx="8229600" cy="738188"/>
          </a:xfrm>
        </p:spPr>
        <p:txBody>
          <a:bodyPr>
            <a:normAutofit fontScale="90000"/>
          </a:bodyPr>
          <a:lstStyle/>
          <a:p>
            <a:r>
              <a:rPr lang="nl-BE"/>
              <a:t>Accountability for what?</a:t>
            </a:r>
          </a:p>
        </p:txBody>
      </p:sp>
      <p:pic>
        <p:nvPicPr>
          <p:cNvPr id="44035" name="Picture 3" descr="d:\gebruikersgegevens\wauterbe\Bureaublad\7024_strip.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650" y="2205038"/>
            <a:ext cx="7713663" cy="240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jdelijke aanduiding voor dianummer 1"/>
          <p:cNvSpPr>
            <a:spLocks noGrp="1"/>
          </p:cNvSpPr>
          <p:nvPr>
            <p:ph type="sldNum" sz="quarter" idx="11"/>
          </p:nvPr>
        </p:nvSpPr>
        <p:spPr/>
        <p:txBody>
          <a:bodyPr/>
          <a:lstStyle/>
          <a:p>
            <a:pPr>
              <a:defRPr/>
            </a:pPr>
            <a:fld id="{35A0D4B1-61D4-4C6F-B245-2B2DEB95FFE4}" type="slidenum">
              <a:rPr lang="en-US" smtClean="0"/>
              <a:pPr>
                <a:defRPr/>
              </a:pPr>
              <a:t>10</a:t>
            </a:fld>
            <a:endParaRPr lang="en-US" dirty="0"/>
          </a:p>
        </p:txBody>
      </p:sp>
    </p:spTree>
    <p:extLst>
      <p:ext uri="{BB962C8B-B14F-4D97-AF65-F5344CB8AC3E}">
        <p14:creationId xmlns="" xmlns:p14="http://schemas.microsoft.com/office/powerpoint/2010/main" val="261417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a:t>Different concepts of accountability</a:t>
            </a:r>
            <a:endParaRPr lang="nl-BE" dirty="0"/>
          </a:p>
        </p:txBody>
      </p:sp>
      <p:sp>
        <p:nvSpPr>
          <p:cNvPr id="3" name="Tijdelijke aanduiding voor inhoud 2"/>
          <p:cNvSpPr>
            <a:spLocks noGrp="1"/>
          </p:cNvSpPr>
          <p:nvPr>
            <p:ph idx="1"/>
          </p:nvPr>
        </p:nvSpPr>
        <p:spPr/>
        <p:txBody>
          <a:bodyPr/>
          <a:lstStyle/>
          <a:p>
            <a:r>
              <a:rPr lang="en-US" sz="2800" dirty="0"/>
              <a:t>“honest and fair”:</a:t>
            </a:r>
          </a:p>
          <a:p>
            <a:pPr lvl="1"/>
            <a:r>
              <a:rPr lang="en-US" sz="2400" dirty="0"/>
              <a:t>focus is on preventing distortion, bias, abuse of office and inequity</a:t>
            </a:r>
          </a:p>
          <a:p>
            <a:pPr lvl="1"/>
            <a:r>
              <a:rPr lang="en-US" sz="2400" dirty="0"/>
              <a:t>proper discharge of duties in terms of procedures AND substance is of prime importance:</a:t>
            </a:r>
          </a:p>
          <a:p>
            <a:pPr lvl="2"/>
            <a:r>
              <a:rPr lang="en-US" sz="2000" dirty="0"/>
              <a:t> “how the job gets done” rather  than just “getting the job done with the least possible input”</a:t>
            </a:r>
          </a:p>
          <a:p>
            <a:pPr lvl="1"/>
            <a:r>
              <a:rPr lang="en-US" sz="2400" dirty="0"/>
              <a:t>emanations: </a:t>
            </a:r>
          </a:p>
          <a:p>
            <a:pPr lvl="2"/>
            <a:r>
              <a:rPr lang="en-US" sz="2000" dirty="0"/>
              <a:t>process controls (rather than output)</a:t>
            </a:r>
          </a:p>
          <a:p>
            <a:pPr lvl="2"/>
            <a:r>
              <a:rPr lang="en-US" sz="2000" dirty="0"/>
              <a:t>words like transparency, prevention and detection of fraud, compliance with rules, etc. fit here</a:t>
            </a:r>
            <a:endParaRPr lang="nl-BE" sz="20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 xmlns:p14="http://schemas.microsoft.com/office/powerpoint/2010/main" val="37212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590550" y="179388"/>
            <a:ext cx="8229600" cy="735012"/>
          </a:xfrm>
        </p:spPr>
        <p:txBody>
          <a:bodyPr>
            <a:normAutofit fontScale="90000"/>
          </a:bodyPr>
          <a:lstStyle/>
          <a:p>
            <a:r>
              <a:rPr lang="nl-BE"/>
              <a:t>Accountability for what?</a:t>
            </a:r>
          </a:p>
        </p:txBody>
      </p:sp>
      <p:sp>
        <p:nvSpPr>
          <p:cNvPr id="41987" name="Tijdelijke aanduiding voor dia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514FC8C-59D7-45F3-846B-D54AC7DBA98A}" type="slidenum">
              <a:rPr lang="nl-BE" sz="1400">
                <a:solidFill>
                  <a:prstClr val="black"/>
                </a:solidFill>
              </a:rPr>
              <a:pPr/>
              <a:t>12</a:t>
            </a:fld>
            <a:endParaRPr lang="nl-BE" sz="1400" dirty="0">
              <a:solidFill>
                <a:prstClr val="black"/>
              </a:solidFill>
            </a:endParaRPr>
          </a:p>
        </p:txBody>
      </p:sp>
      <p:pic>
        <p:nvPicPr>
          <p:cNvPr id="41988" name="Picture 2" descr="d:\gebruikersgegevens\wauterbe\Bureaublad\FunnySalesCartoonsTrainingReinforcementDilbertQprojectionsforecast.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4213" y="2276475"/>
            <a:ext cx="7707312" cy="227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3047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0038"/>
            <a:ext cx="8229600" cy="647700"/>
          </a:xfrm>
        </p:spPr>
        <p:txBody>
          <a:bodyPr>
            <a:normAutofit fontScale="90000"/>
          </a:bodyPr>
          <a:lstStyle/>
          <a:p>
            <a:r>
              <a:rPr lang="nl-BE" dirty="0"/>
              <a:t>Different </a:t>
            </a:r>
            <a:r>
              <a:rPr lang="nl-BE" dirty="0" err="1"/>
              <a:t>concepts</a:t>
            </a:r>
            <a:r>
              <a:rPr lang="nl-BE" dirty="0"/>
              <a:t> of accountability</a:t>
            </a:r>
          </a:p>
        </p:txBody>
      </p:sp>
      <p:sp>
        <p:nvSpPr>
          <p:cNvPr id="3" name="Tijdelijke aanduiding voor inhoud 2"/>
          <p:cNvSpPr>
            <a:spLocks noGrp="1"/>
          </p:cNvSpPr>
          <p:nvPr>
            <p:ph idx="1"/>
          </p:nvPr>
        </p:nvSpPr>
        <p:spPr/>
        <p:txBody>
          <a:bodyPr/>
          <a:lstStyle/>
          <a:p>
            <a:r>
              <a:rPr lang="en-US" sz="2800" dirty="0"/>
              <a:t>“lean and purposeful”: </a:t>
            </a:r>
          </a:p>
          <a:p>
            <a:pPr lvl="1"/>
            <a:r>
              <a:rPr lang="en-US" sz="2000" dirty="0"/>
              <a:t>match narrowly defined tasks and circumstances with resources (time and money) as tightly as possible, cutting any slack</a:t>
            </a:r>
          </a:p>
          <a:p>
            <a:pPr lvl="1"/>
            <a:r>
              <a:rPr lang="en-US" sz="2000" dirty="0"/>
              <a:t>it is very important to have “checkable” objectives that are not overlapping</a:t>
            </a:r>
          </a:p>
          <a:p>
            <a:pPr lvl="1"/>
            <a:r>
              <a:rPr lang="en-US" sz="2000" dirty="0"/>
              <a:t>hence the focus on outputs, ideally to be provided by independent departments</a:t>
            </a:r>
            <a:endParaRPr lang="nl-BE" sz="2000" dirty="0"/>
          </a:p>
          <a:p>
            <a:pPr lvl="1"/>
            <a:r>
              <a:rPr lang="en-US" sz="2000" dirty="0"/>
              <a:t>emanations:</a:t>
            </a:r>
          </a:p>
          <a:p>
            <a:pPr lvl="2"/>
            <a:r>
              <a:rPr lang="en-US" sz="2000" dirty="0"/>
              <a:t>words like effectiveness, efficiency, impact, value for money, achieving targets </a:t>
            </a:r>
          </a:p>
          <a:p>
            <a:pPr lvl="2"/>
            <a:r>
              <a:rPr lang="en-US" sz="2000" dirty="0"/>
              <a:t>approaches like payment by results, just in time delivery and zero based budgeting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 xmlns:p14="http://schemas.microsoft.com/office/powerpoint/2010/main" val="38327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590550" y="266700"/>
            <a:ext cx="8229600" cy="776288"/>
          </a:xfrm>
        </p:spPr>
        <p:txBody>
          <a:bodyPr/>
          <a:lstStyle/>
          <a:p>
            <a:r>
              <a:rPr lang="nl-BE"/>
              <a:t>Accountability for what?</a:t>
            </a:r>
          </a:p>
        </p:txBody>
      </p:sp>
      <p:sp>
        <p:nvSpPr>
          <p:cNvPr id="46083" name="Tijdelijke aanduiding voor dianumm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973CB54-86C4-4BD7-B848-018C6B082C81}" type="slidenum">
              <a:rPr lang="nl-BE">
                <a:solidFill>
                  <a:prstClr val="black"/>
                </a:solidFill>
              </a:rPr>
              <a:pPr/>
              <a:t>14</a:t>
            </a:fld>
            <a:endParaRPr lang="nl-BE">
              <a:solidFill>
                <a:prstClr val="black"/>
              </a:solidFill>
            </a:endParaRPr>
          </a:p>
        </p:txBody>
      </p:sp>
      <p:pic>
        <p:nvPicPr>
          <p:cNvPr id="46084" name="Picture 4" descr="d:\gebruikersgegevens\wauterbe\Bureaublad\23900_strip_sunday.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850" y="1557338"/>
            <a:ext cx="8385175" cy="358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50939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Different </a:t>
            </a:r>
            <a:r>
              <a:rPr lang="nl-BE" dirty="0" err="1"/>
              <a:t>concepts</a:t>
            </a:r>
            <a:r>
              <a:rPr lang="nl-BE" dirty="0"/>
              <a:t> of accountability</a:t>
            </a:r>
          </a:p>
        </p:txBody>
      </p:sp>
      <p:sp>
        <p:nvSpPr>
          <p:cNvPr id="3" name="Tijdelijke aanduiding voor inhoud 2"/>
          <p:cNvSpPr>
            <a:spLocks noGrp="1"/>
          </p:cNvSpPr>
          <p:nvPr>
            <p:ph idx="1"/>
          </p:nvPr>
        </p:nvSpPr>
        <p:spPr>
          <a:xfrm>
            <a:off x="457200" y="1227138"/>
            <a:ext cx="8229600" cy="5076825"/>
          </a:xfrm>
        </p:spPr>
        <p:txBody>
          <a:bodyPr/>
          <a:lstStyle/>
          <a:p>
            <a:r>
              <a:rPr lang="en-US" sz="2800" dirty="0"/>
              <a:t>“robust, resilient, adaptive”:</a:t>
            </a:r>
          </a:p>
          <a:p>
            <a:pPr lvl="1"/>
            <a:r>
              <a:rPr lang="en-US" sz="2400" dirty="0"/>
              <a:t>focus is on:</a:t>
            </a:r>
          </a:p>
          <a:p>
            <a:pPr lvl="2"/>
            <a:r>
              <a:rPr lang="en-US" sz="2000" dirty="0"/>
              <a:t>being able to adapt rapidly to changing environments</a:t>
            </a:r>
          </a:p>
          <a:p>
            <a:pPr lvl="2"/>
            <a:r>
              <a:rPr lang="en-US" sz="2000" dirty="0"/>
              <a:t>to withstand shocks, to keep operating even under the most dire circumstances (e.g.  in a crisis)</a:t>
            </a:r>
          </a:p>
          <a:p>
            <a:pPr lvl="1"/>
            <a:r>
              <a:rPr lang="en-US" sz="2400" dirty="0"/>
              <a:t>emanations:</a:t>
            </a:r>
          </a:p>
          <a:p>
            <a:pPr lvl="2"/>
            <a:r>
              <a:rPr lang="en-US" sz="2000" dirty="0"/>
              <a:t>back-up systems, maintaining adequate diversity to avoid widespread common failure (including in the social sense e.g. avoiding groupthink) and building in safety margins (e.g. in planning work or using materials)</a:t>
            </a:r>
            <a:endParaRPr lang="nl-BE" sz="2000" dirty="0"/>
          </a:p>
          <a:p>
            <a:pPr lvl="2"/>
            <a:r>
              <a:rPr lang="en-US" sz="2000" dirty="0"/>
              <a:t>words like diversity, empowerment, sustainability etc. </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 xmlns:p14="http://schemas.microsoft.com/office/powerpoint/2010/main" val="207540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5202" t="11850" r="15201" b="7541"/>
          <a:stretch/>
        </p:blipFill>
        <p:spPr bwMode="auto">
          <a:xfrm>
            <a:off x="975639" y="89293"/>
            <a:ext cx="7266038" cy="6142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7111" name="Tekstvak 7"/>
          <p:cNvSpPr txBox="1">
            <a:spLocks noChangeArrowheads="1"/>
          </p:cNvSpPr>
          <p:nvPr/>
        </p:nvSpPr>
        <p:spPr bwMode="auto">
          <a:xfrm>
            <a:off x="3491880" y="6321425"/>
            <a:ext cx="9667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200" dirty="0">
                <a:solidFill>
                  <a:prstClr val="black"/>
                </a:solidFill>
              </a:rPr>
              <a:t>Hood (1991)</a:t>
            </a:r>
          </a:p>
        </p:txBody>
      </p:sp>
    </p:spTree>
    <p:extLst>
      <p:ext uri="{BB962C8B-B14F-4D97-AF65-F5344CB8AC3E}">
        <p14:creationId xmlns="" xmlns:p14="http://schemas.microsoft.com/office/powerpoint/2010/main" val="3835888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4800" dirty="0"/>
              <a:t>How has the public service been </a:t>
            </a:r>
            <a:r>
              <a:rPr lang="nl-BE" sz="4800" dirty="0" err="1"/>
              <a:t>dealing</a:t>
            </a:r>
            <a:r>
              <a:rPr lang="nl-BE" sz="4800" dirty="0"/>
              <a:t> </a:t>
            </a:r>
            <a:r>
              <a:rPr lang="nl-BE" sz="4800" dirty="0" err="1"/>
              <a:t>with</a:t>
            </a:r>
            <a:r>
              <a:rPr lang="nl-BE" sz="4800" dirty="0"/>
              <a:t> </a:t>
            </a:r>
            <a:r>
              <a:rPr lang="nl-BE" sz="4800" dirty="0" err="1"/>
              <a:t>all</a:t>
            </a:r>
            <a:r>
              <a:rPr lang="nl-BE" sz="4800" dirty="0"/>
              <a:t> of </a:t>
            </a:r>
            <a:r>
              <a:rPr lang="nl-BE" sz="4800" dirty="0" err="1"/>
              <a:t>this</a:t>
            </a:r>
            <a:r>
              <a:rPr lang="nl-BE" sz="4800"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17</a:t>
            </a:fld>
            <a:endParaRPr lang="en-US" dirty="0"/>
          </a:p>
        </p:txBody>
      </p:sp>
    </p:spTree>
    <p:extLst>
      <p:ext uri="{BB962C8B-B14F-4D97-AF65-F5344CB8AC3E}">
        <p14:creationId xmlns="" xmlns:p14="http://schemas.microsoft.com/office/powerpoint/2010/main" val="299356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Governance</a:t>
            </a:r>
            <a:endParaRPr lang="nl-BE" dirty="0"/>
          </a:p>
        </p:txBody>
      </p:sp>
      <p:sp>
        <p:nvSpPr>
          <p:cNvPr id="3" name="Tijdelijke aanduiding voor inhoud 2"/>
          <p:cNvSpPr>
            <a:spLocks noGrp="1"/>
          </p:cNvSpPr>
          <p:nvPr>
            <p:ph idx="1"/>
          </p:nvPr>
        </p:nvSpPr>
        <p:spPr/>
        <p:txBody>
          <a:bodyPr>
            <a:normAutofit lnSpcReduction="10000"/>
          </a:bodyPr>
          <a:lstStyle/>
          <a:p>
            <a:pPr marL="0" indent="0" algn="ctr">
              <a:buNone/>
            </a:pPr>
            <a:r>
              <a:rPr lang="nl-BE" dirty="0"/>
              <a:t>“…the </a:t>
            </a:r>
            <a:r>
              <a:rPr lang="nl-BE" dirty="0" err="1"/>
              <a:t>totality</a:t>
            </a:r>
            <a:r>
              <a:rPr lang="nl-BE" dirty="0"/>
              <a:t> of </a:t>
            </a:r>
            <a:r>
              <a:rPr lang="nl-BE" dirty="0" err="1"/>
              <a:t>interactions</a:t>
            </a:r>
            <a:r>
              <a:rPr lang="nl-BE" dirty="0"/>
              <a:t>, in </a:t>
            </a:r>
            <a:r>
              <a:rPr lang="nl-BE" dirty="0" err="1"/>
              <a:t>which</a:t>
            </a:r>
            <a:r>
              <a:rPr lang="nl-BE" dirty="0"/>
              <a:t> </a:t>
            </a:r>
            <a:r>
              <a:rPr lang="nl-BE" dirty="0" err="1"/>
              <a:t>government</a:t>
            </a:r>
            <a:r>
              <a:rPr lang="nl-BE" dirty="0"/>
              <a:t>, </a:t>
            </a:r>
            <a:r>
              <a:rPr lang="nl-BE" dirty="0" err="1"/>
              <a:t>other</a:t>
            </a:r>
            <a:r>
              <a:rPr lang="nl-BE" dirty="0"/>
              <a:t> public </a:t>
            </a:r>
            <a:r>
              <a:rPr lang="nl-BE" dirty="0" err="1"/>
              <a:t>bodies</a:t>
            </a:r>
            <a:r>
              <a:rPr lang="nl-BE" dirty="0"/>
              <a:t>, private sector </a:t>
            </a:r>
            <a:r>
              <a:rPr lang="nl-BE" dirty="0" err="1"/>
              <a:t>and</a:t>
            </a:r>
            <a:r>
              <a:rPr lang="nl-BE" dirty="0"/>
              <a:t> </a:t>
            </a:r>
            <a:r>
              <a:rPr lang="nl-BE" dirty="0" err="1"/>
              <a:t>civil</a:t>
            </a:r>
            <a:r>
              <a:rPr lang="nl-BE" dirty="0"/>
              <a:t> society </a:t>
            </a:r>
            <a:r>
              <a:rPr lang="nl-BE" dirty="0" err="1"/>
              <a:t>participate</a:t>
            </a:r>
            <a:r>
              <a:rPr lang="nl-BE" dirty="0"/>
              <a:t>, </a:t>
            </a:r>
            <a:r>
              <a:rPr lang="nl-BE" dirty="0" err="1"/>
              <a:t>aiming</a:t>
            </a:r>
            <a:r>
              <a:rPr lang="nl-BE" dirty="0"/>
              <a:t> at </a:t>
            </a:r>
            <a:r>
              <a:rPr lang="nl-BE" dirty="0" err="1"/>
              <a:t>solving</a:t>
            </a:r>
            <a:r>
              <a:rPr lang="nl-BE" dirty="0"/>
              <a:t> </a:t>
            </a:r>
            <a:r>
              <a:rPr lang="nl-BE" dirty="0" err="1"/>
              <a:t>societal</a:t>
            </a:r>
            <a:r>
              <a:rPr lang="nl-BE" dirty="0"/>
              <a:t> </a:t>
            </a:r>
            <a:r>
              <a:rPr lang="nl-BE" dirty="0" err="1"/>
              <a:t>problems</a:t>
            </a:r>
            <a:r>
              <a:rPr lang="nl-BE" dirty="0"/>
              <a:t> or </a:t>
            </a:r>
            <a:r>
              <a:rPr lang="nl-BE" dirty="0" err="1"/>
              <a:t>creating</a:t>
            </a:r>
            <a:r>
              <a:rPr lang="nl-BE" dirty="0"/>
              <a:t> </a:t>
            </a:r>
            <a:r>
              <a:rPr lang="nl-BE" dirty="0" err="1"/>
              <a:t>societal</a:t>
            </a:r>
            <a:r>
              <a:rPr lang="nl-BE" dirty="0"/>
              <a:t> </a:t>
            </a:r>
            <a:r>
              <a:rPr lang="nl-BE" dirty="0" err="1"/>
              <a:t>opportunities</a:t>
            </a:r>
            <a:r>
              <a:rPr lang="nl-BE" dirty="0"/>
              <a:t>” </a:t>
            </a:r>
            <a:r>
              <a:rPr lang="nl-BE" sz="1800" dirty="0"/>
              <a:t>(</a:t>
            </a:r>
            <a:r>
              <a:rPr lang="nl-BE" sz="1800" dirty="0" err="1"/>
              <a:t>Meuleman</a:t>
            </a:r>
            <a:r>
              <a:rPr lang="nl-BE" sz="1800" dirty="0"/>
              <a:t>, L. 2008, Public management </a:t>
            </a:r>
            <a:r>
              <a:rPr lang="nl-BE" sz="1800" dirty="0" err="1"/>
              <a:t>and</a:t>
            </a:r>
            <a:r>
              <a:rPr lang="nl-BE" sz="1800" dirty="0"/>
              <a:t> the </a:t>
            </a:r>
            <a:r>
              <a:rPr lang="nl-BE" sz="1800" dirty="0" err="1"/>
              <a:t>metagovernance</a:t>
            </a:r>
            <a:r>
              <a:rPr lang="nl-BE" sz="1800" dirty="0"/>
              <a:t> of </a:t>
            </a:r>
            <a:r>
              <a:rPr lang="nl-BE" sz="1800" dirty="0" err="1"/>
              <a:t>hierarchies</a:t>
            </a:r>
            <a:r>
              <a:rPr lang="nl-BE" sz="1800" dirty="0"/>
              <a:t>, </a:t>
            </a:r>
            <a:r>
              <a:rPr lang="nl-BE" sz="1800" dirty="0" err="1"/>
              <a:t>networks</a:t>
            </a:r>
            <a:r>
              <a:rPr lang="nl-BE" sz="1800" dirty="0"/>
              <a:t> </a:t>
            </a:r>
            <a:r>
              <a:rPr lang="nl-BE" sz="1800" dirty="0" err="1"/>
              <a:t>and</a:t>
            </a:r>
            <a:r>
              <a:rPr lang="nl-BE" sz="1800" dirty="0"/>
              <a:t> </a:t>
            </a:r>
            <a:r>
              <a:rPr lang="nl-BE" sz="1800" dirty="0" err="1"/>
              <a:t>markets</a:t>
            </a:r>
            <a:r>
              <a:rPr lang="nl-BE" sz="1800" dirty="0"/>
              <a:t>, p. 11)</a:t>
            </a:r>
          </a:p>
          <a:p>
            <a:pPr marL="0" indent="0" algn="ctr">
              <a:buNone/>
            </a:pPr>
            <a:endParaRPr lang="nl-BE" sz="1800" dirty="0"/>
          </a:p>
          <a:p>
            <a:pPr marL="0" indent="0" algn="ctr">
              <a:buNone/>
            </a:pPr>
            <a:r>
              <a:rPr lang="nl-BE" dirty="0" err="1"/>
              <a:t>So</a:t>
            </a:r>
            <a:r>
              <a:rPr lang="nl-BE" dirty="0"/>
              <a:t> </a:t>
            </a:r>
            <a:r>
              <a:rPr lang="nl-BE" dirty="0" err="1"/>
              <a:t>it</a:t>
            </a:r>
            <a:r>
              <a:rPr lang="nl-BE" dirty="0"/>
              <a:t> concerns types of </a:t>
            </a:r>
            <a:r>
              <a:rPr lang="nl-BE" dirty="0" err="1"/>
              <a:t>relationships</a:t>
            </a:r>
            <a:r>
              <a:rPr lang="nl-BE" dirty="0"/>
              <a:t> </a:t>
            </a:r>
            <a:r>
              <a:rPr lang="nl-BE" dirty="0" err="1"/>
              <a:t>among</a:t>
            </a:r>
            <a:r>
              <a:rPr lang="nl-BE" dirty="0"/>
              <a:t> actors. These are </a:t>
            </a:r>
            <a:r>
              <a:rPr lang="nl-BE" dirty="0" err="1"/>
              <a:t>influenced</a:t>
            </a:r>
            <a:r>
              <a:rPr lang="nl-BE" dirty="0"/>
              <a:t> </a:t>
            </a:r>
            <a:r>
              <a:rPr lang="nl-BE" dirty="0" err="1"/>
              <a:t>by</a:t>
            </a:r>
            <a:r>
              <a:rPr lang="nl-BE" dirty="0"/>
              <a:t> </a:t>
            </a:r>
            <a:r>
              <a:rPr lang="nl-BE" dirty="0" err="1"/>
              <a:t>their</a:t>
            </a:r>
            <a:r>
              <a:rPr lang="nl-BE" dirty="0"/>
              <a:t> </a:t>
            </a:r>
            <a:r>
              <a:rPr lang="nl-BE" dirty="0" err="1"/>
              <a:t>institutions</a:t>
            </a:r>
            <a:r>
              <a:rPr lang="nl-BE" dirty="0"/>
              <a:t> (</a:t>
            </a:r>
            <a:r>
              <a:rPr lang="nl-BE" dirty="0" err="1"/>
              <a:t>organisations</a:t>
            </a:r>
            <a:r>
              <a:rPr lang="nl-BE" dirty="0"/>
              <a:t>, </a:t>
            </a:r>
            <a:r>
              <a:rPr lang="nl-BE" dirty="0" err="1"/>
              <a:t>values</a:t>
            </a:r>
            <a:r>
              <a:rPr lang="nl-BE" dirty="0"/>
              <a:t>, </a:t>
            </a:r>
            <a:r>
              <a:rPr lang="nl-BE" dirty="0" err="1"/>
              <a:t>norms</a:t>
            </a:r>
            <a:r>
              <a:rPr lang="nl-BE" dirty="0"/>
              <a:t>, procedures,…)</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18</a:t>
            </a:fld>
            <a:endParaRPr lang="en-US" dirty="0"/>
          </a:p>
        </p:txBody>
      </p:sp>
    </p:spTree>
    <p:extLst>
      <p:ext uri="{BB962C8B-B14F-4D97-AF65-F5344CB8AC3E}">
        <p14:creationId xmlns="" xmlns:p14="http://schemas.microsoft.com/office/powerpoint/2010/main" val="31856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Governance</a:t>
            </a:r>
            <a:endParaRPr lang="nl-BE" dirty="0"/>
          </a:p>
        </p:txBody>
      </p:sp>
      <p:sp>
        <p:nvSpPr>
          <p:cNvPr id="3" name="Tijdelijke aanduiding voor inhoud 2"/>
          <p:cNvSpPr>
            <a:spLocks noGrp="1"/>
          </p:cNvSpPr>
          <p:nvPr>
            <p:ph idx="1"/>
          </p:nvPr>
        </p:nvSpPr>
        <p:spPr>
          <a:xfrm>
            <a:off x="431800" y="1150938"/>
            <a:ext cx="8229600" cy="5076825"/>
          </a:xfrm>
        </p:spPr>
        <p:txBody>
          <a:bodyPr>
            <a:normAutofit lnSpcReduction="10000"/>
          </a:bodyPr>
          <a:lstStyle/>
          <a:p>
            <a:r>
              <a:rPr lang="nl-BE" sz="2400" dirty="0"/>
              <a:t>First order: problem solving and opportunity creation of actors= focus of most </a:t>
            </a:r>
            <a:r>
              <a:rPr lang="nl-BE" sz="2400" dirty="0" smtClean="0"/>
              <a:t>research</a:t>
            </a:r>
            <a:r>
              <a:rPr lang="cs-CZ" sz="2400" dirty="0" smtClean="0"/>
              <a:t> =&gt; </a:t>
            </a:r>
            <a:r>
              <a:rPr lang="cs-CZ" sz="2400" dirty="0" err="1" smtClean="0"/>
              <a:t>concrete</a:t>
            </a:r>
            <a:r>
              <a:rPr lang="cs-CZ" sz="2400" dirty="0" smtClean="0"/>
              <a:t> </a:t>
            </a:r>
            <a:r>
              <a:rPr lang="cs-CZ" sz="2400" dirty="0" err="1" smtClean="0"/>
              <a:t>solutions</a:t>
            </a:r>
            <a:endParaRPr lang="nl-BE" sz="2400" dirty="0"/>
          </a:p>
          <a:p>
            <a:pPr lvl="1"/>
            <a:r>
              <a:rPr lang="en-US" sz="2000" dirty="0"/>
              <a:t>Public administration: “the implementation of public policy, largely by the executive branch”*</a:t>
            </a:r>
          </a:p>
          <a:p>
            <a:pPr lvl="1"/>
            <a:r>
              <a:rPr lang="nl-BE" sz="2000" dirty="0"/>
              <a:t>Public management: “</a:t>
            </a:r>
            <a:r>
              <a:rPr lang="nl-BE" sz="2000" dirty="0" err="1"/>
              <a:t>influencing</a:t>
            </a:r>
            <a:r>
              <a:rPr lang="nl-BE" sz="2000" dirty="0"/>
              <a:t> of common </a:t>
            </a:r>
            <a:r>
              <a:rPr lang="nl-BE" sz="2000" dirty="0" err="1"/>
              <a:t>activities</a:t>
            </a:r>
            <a:r>
              <a:rPr lang="nl-BE" sz="2000" dirty="0"/>
              <a:t> in the public domain or </a:t>
            </a:r>
            <a:r>
              <a:rPr lang="nl-BE" sz="2000" dirty="0" err="1"/>
              <a:t>by</a:t>
            </a:r>
            <a:r>
              <a:rPr lang="nl-BE" sz="2000" dirty="0"/>
              <a:t> public sector </a:t>
            </a:r>
            <a:r>
              <a:rPr lang="nl-BE" sz="2000" dirty="0" err="1"/>
              <a:t>organisations</a:t>
            </a:r>
            <a:r>
              <a:rPr lang="nl-BE" sz="2000" dirty="0"/>
              <a:t> </a:t>
            </a:r>
            <a:r>
              <a:rPr lang="nl-BE" sz="2000" dirty="0" err="1"/>
              <a:t>and</a:t>
            </a:r>
            <a:r>
              <a:rPr lang="nl-BE" sz="2000" dirty="0"/>
              <a:t> public managers” </a:t>
            </a:r>
            <a:r>
              <a:rPr lang="nl-BE" sz="1400" dirty="0"/>
              <a:t>(</a:t>
            </a:r>
            <a:r>
              <a:rPr lang="nl-BE" sz="1400" dirty="0" err="1"/>
              <a:t>Meuleman</a:t>
            </a:r>
            <a:r>
              <a:rPr lang="nl-BE" sz="1400" dirty="0"/>
              <a:t>, p. 76, 2008)</a:t>
            </a:r>
            <a:endParaRPr lang="nl-BE" sz="2000" dirty="0"/>
          </a:p>
          <a:p>
            <a:r>
              <a:rPr lang="nl-BE" sz="2400" dirty="0"/>
              <a:t>Second order: looks at </a:t>
            </a:r>
            <a:r>
              <a:rPr lang="nl-BE" sz="2400" dirty="0" err="1"/>
              <a:t>institutions</a:t>
            </a:r>
            <a:r>
              <a:rPr lang="nl-BE" sz="2400" dirty="0"/>
              <a:t> (e.g. culture) = how they determine what governance modes emerge and are </a:t>
            </a:r>
            <a:r>
              <a:rPr lang="nl-BE" sz="2400" dirty="0" smtClean="0"/>
              <a:t>organised</a:t>
            </a:r>
            <a:r>
              <a:rPr lang="cs-CZ" sz="2400" dirty="0" smtClean="0"/>
              <a:t>, </a:t>
            </a:r>
            <a:r>
              <a:rPr lang="cs-CZ" sz="2400" dirty="0" err="1" smtClean="0"/>
              <a:t>recognises</a:t>
            </a:r>
            <a:r>
              <a:rPr lang="cs-CZ" sz="2400" dirty="0" smtClean="0"/>
              <a:t> </a:t>
            </a:r>
            <a:r>
              <a:rPr lang="cs-CZ" sz="2400" dirty="0" err="1" smtClean="0"/>
              <a:t>three</a:t>
            </a:r>
            <a:r>
              <a:rPr lang="cs-CZ" sz="2400" dirty="0" smtClean="0"/>
              <a:t> </a:t>
            </a:r>
            <a:r>
              <a:rPr lang="cs-CZ" sz="2400" dirty="0" err="1" smtClean="0"/>
              <a:t>main</a:t>
            </a:r>
            <a:r>
              <a:rPr lang="cs-CZ" sz="2400" dirty="0" smtClean="0"/>
              <a:t> </a:t>
            </a:r>
            <a:r>
              <a:rPr lang="cs-CZ" sz="2400" dirty="0" err="1" smtClean="0"/>
              <a:t>governance</a:t>
            </a:r>
            <a:r>
              <a:rPr lang="cs-CZ" sz="2400" dirty="0" smtClean="0"/>
              <a:t> </a:t>
            </a:r>
            <a:r>
              <a:rPr lang="cs-CZ" sz="2400" dirty="0" err="1" smtClean="0"/>
              <a:t>styles</a:t>
            </a:r>
            <a:r>
              <a:rPr lang="cs-CZ" sz="2400" dirty="0" smtClean="0"/>
              <a:t> – hierarchy, market, network</a:t>
            </a:r>
            <a:r>
              <a:rPr lang="nl-BE" sz="2400" dirty="0" smtClean="0"/>
              <a:t> </a:t>
            </a:r>
            <a:endParaRPr lang="nl-BE" sz="2400" dirty="0"/>
          </a:p>
          <a:p>
            <a:r>
              <a:rPr lang="nl-BE" sz="2400" dirty="0" err="1"/>
              <a:t>Third</a:t>
            </a:r>
            <a:r>
              <a:rPr lang="nl-BE" sz="2400" dirty="0"/>
              <a:t> order: meta-</a:t>
            </a:r>
            <a:r>
              <a:rPr lang="nl-BE" sz="2400" dirty="0" err="1"/>
              <a:t>governance</a:t>
            </a:r>
            <a:r>
              <a:rPr lang="nl-BE" sz="2400" dirty="0"/>
              <a:t>: “</a:t>
            </a:r>
            <a:r>
              <a:rPr lang="nl-BE" sz="2400" dirty="0" err="1"/>
              <a:t>governance</a:t>
            </a:r>
            <a:r>
              <a:rPr lang="nl-BE" sz="2400" dirty="0"/>
              <a:t> of </a:t>
            </a:r>
            <a:r>
              <a:rPr lang="nl-BE" sz="2400" dirty="0" err="1"/>
              <a:t>governance</a:t>
            </a:r>
            <a:r>
              <a:rPr lang="nl-BE" sz="2400" dirty="0"/>
              <a:t>” </a:t>
            </a:r>
            <a:r>
              <a:rPr lang="nl-BE" sz="2400" dirty="0" err="1"/>
              <a:t>by</a:t>
            </a:r>
            <a:r>
              <a:rPr lang="nl-BE" sz="2400" dirty="0"/>
              <a:t> “</a:t>
            </a:r>
            <a:r>
              <a:rPr lang="nl-BE" sz="2400" dirty="0" err="1"/>
              <a:t>designing</a:t>
            </a:r>
            <a:r>
              <a:rPr lang="nl-BE" sz="2400" dirty="0"/>
              <a:t> </a:t>
            </a:r>
            <a:r>
              <a:rPr lang="nl-BE" sz="2400" dirty="0" err="1"/>
              <a:t>and</a:t>
            </a:r>
            <a:r>
              <a:rPr lang="nl-BE" sz="2400" dirty="0"/>
              <a:t> managing sound </a:t>
            </a:r>
            <a:r>
              <a:rPr lang="nl-BE" sz="2400" dirty="0" err="1"/>
              <a:t>combinations</a:t>
            </a:r>
            <a:r>
              <a:rPr lang="nl-BE" sz="2400" dirty="0"/>
              <a:t> of… </a:t>
            </a:r>
            <a:r>
              <a:rPr lang="nl-BE" sz="2400" dirty="0" err="1"/>
              <a:t>governance</a:t>
            </a:r>
            <a:r>
              <a:rPr lang="nl-BE" sz="2400" dirty="0"/>
              <a:t>” </a:t>
            </a:r>
            <a:r>
              <a:rPr lang="nl-BE" sz="1400" dirty="0"/>
              <a:t>(</a:t>
            </a:r>
            <a:r>
              <a:rPr lang="nl-BE" sz="1400" dirty="0" err="1"/>
              <a:t>Meuleman</a:t>
            </a:r>
            <a:r>
              <a:rPr lang="nl-BE" sz="1400" dirty="0"/>
              <a:t>, p. 68, 2008)</a:t>
            </a:r>
            <a:endParaRPr lang="nl-BE" sz="2400" dirty="0"/>
          </a:p>
          <a:p>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19</a:t>
            </a:fld>
            <a:endParaRPr lang="en-US" dirty="0"/>
          </a:p>
        </p:txBody>
      </p:sp>
      <p:sp>
        <p:nvSpPr>
          <p:cNvPr id="5" name="Tekstvak 4"/>
          <p:cNvSpPr txBox="1"/>
          <p:nvPr/>
        </p:nvSpPr>
        <p:spPr>
          <a:xfrm>
            <a:off x="584200" y="6426200"/>
            <a:ext cx="2298834" cy="276999"/>
          </a:xfrm>
          <a:prstGeom prst="rect">
            <a:avLst/>
          </a:prstGeom>
          <a:noFill/>
        </p:spPr>
        <p:txBody>
          <a:bodyPr wrap="none" rtlCol="0">
            <a:spAutoFit/>
          </a:bodyPr>
          <a:lstStyle/>
          <a:p>
            <a:r>
              <a:rPr lang="nl-BE" sz="1200" dirty="0"/>
              <a:t>*http://dictionary.reference.com</a:t>
            </a:r>
          </a:p>
        </p:txBody>
      </p:sp>
    </p:spTree>
    <p:extLst>
      <p:ext uri="{BB962C8B-B14F-4D97-AF65-F5344CB8AC3E}">
        <p14:creationId xmlns="" xmlns:p14="http://schemas.microsoft.com/office/powerpoint/2010/main" val="407881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HW feedback</a:t>
            </a:r>
            <a:endParaRPr lang="en-GB" dirty="0"/>
          </a:p>
        </p:txBody>
      </p:sp>
      <p:sp>
        <p:nvSpPr>
          <p:cNvPr id="3" name="Zástupný symbol pro obsah 2"/>
          <p:cNvSpPr>
            <a:spLocks noGrp="1"/>
          </p:cNvSpPr>
          <p:nvPr>
            <p:ph idx="1"/>
          </p:nvPr>
        </p:nvSpPr>
        <p:spPr/>
        <p:txBody>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2400" dirty="0"/>
              <a:t>Three types of </a:t>
            </a:r>
            <a:r>
              <a:rPr lang="cs-CZ" sz="2400" dirty="0" err="1" smtClean="0"/>
              <a:t>second</a:t>
            </a:r>
            <a:r>
              <a:rPr lang="nl-BE" sz="2400" dirty="0" smtClean="0"/>
              <a:t> </a:t>
            </a:r>
            <a:r>
              <a:rPr lang="nl-BE" sz="2400" dirty="0"/>
              <a:t>order governance and accountability</a:t>
            </a:r>
          </a:p>
        </p:txBody>
      </p:sp>
      <p:sp>
        <p:nvSpPr>
          <p:cNvPr id="3" name="Tijdelijke aanduiding voor inhoud 2"/>
          <p:cNvSpPr>
            <a:spLocks noGrp="1"/>
          </p:cNvSpPr>
          <p:nvPr>
            <p:ph idx="1"/>
          </p:nvPr>
        </p:nvSpPr>
        <p:spPr/>
        <p:txBody>
          <a:bodyPr/>
          <a:lstStyle/>
          <a:p>
            <a:r>
              <a:rPr lang="nl-BE" sz="3600" dirty="0" err="1"/>
              <a:t>Hierarchy</a:t>
            </a:r>
            <a:endParaRPr lang="nl-BE" sz="3600" dirty="0"/>
          </a:p>
          <a:p>
            <a:pPr lvl="1"/>
            <a:r>
              <a:rPr lang="nl-BE" sz="3200" dirty="0" err="1"/>
              <a:t>Honest</a:t>
            </a:r>
            <a:r>
              <a:rPr lang="nl-BE" sz="3200" dirty="0"/>
              <a:t> </a:t>
            </a:r>
            <a:r>
              <a:rPr lang="nl-BE" sz="3200" dirty="0" err="1"/>
              <a:t>and</a:t>
            </a:r>
            <a:r>
              <a:rPr lang="nl-BE" sz="3200" dirty="0"/>
              <a:t> fair</a:t>
            </a:r>
          </a:p>
          <a:p>
            <a:r>
              <a:rPr lang="nl-BE" sz="3600" dirty="0"/>
              <a:t>Market</a:t>
            </a:r>
          </a:p>
          <a:p>
            <a:pPr lvl="1"/>
            <a:r>
              <a:rPr lang="nl-BE" sz="3200" dirty="0" err="1"/>
              <a:t>Lean</a:t>
            </a:r>
            <a:r>
              <a:rPr lang="nl-BE" sz="3200" dirty="0"/>
              <a:t> </a:t>
            </a:r>
            <a:r>
              <a:rPr lang="nl-BE" sz="3200" dirty="0" err="1"/>
              <a:t>and</a:t>
            </a:r>
            <a:r>
              <a:rPr lang="nl-BE" sz="3200" dirty="0"/>
              <a:t> </a:t>
            </a:r>
            <a:r>
              <a:rPr lang="nl-BE" sz="3200" dirty="0" err="1"/>
              <a:t>purposeful</a:t>
            </a:r>
            <a:endParaRPr lang="nl-BE" sz="3200" dirty="0"/>
          </a:p>
          <a:p>
            <a:r>
              <a:rPr lang="nl-BE" sz="3600" dirty="0"/>
              <a:t>Network</a:t>
            </a:r>
          </a:p>
          <a:p>
            <a:pPr lvl="1"/>
            <a:r>
              <a:rPr lang="nl-BE" sz="3200" dirty="0" err="1"/>
              <a:t>Robust</a:t>
            </a:r>
            <a:r>
              <a:rPr lang="nl-BE" sz="3200" dirty="0"/>
              <a:t>, </a:t>
            </a:r>
            <a:r>
              <a:rPr lang="nl-BE" sz="3200" dirty="0" err="1"/>
              <a:t>adaptive</a:t>
            </a:r>
            <a:r>
              <a:rPr lang="nl-BE" sz="3200" dirty="0"/>
              <a:t>, </a:t>
            </a:r>
            <a:r>
              <a:rPr lang="nl-BE" sz="3200" dirty="0" err="1"/>
              <a:t>resilient</a:t>
            </a:r>
            <a:endParaRPr lang="nl-BE" sz="32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20</a:t>
            </a:fld>
            <a:endParaRPr lang="en-US" dirty="0"/>
          </a:p>
        </p:txBody>
      </p:sp>
    </p:spTree>
    <p:extLst>
      <p:ext uri="{BB962C8B-B14F-4D97-AF65-F5344CB8AC3E}">
        <p14:creationId xmlns="" xmlns:p14="http://schemas.microsoft.com/office/powerpoint/2010/main" val="191799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sz="4000" dirty="0" err="1"/>
              <a:t>All</a:t>
            </a:r>
            <a:r>
              <a:rPr lang="nl-BE" sz="4000" dirty="0"/>
              <a:t> </a:t>
            </a:r>
            <a:r>
              <a:rPr lang="nl-BE" sz="4000" dirty="0" err="1"/>
              <a:t>forms</a:t>
            </a:r>
            <a:r>
              <a:rPr lang="nl-BE" sz="4000" dirty="0"/>
              <a:t> of </a:t>
            </a:r>
            <a:r>
              <a:rPr lang="nl-BE" sz="4000" dirty="0" err="1"/>
              <a:t>governance</a:t>
            </a:r>
            <a:r>
              <a:rPr lang="nl-BE" sz="4000" dirty="0"/>
              <a:t> </a:t>
            </a:r>
            <a:r>
              <a:rPr lang="nl-BE" sz="4000" dirty="0" err="1"/>
              <a:t>can</a:t>
            </a:r>
            <a:r>
              <a:rPr lang="nl-BE" sz="4000" dirty="0"/>
              <a:t> </a:t>
            </a:r>
            <a:r>
              <a:rPr lang="nl-BE" sz="4000" dirty="0" err="1"/>
              <a:t>be</a:t>
            </a:r>
            <a:r>
              <a:rPr lang="nl-BE" sz="4000" dirty="0"/>
              <a:t> </a:t>
            </a:r>
            <a:r>
              <a:rPr lang="nl-BE" sz="4000" dirty="0" err="1"/>
              <a:t>problematic</a:t>
            </a:r>
            <a:r>
              <a:rPr lang="nl-BE" sz="4000" dirty="0"/>
              <a:t> </a:t>
            </a:r>
            <a:r>
              <a:rPr lang="nl-BE" sz="4000" dirty="0" err="1"/>
              <a:t>when</a:t>
            </a:r>
            <a:r>
              <a:rPr lang="nl-BE" sz="4000" dirty="0"/>
              <a:t> taken </a:t>
            </a:r>
            <a:r>
              <a:rPr lang="nl-BE" sz="4000" dirty="0" err="1"/>
              <a:t>too</a:t>
            </a:r>
            <a:r>
              <a:rPr lang="nl-BE" sz="4000"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21</a:t>
            </a:fld>
            <a:endParaRPr lang="en-US" dirty="0"/>
          </a:p>
        </p:txBody>
      </p:sp>
    </p:spTree>
    <p:extLst>
      <p:ext uri="{BB962C8B-B14F-4D97-AF65-F5344CB8AC3E}">
        <p14:creationId xmlns="" xmlns:p14="http://schemas.microsoft.com/office/powerpoint/2010/main" val="381050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d-wise.com/Portals/188561/images/post-grant-standards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42366" y="2990142"/>
            <a:ext cx="3746500" cy="215423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22</a:t>
            </a:fld>
            <a:endParaRPr lang="en-US" dirty="0"/>
          </a:p>
        </p:txBody>
      </p:sp>
      <p:pic>
        <p:nvPicPr>
          <p:cNvPr id="1026" name="Picture 2" descr="orgChart128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9500" y="85116"/>
            <a:ext cx="4254500" cy="29050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45200" y="85116"/>
            <a:ext cx="3632566" cy="343690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2" name="Groep 1"/>
          <p:cNvGrpSpPr/>
          <p:nvPr/>
        </p:nvGrpSpPr>
        <p:grpSpPr>
          <a:xfrm>
            <a:off x="-149346" y="3173698"/>
            <a:ext cx="7717086" cy="3850417"/>
            <a:chOff x="-149346" y="3173698"/>
            <a:chExt cx="7717086" cy="3850417"/>
          </a:xfrm>
        </p:grpSpPr>
        <p:pic>
          <p:nvPicPr>
            <p:cNvPr id="9"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9346" y="3173698"/>
              <a:ext cx="4466151" cy="2070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2" name="Picture 8" descr="http://www.peoplestreme.com/images/Competency_Assessment.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52029" y="4531078"/>
              <a:ext cx="5115711" cy="2493037"/>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 name="AutoShape 10" descr="Afbeeldingsresultaat voor authority"/>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35" name="Picture 11"/>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863975" y="2253605"/>
            <a:ext cx="2181225" cy="21050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304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err="1"/>
              <a:t>When</a:t>
            </a:r>
            <a:r>
              <a:rPr lang="nl-BE" dirty="0"/>
              <a:t> </a:t>
            </a:r>
            <a:r>
              <a:rPr lang="nl-BE" dirty="0" err="1"/>
              <a:t>hierarchical</a:t>
            </a:r>
            <a:r>
              <a:rPr lang="nl-BE" dirty="0"/>
              <a:t> </a:t>
            </a:r>
            <a:r>
              <a:rPr lang="nl-BE" dirty="0" err="1"/>
              <a:t>governance</a:t>
            </a:r>
            <a:r>
              <a:rPr lang="nl-BE" dirty="0"/>
              <a:t> </a:t>
            </a:r>
            <a:r>
              <a:rPr lang="nl-BE" dirty="0" err="1"/>
              <a:t>goes</a:t>
            </a:r>
            <a:r>
              <a:rPr lang="nl-BE" dirty="0"/>
              <a:t> </a:t>
            </a:r>
            <a:r>
              <a:rPr lang="nl-BE" dirty="0" err="1"/>
              <a:t>too</a:t>
            </a:r>
            <a:r>
              <a:rPr lang="nl-BE"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23</a:t>
            </a:fld>
            <a:endParaRPr lang="en-US" dirty="0"/>
          </a:p>
        </p:txBody>
      </p:sp>
    </p:spTree>
    <p:extLst>
      <p:ext uri="{BB962C8B-B14F-4D97-AF65-F5344CB8AC3E}">
        <p14:creationId xmlns="" xmlns:p14="http://schemas.microsoft.com/office/powerpoint/2010/main" val="410748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24</a:t>
            </a:fld>
            <a:endParaRPr lang="en-US" dirty="0"/>
          </a:p>
        </p:txBody>
      </p:sp>
      <p:pic>
        <p:nvPicPr>
          <p:cNvPr id="2052" name="Picture 4" descr="Afbeeldingsresultaat voor red tap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1056" y="541324"/>
            <a:ext cx="3746500" cy="3599259"/>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image.slidesharecdn.com/afpresentation2lr-131221172314-phpapp02/95/the-future-of-assessment-in-physical-education-19-638.jpg?cb=1387648036">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49775" y="-755280"/>
            <a:ext cx="6076950" cy="4562476"/>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read.infoteam-consulting.com/hs-fs/hub/127091/file-1878865086-png/dead_horse_blog_image.pn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49775" y="4025296"/>
            <a:ext cx="3573862" cy="2515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66" name="Picture 18" descr="http://2.bp.blogspot.com/-E0WSoaWRne0/VYhjB_0fhJI/AAAAAAAAIFs/ornK0F53W0E/s320/health-beauty-mental_health-jabs-injections-shots-drug_companies-forn579_low.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81056" y="3187780"/>
            <a:ext cx="3421044" cy="35543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36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25</a:t>
            </a:fld>
            <a:endParaRPr lang="en-US" dirty="0"/>
          </a:p>
        </p:txBody>
      </p:sp>
      <p:sp>
        <p:nvSpPr>
          <p:cNvPr id="5" name="AutoShape 2" descr="Afbeeldingsresultaat voor carrots and sticks"/>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8"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78646" y="622300"/>
            <a:ext cx="3807829" cy="25339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44463"/>
            <a:ext cx="4479925" cy="29855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00825" y="5057775"/>
            <a:ext cx="2543175" cy="1800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78309" y="4095879"/>
            <a:ext cx="4059066" cy="21683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1" name="Picture 9" descr="http://thumbs.dreamstime.com/z/cutting-strings-business-man-puppet-giving-freedom-eps-format-31453600.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3975100"/>
            <a:ext cx="3193493" cy="3414713"/>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52825" y="2432050"/>
            <a:ext cx="2952750" cy="154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654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err="1"/>
              <a:t>When</a:t>
            </a:r>
            <a:r>
              <a:rPr lang="nl-BE" dirty="0"/>
              <a:t> market </a:t>
            </a:r>
            <a:r>
              <a:rPr lang="nl-BE" dirty="0" err="1"/>
              <a:t>governance</a:t>
            </a:r>
            <a:r>
              <a:rPr lang="nl-BE" dirty="0"/>
              <a:t> </a:t>
            </a:r>
            <a:r>
              <a:rPr lang="nl-BE" dirty="0" err="1"/>
              <a:t>goes</a:t>
            </a:r>
            <a:r>
              <a:rPr lang="nl-BE" dirty="0"/>
              <a:t> </a:t>
            </a:r>
            <a:r>
              <a:rPr lang="nl-BE" dirty="0" err="1"/>
              <a:t>too</a:t>
            </a:r>
            <a:r>
              <a:rPr lang="nl-BE"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26</a:t>
            </a:fld>
            <a:endParaRPr lang="en-US" dirty="0"/>
          </a:p>
        </p:txBody>
      </p:sp>
    </p:spTree>
    <p:extLst>
      <p:ext uri="{BB962C8B-B14F-4D97-AF65-F5344CB8AC3E}">
        <p14:creationId xmlns="" xmlns:p14="http://schemas.microsoft.com/office/powerpoint/2010/main" val="1980101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27</a:t>
            </a:fld>
            <a:endParaRPr lang="en-US" dirty="0"/>
          </a:p>
        </p:txBody>
      </p:sp>
      <p:pic>
        <p:nvPicPr>
          <p:cNvPr id="6" name="Picture 12" descr="http://groundreport.com/wp-content/uploads/2012/08/tunnel-vision.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975" y="4006850"/>
            <a:ext cx="2887570" cy="2734169"/>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2725" y="704850"/>
            <a:ext cx="4857750" cy="3162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descr="http://1.bp.blogspot.com/-Z1oGwWy6v4c/Thqug21hebI/AAAAAAAAAsk/yE6aNf30MFk/s1600/health-care-cartoon.jpg">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16351" y="190500"/>
            <a:ext cx="4265749" cy="25765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9" name="Picture 13" descr="http://2.bp.blogspot.com/-unjq-4UCW7c/VNLW4UOGDiI/AAAAAAAAAEk/Jd1ynjDuB0I/s1600/untitled.bmp">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126467" y="4799013"/>
            <a:ext cx="4055633" cy="2185987"/>
          </a:xfrm>
          <a:prstGeom prst="rect">
            <a:avLst/>
          </a:prstGeom>
          <a:noFill/>
          <a:extLst>
            <a:ext uri="{909E8E84-426E-40DD-AFC4-6F175D3DCCD1}">
              <a14:hiddenFill xmlns="" xmlns:a14="http://schemas.microsoft.com/office/drawing/2010/main">
                <a:solidFill>
                  <a:srgbClr val="FFFFFF"/>
                </a:solidFill>
              </a14:hiddenFill>
            </a:ext>
          </a:extLst>
        </p:spPr>
      </p:pic>
      <p:pic>
        <p:nvPicPr>
          <p:cNvPr id="4107" name="Picture 11" descr="http://comps.canstockphoto.com/can-stock-photo_csp14676063.jpg">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37536" y="2650443"/>
            <a:ext cx="2423378" cy="2078720"/>
          </a:xfrm>
          <a:prstGeom prst="rect">
            <a:avLst/>
          </a:prstGeom>
          <a:noFill/>
          <a:extLst>
            <a:ext uri="{909E8E84-426E-40DD-AFC4-6F175D3DCCD1}">
              <a14:hiddenFill xmlns="" xmlns:a14="http://schemas.microsoft.com/office/drawing/2010/main">
                <a:solidFill>
                  <a:srgbClr val="FFFFFF"/>
                </a:solidFill>
              </a14:hiddenFill>
            </a:ext>
          </a:extLst>
        </p:spPr>
      </p:pic>
      <p:pic>
        <p:nvPicPr>
          <p:cNvPr id="4111" name="Picture 15" descr="https://s3.amazonaws.com/lowres.cartoonstock.com/medical-short_term_memory-memory-forget-forgetting-remember-dre0697_low.jpg">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891745" y="4518024"/>
            <a:ext cx="2470830" cy="3459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6212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28</a:t>
            </a:fld>
            <a:endParaRPr lang="en-US" dirty="0"/>
          </a:p>
        </p:txBody>
      </p:sp>
      <p:pic>
        <p:nvPicPr>
          <p:cNvPr id="6148" name="Picture 4" descr="http://spotstrackingsystems.com/wp-content/uploads/2012/02/Collaboration.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725" y="0"/>
            <a:ext cx="4010025" cy="2638426"/>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Picture 6" descr="http://elearningindustry.com/wp-content/uploads/2014/10/Top-9-Tips-to-Boost-Collaboration-Within-Your-eLearning-Team.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24429" y="4560093"/>
            <a:ext cx="3592571" cy="2538413"/>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https://pixabay.com/static/uploads/photo/2015/11/06/11/51/friends-1026521_960_720.jpg">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70600" y="0"/>
            <a:ext cx="2981325" cy="2981326"/>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Picture 10" descr="http://www.workplacerantings.com/wp-content/uploads/2013/03/How-to-Create-and-Maintain-Trust-at-Work.jpg">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96985" y="4207470"/>
            <a:ext cx="3262190" cy="2650530"/>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Picture 12" descr="https://c1.staticflickr.com/7/6056/6239670686_65fdd9e0eb_b.jpg">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011429" y="2314499"/>
            <a:ext cx="3198871" cy="234557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59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err="1"/>
              <a:t>When</a:t>
            </a:r>
            <a:r>
              <a:rPr lang="nl-BE" dirty="0"/>
              <a:t> </a:t>
            </a:r>
            <a:r>
              <a:rPr lang="nl-BE" dirty="0" err="1"/>
              <a:t>network</a:t>
            </a:r>
            <a:r>
              <a:rPr lang="nl-BE" dirty="0"/>
              <a:t> </a:t>
            </a:r>
            <a:r>
              <a:rPr lang="nl-BE" dirty="0" err="1"/>
              <a:t>governance</a:t>
            </a:r>
            <a:r>
              <a:rPr lang="nl-BE" dirty="0"/>
              <a:t> </a:t>
            </a:r>
            <a:r>
              <a:rPr lang="nl-BE" dirty="0" err="1"/>
              <a:t>goes</a:t>
            </a:r>
            <a:r>
              <a:rPr lang="nl-BE" dirty="0"/>
              <a:t> </a:t>
            </a:r>
            <a:r>
              <a:rPr lang="nl-BE" dirty="0" err="1"/>
              <a:t>too</a:t>
            </a:r>
            <a:r>
              <a:rPr lang="nl-BE" dirty="0"/>
              <a:t> far…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29</a:t>
            </a:fld>
            <a:endParaRPr lang="en-US" dirty="0"/>
          </a:p>
        </p:txBody>
      </p:sp>
    </p:spTree>
    <p:extLst>
      <p:ext uri="{BB962C8B-B14F-4D97-AF65-F5344CB8AC3E}">
        <p14:creationId xmlns="" xmlns:p14="http://schemas.microsoft.com/office/powerpoint/2010/main" val="118043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Some</a:t>
            </a:r>
            <a:r>
              <a:rPr lang="cs-CZ" dirty="0" smtClean="0"/>
              <a:t> </a:t>
            </a:r>
            <a:r>
              <a:rPr lang="cs-CZ" dirty="0" err="1" smtClean="0"/>
              <a:t>good</a:t>
            </a:r>
            <a:r>
              <a:rPr lang="cs-CZ" dirty="0" smtClean="0"/>
              <a:t> </a:t>
            </a:r>
            <a:r>
              <a:rPr lang="cs-CZ" dirty="0" err="1" smtClean="0"/>
              <a:t>accountability</a:t>
            </a:r>
            <a:r>
              <a:rPr lang="cs-CZ" dirty="0" smtClean="0"/>
              <a:t> </a:t>
            </a:r>
            <a:r>
              <a:rPr lang="cs-CZ" dirty="0" err="1" smtClean="0"/>
              <a:t>for</a:t>
            </a:r>
            <a:r>
              <a:rPr lang="cs-CZ" dirty="0" smtClean="0"/>
              <a:t> </a:t>
            </a:r>
            <a:r>
              <a:rPr lang="cs-CZ" dirty="0" err="1" smtClean="0"/>
              <a:t>learning</a:t>
            </a:r>
            <a:r>
              <a:rPr lang="cs-CZ" dirty="0" smtClean="0"/>
              <a:t> </a:t>
            </a:r>
            <a:r>
              <a:rPr lang="cs-CZ" dirty="0" err="1" smtClean="0"/>
              <a:t>questions</a:t>
            </a:r>
            <a:r>
              <a:rPr lang="cs-CZ" dirty="0" smtClean="0"/>
              <a:t>:</a:t>
            </a:r>
            <a:endParaRPr lang="en-GB" dirty="0"/>
          </a:p>
        </p:txBody>
      </p:sp>
      <p:sp>
        <p:nvSpPr>
          <p:cNvPr id="3" name="Zástupný symbol pro obsah 2"/>
          <p:cNvSpPr>
            <a:spLocks noGrp="1"/>
          </p:cNvSpPr>
          <p:nvPr>
            <p:ph idx="1"/>
          </p:nvPr>
        </p:nvSpPr>
        <p:spPr/>
        <p:txBody>
          <a:bodyPr/>
          <a:lstStyle/>
          <a:p>
            <a:r>
              <a:rPr lang="cs-CZ" dirty="0" err="1" smtClean="0"/>
              <a:t>How</a:t>
            </a:r>
            <a:r>
              <a:rPr lang="cs-CZ" dirty="0" smtClean="0"/>
              <a:t> do </a:t>
            </a:r>
            <a:r>
              <a:rPr lang="cs-CZ" dirty="0" err="1" smtClean="0"/>
              <a:t>you</a:t>
            </a:r>
            <a:r>
              <a:rPr lang="cs-CZ" dirty="0" smtClean="0"/>
              <a:t> </a:t>
            </a:r>
            <a:r>
              <a:rPr lang="cs-CZ" dirty="0" err="1" smtClean="0"/>
              <a:t>know</a:t>
            </a:r>
            <a:r>
              <a:rPr lang="cs-CZ" dirty="0" smtClean="0"/>
              <a:t> </a:t>
            </a:r>
            <a:r>
              <a:rPr lang="cs-CZ" dirty="0" err="1" smtClean="0"/>
              <a:t>you</a:t>
            </a:r>
            <a:r>
              <a:rPr lang="cs-CZ" dirty="0" smtClean="0"/>
              <a:t> do a </a:t>
            </a:r>
            <a:r>
              <a:rPr lang="cs-CZ" dirty="0" err="1" smtClean="0"/>
              <a:t>good</a:t>
            </a:r>
            <a:r>
              <a:rPr lang="cs-CZ" dirty="0" smtClean="0"/>
              <a:t> </a:t>
            </a:r>
            <a:r>
              <a:rPr lang="cs-CZ" dirty="0" err="1" smtClean="0"/>
              <a:t>job</a:t>
            </a:r>
            <a:r>
              <a:rPr lang="cs-CZ" dirty="0" smtClean="0"/>
              <a:t>?</a:t>
            </a:r>
          </a:p>
          <a:p>
            <a:r>
              <a:rPr lang="cs-CZ" dirty="0" err="1" smtClean="0"/>
              <a:t>What</a:t>
            </a:r>
            <a:r>
              <a:rPr lang="cs-CZ" dirty="0" smtClean="0"/>
              <a:t> </a:t>
            </a:r>
            <a:r>
              <a:rPr lang="cs-CZ" dirty="0" err="1" smtClean="0"/>
              <a:t>have</a:t>
            </a:r>
            <a:r>
              <a:rPr lang="cs-CZ" dirty="0" smtClean="0"/>
              <a:t> </a:t>
            </a:r>
            <a:r>
              <a:rPr lang="cs-CZ" dirty="0" err="1" smtClean="0"/>
              <a:t>you</a:t>
            </a:r>
            <a:r>
              <a:rPr lang="cs-CZ" dirty="0" smtClean="0"/>
              <a:t> </a:t>
            </a:r>
            <a:r>
              <a:rPr lang="cs-CZ" dirty="0" err="1" smtClean="0"/>
              <a:t>changed</a:t>
            </a:r>
            <a:r>
              <a:rPr lang="cs-CZ" dirty="0" smtClean="0"/>
              <a:t> last </a:t>
            </a:r>
            <a:r>
              <a:rPr lang="cs-CZ" dirty="0" err="1" smtClean="0"/>
              <a:t>week</a:t>
            </a:r>
            <a:r>
              <a:rPr lang="cs-CZ" dirty="0" smtClean="0"/>
              <a:t> </a:t>
            </a:r>
            <a:r>
              <a:rPr lang="cs-CZ" dirty="0" err="1" smtClean="0"/>
              <a:t>and</a:t>
            </a:r>
            <a:r>
              <a:rPr lang="cs-CZ" dirty="0" smtClean="0"/>
              <a:t> </a:t>
            </a:r>
            <a:r>
              <a:rPr lang="cs-CZ" dirty="0" err="1" smtClean="0"/>
              <a:t>why</a:t>
            </a:r>
            <a:r>
              <a:rPr lang="cs-CZ" dirty="0" smtClean="0"/>
              <a:t>?</a:t>
            </a:r>
          </a:p>
          <a:p>
            <a:r>
              <a:rPr lang="cs-CZ" dirty="0" err="1" smtClean="0"/>
              <a:t>What</a:t>
            </a:r>
            <a:r>
              <a:rPr lang="cs-CZ" dirty="0" smtClean="0"/>
              <a:t> do </a:t>
            </a:r>
            <a:r>
              <a:rPr lang="cs-CZ" dirty="0" err="1" smtClean="0"/>
              <a:t>you</a:t>
            </a:r>
            <a:r>
              <a:rPr lang="cs-CZ" dirty="0" smtClean="0"/>
              <a:t> </a:t>
            </a:r>
            <a:r>
              <a:rPr lang="cs-CZ" dirty="0" err="1" smtClean="0"/>
              <a:t>want</a:t>
            </a:r>
            <a:r>
              <a:rPr lang="cs-CZ" dirty="0" smtClean="0"/>
              <a:t> to </a:t>
            </a:r>
            <a:r>
              <a:rPr lang="cs-CZ" dirty="0" err="1" smtClean="0"/>
              <a:t>change</a:t>
            </a:r>
            <a:r>
              <a:rPr lang="cs-CZ" dirty="0" smtClean="0"/>
              <a:t> </a:t>
            </a:r>
            <a:r>
              <a:rPr lang="cs-CZ" dirty="0" err="1" smtClean="0"/>
              <a:t>next</a:t>
            </a:r>
            <a:r>
              <a:rPr lang="cs-CZ" dirty="0" smtClean="0"/>
              <a:t> </a:t>
            </a:r>
            <a:r>
              <a:rPr lang="cs-CZ" dirty="0" err="1" smtClean="0"/>
              <a:t>week</a:t>
            </a:r>
            <a:r>
              <a:rPr lang="cs-CZ" dirty="0" smtClean="0"/>
              <a:t> </a:t>
            </a:r>
            <a:r>
              <a:rPr lang="cs-CZ" dirty="0" err="1" smtClean="0"/>
              <a:t>and</a:t>
            </a:r>
            <a:r>
              <a:rPr lang="cs-CZ" dirty="0" smtClean="0"/>
              <a:t> </a:t>
            </a:r>
            <a:r>
              <a:rPr lang="cs-CZ" dirty="0" err="1" smtClean="0"/>
              <a:t>why</a:t>
            </a:r>
            <a:r>
              <a:rPr lang="cs-CZ" dirty="0" smtClean="0"/>
              <a:t>?</a:t>
            </a:r>
          </a:p>
          <a:p>
            <a:r>
              <a:rPr lang="cs-CZ" dirty="0" err="1" smtClean="0"/>
              <a:t>What</a:t>
            </a:r>
            <a:r>
              <a:rPr lang="cs-CZ" dirty="0" smtClean="0"/>
              <a:t> help do </a:t>
            </a:r>
            <a:r>
              <a:rPr lang="cs-CZ" dirty="0" err="1" smtClean="0"/>
              <a:t>you</a:t>
            </a:r>
            <a:r>
              <a:rPr lang="cs-CZ" dirty="0" smtClean="0"/>
              <a:t> </a:t>
            </a:r>
            <a:r>
              <a:rPr lang="cs-CZ" dirty="0" err="1" smtClean="0"/>
              <a:t>need</a:t>
            </a:r>
            <a:r>
              <a:rPr lang="cs-CZ" dirty="0" smtClean="0"/>
              <a:t> </a:t>
            </a:r>
            <a:r>
              <a:rPr lang="cs-CZ" dirty="0" err="1" smtClean="0"/>
              <a:t>from</a:t>
            </a:r>
            <a:r>
              <a:rPr lang="cs-CZ" dirty="0" smtClean="0"/>
              <a:t> </a:t>
            </a:r>
            <a:r>
              <a:rPr lang="cs-CZ" dirty="0" err="1" smtClean="0"/>
              <a:t>us</a:t>
            </a:r>
            <a:r>
              <a:rPr lang="cs-CZ" smtClean="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pic>
        <p:nvPicPr>
          <p:cNvPr id="7170" name="Picture 2" descr="https://s-media-cache-ak0.pinimg.com/236x/b1/45/b1/b145b132ff07ed648e1d027cbd1ada10.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3075" y="485775"/>
            <a:ext cx="4175126" cy="3343639"/>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s://stuckinchurch.files.wordpress.com/2010/07/6552.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70500" y="564397"/>
            <a:ext cx="3111500" cy="318639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8" descr="Afbeeldingsresultaat voor chasing tail"/>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6" name="AutoShape 10" descr="Afbeeldingsresultaat voor chasing tail"/>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7179" name="Picture 1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34219" y="4000500"/>
            <a:ext cx="3652838" cy="2247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181" name="Picture 13" descr="https://s3.amazonaws.com/lowres.cartoonstock.com/business-commerce-presentation-meeting-speaker-speech-conference-mfln7326_low.jpg">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387057" y="4098924"/>
            <a:ext cx="3810000" cy="27241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93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r>
              <a:rPr lang="nl-BE" dirty="0"/>
              <a:t>Culture </a:t>
            </a:r>
            <a:r>
              <a:rPr lang="nl-BE" dirty="0" err="1"/>
              <a:t>and</a:t>
            </a:r>
            <a:r>
              <a:rPr lang="nl-BE" dirty="0"/>
              <a:t> </a:t>
            </a:r>
            <a:r>
              <a:rPr lang="nl-BE" dirty="0" err="1"/>
              <a:t>governance</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31</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332" y="993020"/>
            <a:ext cx="7734867" cy="5483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4539965" y="6324600"/>
            <a:ext cx="1406795" cy="584775"/>
          </a:xfrm>
          <a:prstGeom prst="rect">
            <a:avLst/>
          </a:prstGeom>
          <a:noFill/>
        </p:spPr>
        <p:txBody>
          <a:bodyPr wrap="square" rtlCol="0">
            <a:spAutoFit/>
          </a:bodyPr>
          <a:lstStyle/>
          <a:p>
            <a:pPr algn="ctr"/>
            <a:r>
              <a:rPr lang="nl-BE" sz="1600" dirty="0"/>
              <a:t>Netherlands, </a:t>
            </a:r>
            <a:r>
              <a:rPr lang="nl-BE" sz="1600" dirty="0" err="1"/>
              <a:t>Scandinavia</a:t>
            </a:r>
            <a:endParaRPr lang="nl-BE" sz="1600" dirty="0"/>
          </a:p>
        </p:txBody>
      </p:sp>
      <p:sp>
        <p:nvSpPr>
          <p:cNvPr id="7" name="Tekstvak 6"/>
          <p:cNvSpPr txBox="1"/>
          <p:nvPr/>
        </p:nvSpPr>
        <p:spPr>
          <a:xfrm>
            <a:off x="3133170" y="6299775"/>
            <a:ext cx="1406795" cy="584775"/>
          </a:xfrm>
          <a:prstGeom prst="rect">
            <a:avLst/>
          </a:prstGeom>
          <a:noFill/>
        </p:spPr>
        <p:txBody>
          <a:bodyPr wrap="square" rtlCol="0">
            <a:spAutoFit/>
          </a:bodyPr>
          <a:lstStyle/>
          <a:p>
            <a:pPr algn="ctr"/>
            <a:r>
              <a:rPr lang="nl-BE" sz="1600" dirty="0"/>
              <a:t>Germany, France</a:t>
            </a:r>
          </a:p>
        </p:txBody>
      </p:sp>
      <p:sp>
        <p:nvSpPr>
          <p:cNvPr id="8" name="Tekstvak 7"/>
          <p:cNvSpPr txBox="1"/>
          <p:nvPr/>
        </p:nvSpPr>
        <p:spPr>
          <a:xfrm>
            <a:off x="6270070" y="6324600"/>
            <a:ext cx="1406795" cy="584775"/>
          </a:xfrm>
          <a:prstGeom prst="rect">
            <a:avLst/>
          </a:prstGeom>
          <a:noFill/>
        </p:spPr>
        <p:txBody>
          <a:bodyPr wrap="square" rtlCol="0">
            <a:spAutoFit/>
          </a:bodyPr>
          <a:lstStyle/>
          <a:p>
            <a:pPr algn="ctr"/>
            <a:r>
              <a:rPr lang="nl-BE" sz="1600" dirty="0"/>
              <a:t>US, UK, Australia</a:t>
            </a:r>
          </a:p>
        </p:txBody>
      </p:sp>
      <p:sp>
        <p:nvSpPr>
          <p:cNvPr id="9" name="Tekstvak 8"/>
          <p:cNvSpPr txBox="1"/>
          <p:nvPr/>
        </p:nvSpPr>
        <p:spPr>
          <a:xfrm>
            <a:off x="444500" y="6488668"/>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409516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lstStyle/>
          <a:p>
            <a:r>
              <a:rPr lang="nl-BE" dirty="0"/>
              <a:t>Culture </a:t>
            </a:r>
            <a:r>
              <a:rPr lang="nl-BE" dirty="0" err="1"/>
              <a:t>and</a:t>
            </a:r>
            <a:r>
              <a:rPr lang="nl-BE" dirty="0"/>
              <a:t> </a:t>
            </a:r>
            <a:r>
              <a:rPr lang="nl-BE" dirty="0" err="1"/>
              <a:t>governance</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32</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332" y="993020"/>
            <a:ext cx="7734867" cy="5483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4539965" y="6324600"/>
            <a:ext cx="1406795" cy="584775"/>
          </a:xfrm>
          <a:prstGeom prst="rect">
            <a:avLst/>
          </a:prstGeom>
          <a:noFill/>
        </p:spPr>
        <p:txBody>
          <a:bodyPr wrap="square" rtlCol="0">
            <a:spAutoFit/>
          </a:bodyPr>
          <a:lstStyle/>
          <a:p>
            <a:pPr algn="ctr"/>
            <a:r>
              <a:rPr lang="nl-BE" sz="1600" dirty="0"/>
              <a:t>Netherlands, </a:t>
            </a:r>
            <a:r>
              <a:rPr lang="nl-BE" sz="1600" dirty="0" err="1"/>
              <a:t>Scandinavia</a:t>
            </a:r>
            <a:endParaRPr lang="nl-BE" sz="1600" dirty="0"/>
          </a:p>
        </p:txBody>
      </p:sp>
      <p:sp>
        <p:nvSpPr>
          <p:cNvPr id="7" name="Tekstvak 6"/>
          <p:cNvSpPr txBox="1"/>
          <p:nvPr/>
        </p:nvSpPr>
        <p:spPr>
          <a:xfrm>
            <a:off x="3133170" y="6299775"/>
            <a:ext cx="1406795" cy="584775"/>
          </a:xfrm>
          <a:prstGeom prst="rect">
            <a:avLst/>
          </a:prstGeom>
          <a:noFill/>
        </p:spPr>
        <p:txBody>
          <a:bodyPr wrap="square" rtlCol="0">
            <a:spAutoFit/>
          </a:bodyPr>
          <a:lstStyle/>
          <a:p>
            <a:pPr algn="ctr"/>
            <a:r>
              <a:rPr lang="nl-BE" sz="1600" dirty="0"/>
              <a:t>Germany, France</a:t>
            </a:r>
          </a:p>
        </p:txBody>
      </p:sp>
      <p:sp>
        <p:nvSpPr>
          <p:cNvPr id="8" name="Tekstvak 7"/>
          <p:cNvSpPr txBox="1"/>
          <p:nvPr/>
        </p:nvSpPr>
        <p:spPr>
          <a:xfrm>
            <a:off x="6270070" y="6324600"/>
            <a:ext cx="1406795" cy="584775"/>
          </a:xfrm>
          <a:prstGeom prst="rect">
            <a:avLst/>
          </a:prstGeom>
          <a:noFill/>
        </p:spPr>
        <p:txBody>
          <a:bodyPr wrap="square" rtlCol="0">
            <a:spAutoFit/>
          </a:bodyPr>
          <a:lstStyle/>
          <a:p>
            <a:pPr algn="ctr"/>
            <a:r>
              <a:rPr lang="nl-BE" sz="1600" dirty="0"/>
              <a:t>US, UK, Australia</a:t>
            </a:r>
          </a:p>
        </p:txBody>
      </p:sp>
      <p:sp>
        <p:nvSpPr>
          <p:cNvPr id="3" name="Ovale toelichting 2"/>
          <p:cNvSpPr/>
          <p:nvPr/>
        </p:nvSpPr>
        <p:spPr>
          <a:xfrm>
            <a:off x="3026329" y="1981199"/>
            <a:ext cx="5431870" cy="3937575"/>
          </a:xfrm>
          <a:prstGeom prst="wedgeEllipseCallou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600" dirty="0">
                <a:solidFill>
                  <a:schemeClr val="tx1"/>
                </a:solidFill>
              </a:rPr>
              <a:t>Different </a:t>
            </a:r>
            <a:r>
              <a:rPr lang="nl-BE" sz="3600" dirty="0" err="1">
                <a:solidFill>
                  <a:schemeClr val="tx1"/>
                </a:solidFill>
              </a:rPr>
              <a:t>countries</a:t>
            </a:r>
            <a:r>
              <a:rPr lang="nl-BE" sz="3600" dirty="0">
                <a:solidFill>
                  <a:schemeClr val="tx1"/>
                </a:solidFill>
              </a:rPr>
              <a:t> </a:t>
            </a:r>
            <a:r>
              <a:rPr lang="nl-BE" sz="3600" dirty="0" err="1">
                <a:solidFill>
                  <a:schemeClr val="tx1"/>
                </a:solidFill>
              </a:rPr>
              <a:t>will</a:t>
            </a:r>
            <a:r>
              <a:rPr lang="nl-BE" sz="3600" dirty="0">
                <a:solidFill>
                  <a:schemeClr val="tx1"/>
                </a:solidFill>
              </a:rPr>
              <a:t> </a:t>
            </a:r>
            <a:r>
              <a:rPr lang="nl-BE" sz="3600" dirty="0" err="1">
                <a:solidFill>
                  <a:schemeClr val="tx1"/>
                </a:solidFill>
              </a:rPr>
              <a:t>be</a:t>
            </a:r>
            <a:r>
              <a:rPr lang="nl-BE" sz="3600" dirty="0">
                <a:solidFill>
                  <a:schemeClr val="tx1"/>
                </a:solidFill>
              </a:rPr>
              <a:t> </a:t>
            </a:r>
            <a:r>
              <a:rPr lang="nl-BE" sz="3600" dirty="0" err="1">
                <a:solidFill>
                  <a:schemeClr val="tx1"/>
                </a:solidFill>
              </a:rPr>
              <a:t>better</a:t>
            </a:r>
            <a:r>
              <a:rPr lang="nl-BE" sz="3600" dirty="0">
                <a:solidFill>
                  <a:schemeClr val="tx1"/>
                </a:solidFill>
              </a:rPr>
              <a:t> / </a:t>
            </a:r>
            <a:r>
              <a:rPr lang="nl-BE" sz="3600" dirty="0" err="1">
                <a:solidFill>
                  <a:schemeClr val="tx1"/>
                </a:solidFill>
              </a:rPr>
              <a:t>worse</a:t>
            </a:r>
            <a:r>
              <a:rPr lang="nl-BE" sz="3600" dirty="0">
                <a:solidFill>
                  <a:schemeClr val="tx1"/>
                </a:solidFill>
              </a:rPr>
              <a:t> at </a:t>
            </a:r>
            <a:r>
              <a:rPr lang="nl-BE" sz="3600" dirty="0" err="1">
                <a:solidFill>
                  <a:schemeClr val="tx1"/>
                </a:solidFill>
              </a:rPr>
              <a:t>solving</a:t>
            </a:r>
            <a:r>
              <a:rPr lang="nl-BE" sz="3600" dirty="0">
                <a:solidFill>
                  <a:schemeClr val="tx1"/>
                </a:solidFill>
              </a:rPr>
              <a:t> different kinds of </a:t>
            </a:r>
            <a:r>
              <a:rPr lang="nl-BE" sz="3600" dirty="0" err="1">
                <a:solidFill>
                  <a:schemeClr val="tx1"/>
                </a:solidFill>
              </a:rPr>
              <a:t>problems</a:t>
            </a:r>
            <a:endParaRPr lang="nl-BE" sz="3600" dirty="0">
              <a:solidFill>
                <a:schemeClr val="tx1"/>
              </a:solidFill>
            </a:endParaRPr>
          </a:p>
        </p:txBody>
      </p:sp>
      <p:sp>
        <p:nvSpPr>
          <p:cNvPr id="9" name="Tekstvak 8"/>
          <p:cNvSpPr txBox="1"/>
          <p:nvPr/>
        </p:nvSpPr>
        <p:spPr>
          <a:xfrm>
            <a:off x="198117" y="6465332"/>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98057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BE" dirty="0"/>
              <a:t>How have these “modes” of </a:t>
            </a:r>
            <a:r>
              <a:rPr lang="nl-BE" dirty="0" err="1"/>
              <a:t>governance</a:t>
            </a:r>
            <a:r>
              <a:rPr lang="nl-BE" dirty="0"/>
              <a:t> </a:t>
            </a:r>
            <a:r>
              <a:rPr lang="nl-BE" dirty="0" err="1"/>
              <a:t>manifested</a:t>
            </a:r>
            <a:r>
              <a:rPr lang="nl-BE" dirty="0"/>
              <a:t> </a:t>
            </a:r>
            <a:r>
              <a:rPr lang="nl-BE" dirty="0" err="1"/>
              <a:t>themselves</a:t>
            </a:r>
            <a:r>
              <a:rPr lang="nl-BE" dirty="0"/>
              <a:t> over time?</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33</a:t>
            </a:fld>
            <a:endParaRPr lang="en-US" dirty="0"/>
          </a:p>
        </p:txBody>
      </p:sp>
    </p:spTree>
    <p:extLst>
      <p:ext uri="{BB962C8B-B14F-4D97-AF65-F5344CB8AC3E}">
        <p14:creationId xmlns="" xmlns:p14="http://schemas.microsoft.com/office/powerpoint/2010/main" val="1804822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a:t>Different </a:t>
            </a:r>
            <a:r>
              <a:rPr lang="nl-BE" sz="3200" dirty="0" err="1"/>
              <a:t>models</a:t>
            </a:r>
            <a:r>
              <a:rPr lang="nl-BE" sz="3200" dirty="0"/>
              <a:t> </a:t>
            </a:r>
            <a:r>
              <a:rPr lang="nl-BE" sz="3200" dirty="0" err="1"/>
              <a:t>for</a:t>
            </a:r>
            <a:r>
              <a:rPr lang="nl-BE" sz="3200" dirty="0"/>
              <a:t> the public sector</a:t>
            </a:r>
            <a:endParaRPr lang="nl-BE" dirty="0"/>
          </a:p>
        </p:txBody>
      </p:sp>
      <p:sp>
        <p:nvSpPr>
          <p:cNvPr id="3" name="Tijdelijke aanduiding voor inhoud 2"/>
          <p:cNvSpPr>
            <a:spLocks noGrp="1"/>
          </p:cNvSpPr>
          <p:nvPr>
            <p:ph idx="1"/>
          </p:nvPr>
        </p:nvSpPr>
        <p:spPr>
          <a:xfrm>
            <a:off x="457200" y="1160933"/>
            <a:ext cx="8229600" cy="4525963"/>
          </a:xfrm>
        </p:spPr>
        <p:txBody>
          <a:bodyPr>
            <a:noAutofit/>
          </a:bodyPr>
          <a:lstStyle/>
          <a:p>
            <a:r>
              <a:rPr lang="nl-BE" sz="2800" dirty="0"/>
              <a:t>In the </a:t>
            </a:r>
            <a:r>
              <a:rPr lang="nl-BE" sz="2800" dirty="0" err="1"/>
              <a:t>old</a:t>
            </a:r>
            <a:r>
              <a:rPr lang="nl-BE" sz="2800" dirty="0"/>
              <a:t> </a:t>
            </a:r>
            <a:r>
              <a:rPr lang="nl-BE" sz="2800" dirty="0" err="1"/>
              <a:t>days</a:t>
            </a:r>
            <a:r>
              <a:rPr lang="nl-BE" sz="2800" dirty="0"/>
              <a:t>, </a:t>
            </a:r>
            <a:r>
              <a:rPr lang="nl-BE" sz="2800" dirty="0" err="1"/>
              <a:t>there</a:t>
            </a:r>
            <a:r>
              <a:rPr lang="nl-BE" sz="2800" dirty="0"/>
              <a:t> was the absolute </a:t>
            </a:r>
            <a:r>
              <a:rPr lang="nl-BE" sz="2800" dirty="0" err="1"/>
              <a:t>and</a:t>
            </a:r>
            <a:r>
              <a:rPr lang="nl-BE" sz="2800" dirty="0"/>
              <a:t> </a:t>
            </a:r>
            <a:r>
              <a:rPr lang="nl-BE" sz="2800" dirty="0" err="1"/>
              <a:t>often</a:t>
            </a:r>
            <a:r>
              <a:rPr lang="nl-BE" sz="2800" dirty="0"/>
              <a:t> </a:t>
            </a:r>
            <a:r>
              <a:rPr lang="nl-BE" sz="2800" dirty="0" err="1"/>
              <a:t>arbtirary</a:t>
            </a:r>
            <a:r>
              <a:rPr lang="nl-BE" sz="2800" dirty="0"/>
              <a:t> power of </a:t>
            </a:r>
            <a:r>
              <a:rPr lang="nl-BE" sz="2800" dirty="0" err="1"/>
              <a:t>hereditary</a:t>
            </a:r>
            <a:r>
              <a:rPr lang="nl-BE" sz="2800" dirty="0"/>
              <a:t> </a:t>
            </a:r>
            <a:r>
              <a:rPr lang="nl-BE" sz="2800" dirty="0" err="1"/>
              <a:t>kings</a:t>
            </a:r>
            <a:r>
              <a:rPr lang="nl-BE" sz="2800" dirty="0"/>
              <a:t>/</a:t>
            </a:r>
            <a:r>
              <a:rPr lang="nl-BE" sz="2800" dirty="0" err="1"/>
              <a:t>queens</a:t>
            </a:r>
            <a:endParaRPr lang="nl-BE" sz="2800" dirty="0"/>
          </a:p>
          <a:p>
            <a:r>
              <a:rPr lang="nl-BE" sz="2800" dirty="0" err="1"/>
              <a:t>Weberian</a:t>
            </a:r>
            <a:r>
              <a:rPr lang="nl-BE" sz="2800" dirty="0"/>
              <a:t> “</a:t>
            </a:r>
            <a:r>
              <a:rPr lang="nl-BE" sz="2800" dirty="0" err="1"/>
              <a:t>bureacracy</a:t>
            </a:r>
            <a:r>
              <a:rPr lang="nl-BE" sz="2800" dirty="0"/>
              <a:t>” </a:t>
            </a:r>
            <a:r>
              <a:rPr lang="nl-BE" sz="2800" dirty="0" err="1"/>
              <a:t>replaced</a:t>
            </a:r>
            <a:r>
              <a:rPr lang="nl-BE" sz="2800" dirty="0"/>
              <a:t> </a:t>
            </a:r>
            <a:r>
              <a:rPr lang="nl-BE" sz="2800" dirty="0" err="1"/>
              <a:t>this</a:t>
            </a:r>
            <a:r>
              <a:rPr lang="nl-BE" sz="2800" dirty="0"/>
              <a:t> “</a:t>
            </a:r>
            <a:r>
              <a:rPr lang="nl-BE" sz="2800" dirty="0" err="1"/>
              <a:t>arbitrariness</a:t>
            </a:r>
            <a:r>
              <a:rPr lang="nl-BE" sz="2800" dirty="0"/>
              <a:t>” but was </a:t>
            </a:r>
            <a:r>
              <a:rPr lang="nl-BE" sz="2800" dirty="0" err="1"/>
              <a:t>criticised</a:t>
            </a:r>
            <a:r>
              <a:rPr lang="nl-BE" sz="2800" dirty="0"/>
              <a:t> </a:t>
            </a:r>
            <a:r>
              <a:rPr lang="nl-BE" sz="2800" dirty="0" err="1"/>
              <a:t>for</a:t>
            </a:r>
            <a:r>
              <a:rPr lang="nl-BE" sz="2800" dirty="0"/>
              <a:t> </a:t>
            </a:r>
            <a:r>
              <a:rPr lang="nl-BE" sz="2800" dirty="0" err="1"/>
              <a:t>lack</a:t>
            </a:r>
            <a:r>
              <a:rPr lang="nl-BE" sz="2800" dirty="0"/>
              <a:t> of efficiency (1950-1980)</a:t>
            </a:r>
          </a:p>
          <a:p>
            <a:r>
              <a:rPr lang="nl-BE" sz="2800" dirty="0"/>
              <a:t>Next </a:t>
            </a:r>
            <a:r>
              <a:rPr lang="nl-BE" sz="2800" dirty="0" err="1"/>
              <a:t>came</a:t>
            </a:r>
            <a:r>
              <a:rPr lang="nl-BE" sz="2800" dirty="0"/>
              <a:t> “New Public Management”, </a:t>
            </a:r>
            <a:r>
              <a:rPr lang="nl-BE" sz="2800" dirty="0" err="1"/>
              <a:t>heavily</a:t>
            </a:r>
            <a:r>
              <a:rPr lang="nl-BE" sz="2800" dirty="0"/>
              <a:t> </a:t>
            </a:r>
            <a:r>
              <a:rPr lang="nl-BE" sz="2800" dirty="0" err="1"/>
              <a:t>supported</a:t>
            </a:r>
            <a:r>
              <a:rPr lang="nl-BE" sz="2800" dirty="0"/>
              <a:t> </a:t>
            </a:r>
            <a:r>
              <a:rPr lang="nl-BE" sz="2800" dirty="0" err="1"/>
              <a:t>by</a:t>
            </a:r>
            <a:r>
              <a:rPr lang="nl-BE" sz="2800" dirty="0"/>
              <a:t> the OECD…(1980-95)</a:t>
            </a:r>
          </a:p>
          <a:p>
            <a:r>
              <a:rPr lang="nl-BE" sz="2800" dirty="0"/>
              <a:t>…but </a:t>
            </a:r>
            <a:r>
              <a:rPr lang="nl-BE" sz="2800" dirty="0" err="1"/>
              <a:t>fallen</a:t>
            </a:r>
            <a:r>
              <a:rPr lang="nl-BE" sz="2800" dirty="0"/>
              <a:t> </a:t>
            </a:r>
            <a:r>
              <a:rPr lang="nl-BE" sz="2800" dirty="0" err="1"/>
              <a:t>into</a:t>
            </a:r>
            <a:r>
              <a:rPr lang="nl-BE" sz="2800" dirty="0"/>
              <a:t> discredit…</a:t>
            </a:r>
          </a:p>
          <a:p>
            <a:r>
              <a:rPr lang="nl-BE" sz="2800" dirty="0"/>
              <a:t>…</a:t>
            </a:r>
            <a:r>
              <a:rPr lang="nl-BE" sz="2800" dirty="0" err="1"/>
              <a:t>with</a:t>
            </a:r>
            <a:r>
              <a:rPr lang="nl-BE" sz="2800" dirty="0"/>
              <a:t> </a:t>
            </a:r>
            <a:r>
              <a:rPr lang="nl-BE" sz="2800" dirty="0" err="1"/>
              <a:t>many</a:t>
            </a:r>
            <a:r>
              <a:rPr lang="nl-BE" sz="2800" dirty="0"/>
              <a:t> different “</a:t>
            </a:r>
            <a:r>
              <a:rPr lang="nl-BE" sz="2800" dirty="0" err="1"/>
              <a:t>rival</a:t>
            </a:r>
            <a:r>
              <a:rPr lang="nl-BE" sz="2800" dirty="0"/>
              <a:t>” </a:t>
            </a:r>
            <a:r>
              <a:rPr lang="nl-BE" sz="2800" dirty="0" err="1"/>
              <a:t>concepts</a:t>
            </a:r>
            <a:r>
              <a:rPr lang="nl-BE" sz="2800" dirty="0"/>
              <a:t> of </a:t>
            </a:r>
            <a:r>
              <a:rPr lang="nl-BE" sz="2800" dirty="0" err="1"/>
              <a:t>governance</a:t>
            </a:r>
            <a:r>
              <a:rPr lang="nl-BE" sz="2800" dirty="0"/>
              <a:t> </a:t>
            </a:r>
            <a:r>
              <a:rPr lang="nl-BE" sz="2800" dirty="0" err="1"/>
              <a:t>fighting</a:t>
            </a:r>
            <a:r>
              <a:rPr lang="nl-BE" sz="2800" dirty="0"/>
              <a:t> </a:t>
            </a:r>
            <a:r>
              <a:rPr lang="nl-BE" sz="2800" dirty="0" err="1"/>
              <a:t>for</a:t>
            </a:r>
            <a:r>
              <a:rPr lang="nl-BE" sz="2800" dirty="0"/>
              <a:t> attention </a:t>
            </a:r>
            <a:r>
              <a:rPr lang="nl-BE" sz="2800" dirty="0" err="1"/>
              <a:t>since</a:t>
            </a:r>
            <a:r>
              <a:rPr lang="nl-BE" sz="2800" dirty="0"/>
              <a:t> </a:t>
            </a:r>
            <a:r>
              <a:rPr lang="nl-BE" sz="2800" dirty="0" err="1"/>
              <a:t>then</a:t>
            </a:r>
            <a:r>
              <a:rPr lang="nl-BE" sz="2800" dirty="0"/>
              <a:t>. </a:t>
            </a:r>
            <a:r>
              <a:rPr lang="nl-BE" sz="2800" dirty="0" err="1"/>
              <a:t>under</a:t>
            </a:r>
            <a:r>
              <a:rPr lang="nl-BE" sz="2800" dirty="0"/>
              <a:t> the banner of New Public </a:t>
            </a:r>
            <a:r>
              <a:rPr lang="nl-BE" sz="2800" dirty="0" err="1"/>
              <a:t>Governance</a:t>
            </a:r>
            <a:r>
              <a:rPr lang="nl-BE" sz="2800" dirty="0"/>
              <a:t> (1995-…)</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spTree>
    <p:extLst>
      <p:ext uri="{BB962C8B-B14F-4D97-AF65-F5344CB8AC3E}">
        <p14:creationId xmlns="" xmlns:p14="http://schemas.microsoft.com/office/powerpoint/2010/main" val="17101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35</a:t>
            </a:fld>
            <a:endParaRPr lang="en-US" dirty="0"/>
          </a:p>
        </p:txBody>
      </p:sp>
      <p:pic>
        <p:nvPicPr>
          <p:cNvPr id="655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295" y="3683000"/>
            <a:ext cx="8304935"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1101011" y="5942568"/>
            <a:ext cx="697627" cy="369332"/>
          </a:xfrm>
          <a:prstGeom prst="rect">
            <a:avLst/>
          </a:prstGeom>
          <a:noFill/>
        </p:spPr>
        <p:txBody>
          <a:bodyPr wrap="none" rtlCol="0">
            <a:spAutoFit/>
          </a:bodyPr>
          <a:lstStyle/>
          <a:p>
            <a:r>
              <a:rPr lang="nl-BE" dirty="0"/>
              <a:t>p. 43</a:t>
            </a:r>
          </a:p>
        </p:txBody>
      </p:sp>
      <p:pic>
        <p:nvPicPr>
          <p:cNvPr id="655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5" y="152400"/>
            <a:ext cx="2244725" cy="33755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a:off x="3606800" y="386834"/>
            <a:ext cx="5537199" cy="3416320"/>
          </a:xfrm>
          <a:prstGeom prst="rect">
            <a:avLst/>
          </a:prstGeom>
          <a:noFill/>
        </p:spPr>
        <p:txBody>
          <a:bodyPr wrap="square" rtlCol="0">
            <a:spAutoFit/>
          </a:bodyPr>
          <a:lstStyle/>
          <a:p>
            <a:r>
              <a:rPr lang="nl-BE" sz="2400" dirty="0"/>
              <a:t>….”most reform </a:t>
            </a:r>
            <a:r>
              <a:rPr lang="nl-BE" sz="2400" dirty="0" err="1"/>
              <a:t>programmes</a:t>
            </a:r>
            <a:r>
              <a:rPr lang="nl-BE" sz="2400" dirty="0"/>
              <a:t> (of the UK, NL, D, EC, OECD </a:t>
            </a:r>
            <a:r>
              <a:rPr lang="nl-BE" sz="2400" dirty="0" err="1"/>
              <a:t>for</a:t>
            </a:r>
            <a:r>
              <a:rPr lang="nl-BE" sz="2400" dirty="0"/>
              <a:t> </a:t>
            </a:r>
            <a:r>
              <a:rPr lang="nl-BE" sz="2400" dirty="0" err="1"/>
              <a:t>example</a:t>
            </a:r>
            <a:r>
              <a:rPr lang="nl-BE" sz="2400" dirty="0"/>
              <a:t>) have in common </a:t>
            </a:r>
            <a:r>
              <a:rPr lang="nl-BE" sz="2400" dirty="0" err="1"/>
              <a:t>that</a:t>
            </a:r>
            <a:r>
              <a:rPr lang="nl-BE" sz="2400" dirty="0"/>
              <a:t> </a:t>
            </a:r>
            <a:r>
              <a:rPr lang="nl-BE" sz="2400" dirty="0" err="1"/>
              <a:t>they</a:t>
            </a:r>
            <a:r>
              <a:rPr lang="nl-BE" sz="2400" dirty="0"/>
              <a:t> </a:t>
            </a:r>
            <a:r>
              <a:rPr lang="nl-BE" sz="2400" dirty="0" err="1"/>
              <a:t>stimulate</a:t>
            </a:r>
            <a:r>
              <a:rPr lang="nl-BE" sz="2400" dirty="0"/>
              <a:t> </a:t>
            </a:r>
            <a:r>
              <a:rPr lang="nl-BE" sz="2400" dirty="0" err="1"/>
              <a:t>network</a:t>
            </a:r>
            <a:r>
              <a:rPr lang="nl-BE" sz="2400" dirty="0"/>
              <a:t> </a:t>
            </a:r>
            <a:r>
              <a:rPr lang="nl-BE" sz="2400" dirty="0" err="1"/>
              <a:t>governance</a:t>
            </a:r>
            <a:r>
              <a:rPr lang="nl-BE" sz="2400" dirty="0"/>
              <a:t> as well as market </a:t>
            </a:r>
            <a:r>
              <a:rPr lang="nl-BE" sz="2400" dirty="0" err="1"/>
              <a:t>governance</a:t>
            </a:r>
            <a:r>
              <a:rPr lang="nl-BE" sz="2400" dirty="0"/>
              <a:t> </a:t>
            </a:r>
            <a:r>
              <a:rPr lang="nl-BE" sz="2400" dirty="0" err="1"/>
              <a:t>and</a:t>
            </a:r>
            <a:r>
              <a:rPr lang="nl-BE" sz="2400" dirty="0"/>
              <a:t> on top </a:t>
            </a:r>
            <a:r>
              <a:rPr lang="nl-BE" sz="2400" dirty="0" err="1"/>
              <a:t>restore</a:t>
            </a:r>
            <a:r>
              <a:rPr lang="nl-BE" sz="2400" dirty="0"/>
              <a:t> </a:t>
            </a:r>
            <a:r>
              <a:rPr lang="nl-BE" sz="2400" dirty="0" err="1"/>
              <a:t>elements</a:t>
            </a:r>
            <a:r>
              <a:rPr lang="nl-BE" sz="2400" dirty="0"/>
              <a:t> of </a:t>
            </a:r>
            <a:r>
              <a:rPr lang="nl-BE" sz="2400" dirty="0" err="1"/>
              <a:t>hierarchical</a:t>
            </a:r>
            <a:r>
              <a:rPr lang="nl-BE" sz="2400" dirty="0"/>
              <a:t> </a:t>
            </a:r>
            <a:r>
              <a:rPr lang="nl-BE" sz="2400" dirty="0" err="1"/>
              <a:t>governance</a:t>
            </a:r>
            <a:r>
              <a:rPr lang="nl-BE" sz="2400" dirty="0"/>
              <a:t> </a:t>
            </a:r>
            <a:r>
              <a:rPr lang="nl-BE" sz="2400" dirty="0" err="1"/>
              <a:t>that</a:t>
            </a:r>
            <a:r>
              <a:rPr lang="nl-BE" sz="2400" dirty="0"/>
              <a:t> are </a:t>
            </a:r>
            <a:r>
              <a:rPr lang="nl-BE" sz="2400" dirty="0" err="1"/>
              <a:t>considered</a:t>
            </a:r>
            <a:r>
              <a:rPr lang="nl-BE" sz="2400" dirty="0"/>
              <a:t> </a:t>
            </a:r>
            <a:r>
              <a:rPr lang="nl-BE" sz="2400" dirty="0" err="1"/>
              <a:t>to</a:t>
            </a:r>
            <a:r>
              <a:rPr lang="nl-BE" sz="2400" dirty="0"/>
              <a:t> have </a:t>
            </a:r>
            <a:r>
              <a:rPr lang="nl-BE" sz="2400" dirty="0" err="1"/>
              <a:t>become</a:t>
            </a:r>
            <a:r>
              <a:rPr lang="nl-BE" sz="2400" dirty="0"/>
              <a:t> </a:t>
            </a:r>
            <a:r>
              <a:rPr lang="nl-BE" sz="2400" dirty="0" err="1"/>
              <a:t>too</a:t>
            </a:r>
            <a:r>
              <a:rPr lang="nl-BE" sz="2400" dirty="0"/>
              <a:t> </a:t>
            </a:r>
            <a:r>
              <a:rPr lang="nl-BE" sz="2400" dirty="0" err="1"/>
              <a:t>weak</a:t>
            </a:r>
            <a:r>
              <a:rPr lang="nl-BE" sz="2400" dirty="0"/>
              <a:t>, </a:t>
            </a:r>
            <a:r>
              <a:rPr lang="nl-BE" sz="2400" dirty="0" err="1"/>
              <a:t>such</a:t>
            </a:r>
            <a:r>
              <a:rPr lang="nl-BE" sz="2400" dirty="0"/>
              <a:t> as control </a:t>
            </a:r>
            <a:r>
              <a:rPr lang="nl-BE" sz="2400" dirty="0" err="1"/>
              <a:t>and</a:t>
            </a:r>
            <a:r>
              <a:rPr lang="nl-BE" sz="2400" dirty="0"/>
              <a:t> accountability procedures” (p. 294)</a:t>
            </a:r>
          </a:p>
        </p:txBody>
      </p:sp>
    </p:spTree>
    <p:extLst>
      <p:ext uri="{BB962C8B-B14F-4D97-AF65-F5344CB8AC3E}">
        <p14:creationId xmlns="" xmlns:p14="http://schemas.microsoft.com/office/powerpoint/2010/main" val="1829296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36</a:t>
            </a:fld>
            <a:endParaRPr lang="en-US" dirty="0"/>
          </a:p>
        </p:txBody>
      </p:sp>
      <p:pic>
        <p:nvPicPr>
          <p:cNvPr id="655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1295" y="3683000"/>
            <a:ext cx="8304935"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vak 4"/>
          <p:cNvSpPr txBox="1"/>
          <p:nvPr/>
        </p:nvSpPr>
        <p:spPr>
          <a:xfrm>
            <a:off x="1101011" y="5942568"/>
            <a:ext cx="697627" cy="369332"/>
          </a:xfrm>
          <a:prstGeom prst="rect">
            <a:avLst/>
          </a:prstGeom>
          <a:noFill/>
        </p:spPr>
        <p:txBody>
          <a:bodyPr wrap="none" rtlCol="0">
            <a:spAutoFit/>
          </a:bodyPr>
          <a:lstStyle/>
          <a:p>
            <a:r>
              <a:rPr lang="nl-BE" dirty="0"/>
              <a:t>p. 43</a:t>
            </a:r>
          </a:p>
        </p:txBody>
      </p:sp>
      <p:pic>
        <p:nvPicPr>
          <p:cNvPr id="655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75" y="152400"/>
            <a:ext cx="2244725" cy="33755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a:off x="3606800" y="386834"/>
            <a:ext cx="5537199" cy="3416320"/>
          </a:xfrm>
          <a:prstGeom prst="rect">
            <a:avLst/>
          </a:prstGeom>
          <a:noFill/>
        </p:spPr>
        <p:txBody>
          <a:bodyPr wrap="square" rtlCol="0">
            <a:spAutoFit/>
          </a:bodyPr>
          <a:lstStyle/>
          <a:p>
            <a:r>
              <a:rPr lang="nl-BE" sz="2400" dirty="0"/>
              <a:t>….”most reform </a:t>
            </a:r>
            <a:r>
              <a:rPr lang="nl-BE" sz="2400" dirty="0" err="1"/>
              <a:t>programmes</a:t>
            </a:r>
            <a:r>
              <a:rPr lang="nl-BE" sz="2400" dirty="0"/>
              <a:t> (of the UK, NL, D, EC, OECD </a:t>
            </a:r>
            <a:r>
              <a:rPr lang="nl-BE" sz="2400" dirty="0" err="1"/>
              <a:t>for</a:t>
            </a:r>
            <a:r>
              <a:rPr lang="nl-BE" sz="2400" dirty="0"/>
              <a:t> </a:t>
            </a:r>
            <a:r>
              <a:rPr lang="nl-BE" sz="2400" dirty="0" err="1"/>
              <a:t>example</a:t>
            </a:r>
            <a:r>
              <a:rPr lang="nl-BE" sz="2400" dirty="0"/>
              <a:t>) have in common </a:t>
            </a:r>
            <a:r>
              <a:rPr lang="nl-BE" sz="2400" dirty="0" err="1"/>
              <a:t>that</a:t>
            </a:r>
            <a:r>
              <a:rPr lang="nl-BE" sz="2400" dirty="0"/>
              <a:t> </a:t>
            </a:r>
            <a:r>
              <a:rPr lang="nl-BE" sz="2400" dirty="0" err="1"/>
              <a:t>they</a:t>
            </a:r>
            <a:r>
              <a:rPr lang="nl-BE" sz="2400" dirty="0"/>
              <a:t> </a:t>
            </a:r>
            <a:r>
              <a:rPr lang="nl-BE" sz="2400" dirty="0" err="1"/>
              <a:t>stimulate</a:t>
            </a:r>
            <a:r>
              <a:rPr lang="nl-BE" sz="2400" dirty="0"/>
              <a:t> </a:t>
            </a:r>
            <a:r>
              <a:rPr lang="nl-BE" sz="2400" dirty="0" err="1"/>
              <a:t>network</a:t>
            </a:r>
            <a:r>
              <a:rPr lang="nl-BE" sz="2400" dirty="0"/>
              <a:t> </a:t>
            </a:r>
            <a:r>
              <a:rPr lang="nl-BE" sz="2400" dirty="0" err="1"/>
              <a:t>governance</a:t>
            </a:r>
            <a:r>
              <a:rPr lang="nl-BE" sz="2400" dirty="0"/>
              <a:t> as well as market </a:t>
            </a:r>
            <a:r>
              <a:rPr lang="nl-BE" sz="2400" dirty="0" err="1"/>
              <a:t>governance</a:t>
            </a:r>
            <a:r>
              <a:rPr lang="nl-BE" sz="2400" dirty="0"/>
              <a:t> </a:t>
            </a:r>
            <a:r>
              <a:rPr lang="nl-BE" sz="2400" dirty="0" err="1"/>
              <a:t>and</a:t>
            </a:r>
            <a:r>
              <a:rPr lang="nl-BE" sz="2400" dirty="0"/>
              <a:t> on top </a:t>
            </a:r>
            <a:r>
              <a:rPr lang="nl-BE" sz="2400" dirty="0" err="1"/>
              <a:t>restore</a:t>
            </a:r>
            <a:r>
              <a:rPr lang="nl-BE" sz="2400" dirty="0"/>
              <a:t> </a:t>
            </a:r>
            <a:r>
              <a:rPr lang="nl-BE" sz="2400" dirty="0" err="1"/>
              <a:t>elements</a:t>
            </a:r>
            <a:r>
              <a:rPr lang="nl-BE" sz="2400" dirty="0"/>
              <a:t> of </a:t>
            </a:r>
            <a:r>
              <a:rPr lang="nl-BE" sz="2400" dirty="0" err="1"/>
              <a:t>hierarchical</a:t>
            </a:r>
            <a:r>
              <a:rPr lang="nl-BE" sz="2400" dirty="0"/>
              <a:t> </a:t>
            </a:r>
            <a:r>
              <a:rPr lang="nl-BE" sz="2400" dirty="0" err="1"/>
              <a:t>governance</a:t>
            </a:r>
            <a:r>
              <a:rPr lang="nl-BE" sz="2400" dirty="0"/>
              <a:t> </a:t>
            </a:r>
            <a:r>
              <a:rPr lang="nl-BE" sz="2400" dirty="0" err="1"/>
              <a:t>that</a:t>
            </a:r>
            <a:r>
              <a:rPr lang="nl-BE" sz="2400" dirty="0"/>
              <a:t> are </a:t>
            </a:r>
            <a:r>
              <a:rPr lang="nl-BE" sz="2400" dirty="0" err="1"/>
              <a:t>considered</a:t>
            </a:r>
            <a:r>
              <a:rPr lang="nl-BE" sz="2400" dirty="0"/>
              <a:t> </a:t>
            </a:r>
            <a:r>
              <a:rPr lang="nl-BE" sz="2400" dirty="0" err="1"/>
              <a:t>to</a:t>
            </a:r>
            <a:r>
              <a:rPr lang="nl-BE" sz="2400" dirty="0"/>
              <a:t> have </a:t>
            </a:r>
            <a:r>
              <a:rPr lang="nl-BE" sz="2400" dirty="0" err="1"/>
              <a:t>become</a:t>
            </a:r>
            <a:r>
              <a:rPr lang="nl-BE" sz="2400" dirty="0"/>
              <a:t> </a:t>
            </a:r>
            <a:r>
              <a:rPr lang="nl-BE" sz="2400" dirty="0" err="1"/>
              <a:t>too</a:t>
            </a:r>
            <a:r>
              <a:rPr lang="nl-BE" sz="2400" dirty="0"/>
              <a:t> </a:t>
            </a:r>
            <a:r>
              <a:rPr lang="nl-BE" sz="2400" dirty="0" err="1"/>
              <a:t>weak</a:t>
            </a:r>
            <a:r>
              <a:rPr lang="nl-BE" sz="2400" dirty="0"/>
              <a:t>, </a:t>
            </a:r>
            <a:r>
              <a:rPr lang="nl-BE" sz="2400" dirty="0" err="1"/>
              <a:t>such</a:t>
            </a:r>
            <a:r>
              <a:rPr lang="nl-BE" sz="2400" dirty="0"/>
              <a:t> as control </a:t>
            </a:r>
            <a:r>
              <a:rPr lang="nl-BE" sz="2400" dirty="0" err="1"/>
              <a:t>and</a:t>
            </a:r>
            <a:r>
              <a:rPr lang="nl-BE" sz="2400" dirty="0"/>
              <a:t> accountability procedures” (p. 294)</a:t>
            </a:r>
          </a:p>
        </p:txBody>
      </p:sp>
      <p:sp>
        <p:nvSpPr>
          <p:cNvPr id="7" name="Ovale toelichting 6"/>
          <p:cNvSpPr/>
          <p:nvPr/>
        </p:nvSpPr>
        <p:spPr>
          <a:xfrm>
            <a:off x="714375" y="1840163"/>
            <a:ext cx="8211705" cy="3606800"/>
          </a:xfrm>
          <a:prstGeom prst="wedgeEllipseCallou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800" dirty="0" err="1">
                <a:solidFill>
                  <a:schemeClr val="tx1">
                    <a:lumMod val="75000"/>
                    <a:lumOff val="25000"/>
                  </a:schemeClr>
                </a:solidFill>
              </a:rPr>
              <a:t>Given</a:t>
            </a:r>
            <a:r>
              <a:rPr lang="nl-BE" sz="2800" dirty="0">
                <a:solidFill>
                  <a:schemeClr val="tx1">
                    <a:lumMod val="75000"/>
                    <a:lumOff val="25000"/>
                  </a:schemeClr>
                </a:solidFill>
              </a:rPr>
              <a:t> the </a:t>
            </a:r>
            <a:r>
              <a:rPr lang="nl-BE" sz="2800" dirty="0" err="1">
                <a:solidFill>
                  <a:schemeClr val="tx1">
                    <a:lumMod val="75000"/>
                    <a:lumOff val="25000"/>
                  </a:schemeClr>
                </a:solidFill>
              </a:rPr>
              <a:t>potential</a:t>
            </a:r>
            <a:r>
              <a:rPr lang="nl-BE" sz="2800" dirty="0">
                <a:solidFill>
                  <a:schemeClr val="tx1">
                    <a:lumMod val="75000"/>
                    <a:lumOff val="25000"/>
                  </a:schemeClr>
                </a:solidFill>
              </a:rPr>
              <a:t> </a:t>
            </a:r>
            <a:r>
              <a:rPr lang="nl-BE" sz="2800" dirty="0" err="1">
                <a:solidFill>
                  <a:schemeClr val="tx1">
                    <a:lumMod val="75000"/>
                    <a:lumOff val="25000"/>
                  </a:schemeClr>
                </a:solidFill>
              </a:rPr>
              <a:t>for</a:t>
            </a:r>
            <a:r>
              <a:rPr lang="nl-BE" sz="2800" dirty="0">
                <a:solidFill>
                  <a:schemeClr val="tx1">
                    <a:lumMod val="75000"/>
                    <a:lumOff val="25000"/>
                  </a:schemeClr>
                </a:solidFill>
              </a:rPr>
              <a:t> conflict </a:t>
            </a:r>
            <a:r>
              <a:rPr lang="nl-BE" sz="2800" dirty="0" err="1">
                <a:solidFill>
                  <a:schemeClr val="tx1">
                    <a:lumMod val="75000"/>
                    <a:lumOff val="25000"/>
                  </a:schemeClr>
                </a:solidFill>
              </a:rPr>
              <a:t>between</a:t>
            </a:r>
            <a:r>
              <a:rPr lang="nl-BE" sz="2800" dirty="0">
                <a:solidFill>
                  <a:schemeClr val="tx1">
                    <a:lumMod val="75000"/>
                    <a:lumOff val="25000"/>
                  </a:schemeClr>
                </a:solidFill>
              </a:rPr>
              <a:t> </a:t>
            </a:r>
            <a:r>
              <a:rPr lang="nl-BE" sz="2800" dirty="0" err="1">
                <a:solidFill>
                  <a:schemeClr val="tx1">
                    <a:lumMod val="75000"/>
                    <a:lumOff val="25000"/>
                  </a:schemeClr>
                </a:solidFill>
              </a:rPr>
              <a:t>governance</a:t>
            </a:r>
            <a:r>
              <a:rPr lang="nl-BE" sz="2800" dirty="0">
                <a:solidFill>
                  <a:schemeClr val="tx1">
                    <a:lumMod val="75000"/>
                    <a:lumOff val="25000"/>
                  </a:schemeClr>
                </a:solidFill>
              </a:rPr>
              <a:t> modes as well as </a:t>
            </a:r>
            <a:r>
              <a:rPr lang="nl-BE" sz="2800" dirty="0" err="1">
                <a:solidFill>
                  <a:schemeClr val="tx1">
                    <a:lumMod val="75000"/>
                    <a:lumOff val="25000"/>
                  </a:schemeClr>
                </a:solidFill>
              </a:rPr>
              <a:t>synergies</a:t>
            </a:r>
            <a:r>
              <a:rPr lang="nl-BE" sz="2800" dirty="0">
                <a:solidFill>
                  <a:schemeClr val="tx1">
                    <a:lumMod val="75000"/>
                    <a:lumOff val="25000"/>
                  </a:schemeClr>
                </a:solidFill>
              </a:rPr>
              <a:t>, reform </a:t>
            </a:r>
            <a:r>
              <a:rPr lang="nl-BE" sz="2800" dirty="0" err="1">
                <a:solidFill>
                  <a:schemeClr val="tx1">
                    <a:lumMod val="75000"/>
                    <a:lumOff val="25000"/>
                  </a:schemeClr>
                </a:solidFill>
              </a:rPr>
              <a:t>programmes</a:t>
            </a:r>
            <a:r>
              <a:rPr lang="nl-BE" sz="2800" dirty="0">
                <a:solidFill>
                  <a:schemeClr val="tx1">
                    <a:lumMod val="75000"/>
                    <a:lumOff val="25000"/>
                  </a:schemeClr>
                </a:solidFill>
              </a:rPr>
              <a:t> </a:t>
            </a:r>
            <a:r>
              <a:rPr lang="nl-BE" sz="2800" dirty="0" err="1">
                <a:solidFill>
                  <a:schemeClr val="tx1">
                    <a:lumMod val="75000"/>
                    <a:lumOff val="25000"/>
                  </a:schemeClr>
                </a:solidFill>
              </a:rPr>
              <a:t>would</a:t>
            </a:r>
            <a:r>
              <a:rPr lang="nl-BE" sz="2800" dirty="0">
                <a:solidFill>
                  <a:schemeClr val="tx1">
                    <a:lumMod val="75000"/>
                    <a:lumOff val="25000"/>
                  </a:schemeClr>
                </a:solidFill>
              </a:rPr>
              <a:t> do best </a:t>
            </a:r>
            <a:r>
              <a:rPr lang="nl-BE" sz="2800" dirty="0" err="1">
                <a:solidFill>
                  <a:schemeClr val="tx1">
                    <a:lumMod val="75000"/>
                    <a:lumOff val="25000"/>
                  </a:schemeClr>
                </a:solidFill>
              </a:rPr>
              <a:t>to</a:t>
            </a:r>
            <a:r>
              <a:rPr lang="nl-BE" sz="2800" dirty="0">
                <a:solidFill>
                  <a:schemeClr val="tx1">
                    <a:lumMod val="75000"/>
                    <a:lumOff val="25000"/>
                  </a:schemeClr>
                </a:solidFill>
              </a:rPr>
              <a:t> </a:t>
            </a:r>
            <a:r>
              <a:rPr lang="nl-BE" sz="2800" dirty="0" err="1">
                <a:solidFill>
                  <a:schemeClr val="tx1">
                    <a:lumMod val="75000"/>
                    <a:lumOff val="25000"/>
                  </a:schemeClr>
                </a:solidFill>
              </a:rPr>
              <a:t>explicitly</a:t>
            </a:r>
            <a:r>
              <a:rPr lang="nl-BE" sz="2800" dirty="0">
                <a:solidFill>
                  <a:schemeClr val="tx1">
                    <a:lumMod val="75000"/>
                    <a:lumOff val="25000"/>
                  </a:schemeClr>
                </a:solidFill>
              </a:rPr>
              <a:t> </a:t>
            </a:r>
            <a:r>
              <a:rPr lang="nl-BE" sz="2800" dirty="0" err="1">
                <a:solidFill>
                  <a:schemeClr val="tx1">
                    <a:lumMod val="75000"/>
                    <a:lumOff val="25000"/>
                  </a:schemeClr>
                </a:solidFill>
              </a:rPr>
              <a:t>adress</a:t>
            </a:r>
            <a:r>
              <a:rPr lang="nl-BE" sz="2800" dirty="0">
                <a:solidFill>
                  <a:schemeClr val="tx1">
                    <a:lumMod val="75000"/>
                    <a:lumOff val="25000"/>
                  </a:schemeClr>
                </a:solidFill>
              </a:rPr>
              <a:t> these </a:t>
            </a:r>
            <a:r>
              <a:rPr lang="nl-BE" sz="2800" dirty="0" err="1">
                <a:solidFill>
                  <a:schemeClr val="tx1">
                    <a:lumMod val="75000"/>
                    <a:lumOff val="25000"/>
                  </a:schemeClr>
                </a:solidFill>
              </a:rPr>
              <a:t>interactions</a:t>
            </a:r>
            <a:r>
              <a:rPr lang="nl-BE" sz="2800" dirty="0">
                <a:solidFill>
                  <a:schemeClr val="tx1">
                    <a:lumMod val="75000"/>
                    <a:lumOff val="25000"/>
                  </a:schemeClr>
                </a:solidFill>
              </a:rPr>
              <a:t> </a:t>
            </a:r>
          </a:p>
        </p:txBody>
      </p:sp>
    </p:spTree>
    <p:extLst>
      <p:ext uri="{BB962C8B-B14F-4D97-AF65-F5344CB8AC3E}">
        <p14:creationId xmlns="" xmlns:p14="http://schemas.microsoft.com/office/powerpoint/2010/main" val="1152812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No </a:t>
            </a:r>
            <a:r>
              <a:rPr lang="nl-BE" dirty="0" err="1"/>
              <a:t>succession</a:t>
            </a:r>
            <a:r>
              <a:rPr lang="nl-BE" dirty="0"/>
              <a:t> but </a:t>
            </a:r>
            <a:r>
              <a:rPr lang="nl-BE" dirty="0" err="1"/>
              <a:t>rather</a:t>
            </a:r>
            <a:r>
              <a:rPr lang="nl-BE" dirty="0"/>
              <a:t> </a:t>
            </a:r>
            <a:r>
              <a:rPr lang="nl-BE" dirty="0" err="1"/>
              <a:t>hybridisation</a:t>
            </a:r>
            <a:endParaRPr lang="nl-BE" dirty="0"/>
          </a:p>
        </p:txBody>
      </p:sp>
      <p:sp>
        <p:nvSpPr>
          <p:cNvPr id="3" name="Tijdelijke aanduiding voor inhoud 2"/>
          <p:cNvSpPr>
            <a:spLocks noGrp="1"/>
          </p:cNvSpPr>
          <p:nvPr>
            <p:ph idx="1"/>
          </p:nvPr>
        </p:nvSpPr>
        <p:spPr>
          <a:xfrm>
            <a:off x="469900" y="1125538"/>
            <a:ext cx="8229600" cy="5076825"/>
          </a:xfrm>
        </p:spPr>
        <p:txBody>
          <a:bodyPr/>
          <a:lstStyle/>
          <a:p>
            <a:r>
              <a:rPr lang="nl-BE" sz="2800" dirty="0" err="1"/>
              <a:t>Hierarchy</a:t>
            </a:r>
            <a:r>
              <a:rPr lang="nl-BE" sz="2800" dirty="0"/>
              <a:t> is </a:t>
            </a:r>
            <a:r>
              <a:rPr lang="nl-BE" sz="2800" dirty="0" err="1"/>
              <a:t>still</a:t>
            </a:r>
            <a:r>
              <a:rPr lang="nl-BE" sz="2800" dirty="0"/>
              <a:t> </a:t>
            </a:r>
            <a:r>
              <a:rPr lang="nl-BE" sz="2800" dirty="0" err="1"/>
              <a:t>going</a:t>
            </a:r>
            <a:r>
              <a:rPr lang="nl-BE" sz="2800" dirty="0"/>
              <a:t> strong:</a:t>
            </a:r>
          </a:p>
          <a:p>
            <a:pPr lvl="1"/>
            <a:r>
              <a:rPr lang="nl-BE" sz="2400" dirty="0" err="1"/>
              <a:t>Evidenced</a:t>
            </a:r>
            <a:r>
              <a:rPr lang="nl-BE" sz="2400" dirty="0"/>
              <a:t> </a:t>
            </a:r>
            <a:r>
              <a:rPr lang="nl-BE" sz="2400" dirty="0" err="1"/>
              <a:t>by</a:t>
            </a:r>
            <a:r>
              <a:rPr lang="nl-BE" sz="2400" dirty="0"/>
              <a:t> </a:t>
            </a:r>
            <a:r>
              <a:rPr lang="nl-BE" sz="2400" dirty="0" err="1"/>
              <a:t>ongoing</a:t>
            </a:r>
            <a:r>
              <a:rPr lang="nl-BE" sz="2400" dirty="0"/>
              <a:t> </a:t>
            </a:r>
            <a:r>
              <a:rPr lang="nl-BE" sz="2400" dirty="0" err="1"/>
              <a:t>battles</a:t>
            </a:r>
            <a:r>
              <a:rPr lang="nl-BE" sz="2400" dirty="0"/>
              <a:t> </a:t>
            </a:r>
            <a:r>
              <a:rPr lang="nl-BE" sz="2400" dirty="0" err="1"/>
              <a:t>against</a:t>
            </a:r>
            <a:r>
              <a:rPr lang="nl-BE" sz="2400" dirty="0"/>
              <a:t> ”over-</a:t>
            </a:r>
            <a:r>
              <a:rPr lang="nl-BE" sz="2400" dirty="0" err="1"/>
              <a:t>regulation</a:t>
            </a:r>
            <a:r>
              <a:rPr lang="nl-BE" sz="2400" dirty="0"/>
              <a:t>” </a:t>
            </a:r>
          </a:p>
          <a:p>
            <a:pPr lvl="1"/>
            <a:r>
              <a:rPr lang="nl-BE" sz="2400" dirty="0" err="1"/>
              <a:t>Also</a:t>
            </a:r>
            <a:r>
              <a:rPr lang="nl-BE" sz="2400" dirty="0"/>
              <a:t> </a:t>
            </a:r>
            <a:r>
              <a:rPr lang="nl-BE" sz="2400" dirty="0" err="1"/>
              <a:t>sometimes</a:t>
            </a:r>
            <a:r>
              <a:rPr lang="nl-BE" sz="2400" dirty="0"/>
              <a:t> </a:t>
            </a:r>
            <a:r>
              <a:rPr lang="nl-BE" sz="2400" dirty="0" err="1"/>
              <a:t>sensible</a:t>
            </a:r>
            <a:r>
              <a:rPr lang="nl-BE" sz="2400" dirty="0"/>
              <a:t> as </a:t>
            </a:r>
            <a:r>
              <a:rPr lang="nl-BE" sz="2400" dirty="0" err="1"/>
              <a:t>hierarchy</a:t>
            </a:r>
            <a:r>
              <a:rPr lang="nl-BE" sz="2400" dirty="0"/>
              <a:t> </a:t>
            </a:r>
            <a:r>
              <a:rPr lang="nl-BE" sz="2400" dirty="0" err="1"/>
              <a:t>still</a:t>
            </a:r>
            <a:r>
              <a:rPr lang="nl-BE" sz="2400" dirty="0"/>
              <a:t> </a:t>
            </a:r>
            <a:r>
              <a:rPr lang="nl-BE" sz="2400" dirty="0" err="1"/>
              <a:t>good</a:t>
            </a:r>
            <a:r>
              <a:rPr lang="nl-BE" sz="2400" dirty="0"/>
              <a:t> at </a:t>
            </a:r>
            <a:r>
              <a:rPr lang="nl-BE" sz="2400" dirty="0" err="1"/>
              <a:t>dealing</a:t>
            </a:r>
            <a:r>
              <a:rPr lang="nl-BE" sz="2400" dirty="0"/>
              <a:t> </a:t>
            </a:r>
            <a:r>
              <a:rPr lang="nl-BE" sz="2400" dirty="0" err="1"/>
              <a:t>with</a:t>
            </a:r>
            <a:r>
              <a:rPr lang="nl-BE" sz="2400" dirty="0"/>
              <a:t> acute crisis, </a:t>
            </a:r>
            <a:r>
              <a:rPr lang="nl-BE" sz="2400" dirty="0" err="1"/>
              <a:t>disaster</a:t>
            </a:r>
            <a:r>
              <a:rPr lang="nl-BE" sz="2400" dirty="0"/>
              <a:t> </a:t>
            </a:r>
            <a:r>
              <a:rPr lang="nl-BE" sz="2400" dirty="0" err="1"/>
              <a:t>and</a:t>
            </a:r>
            <a:r>
              <a:rPr lang="nl-BE" sz="2400" dirty="0"/>
              <a:t> security (</a:t>
            </a:r>
            <a:r>
              <a:rPr lang="nl-BE" sz="2400" dirty="0" err="1"/>
              <a:t>send</a:t>
            </a:r>
            <a:r>
              <a:rPr lang="nl-BE" sz="2400" dirty="0"/>
              <a:t> in the </a:t>
            </a:r>
            <a:r>
              <a:rPr lang="nl-BE" sz="2400" dirty="0" err="1"/>
              <a:t>army</a:t>
            </a:r>
            <a:r>
              <a:rPr lang="nl-BE" sz="2400" dirty="0"/>
              <a:t>…) </a:t>
            </a:r>
            <a:r>
              <a:rPr lang="nl-BE" sz="2400" dirty="0" err="1"/>
              <a:t>and</a:t>
            </a:r>
            <a:r>
              <a:rPr lang="nl-BE" sz="2400" dirty="0"/>
              <a:t> </a:t>
            </a:r>
            <a:r>
              <a:rPr lang="nl-BE" sz="2400" dirty="0" err="1"/>
              <a:t>useful</a:t>
            </a:r>
            <a:r>
              <a:rPr lang="nl-BE" sz="2400" dirty="0"/>
              <a:t> </a:t>
            </a:r>
            <a:r>
              <a:rPr lang="nl-BE" sz="2400" dirty="0" err="1"/>
              <a:t>for</a:t>
            </a:r>
            <a:r>
              <a:rPr lang="nl-BE" sz="2400" dirty="0"/>
              <a:t> </a:t>
            </a:r>
            <a:r>
              <a:rPr lang="nl-BE" sz="2400" dirty="0" err="1"/>
              <a:t>some</a:t>
            </a:r>
            <a:r>
              <a:rPr lang="nl-BE" sz="2400" dirty="0"/>
              <a:t> </a:t>
            </a:r>
            <a:r>
              <a:rPr lang="nl-BE" sz="2400" dirty="0" err="1"/>
              <a:t>tasks</a:t>
            </a:r>
            <a:r>
              <a:rPr lang="nl-BE" sz="2400" dirty="0"/>
              <a:t> (e.g. </a:t>
            </a:r>
            <a:r>
              <a:rPr lang="nl-BE" sz="2400" dirty="0" err="1"/>
              <a:t>administering</a:t>
            </a:r>
            <a:r>
              <a:rPr lang="nl-BE" sz="2400" dirty="0"/>
              <a:t> </a:t>
            </a:r>
            <a:r>
              <a:rPr lang="nl-BE" sz="2400" dirty="0" err="1"/>
              <a:t>salaries</a:t>
            </a:r>
            <a:r>
              <a:rPr lang="nl-BE" sz="2400" dirty="0"/>
              <a:t> </a:t>
            </a:r>
            <a:r>
              <a:rPr lang="nl-BE" sz="2400" dirty="0" err="1"/>
              <a:t>should</a:t>
            </a:r>
            <a:r>
              <a:rPr lang="nl-BE" sz="2400" dirty="0"/>
              <a:t> </a:t>
            </a:r>
            <a:r>
              <a:rPr lang="nl-BE" sz="2400" dirty="0" err="1"/>
              <a:t>be</a:t>
            </a:r>
            <a:r>
              <a:rPr lang="nl-BE" sz="2400" dirty="0"/>
              <a:t> </a:t>
            </a:r>
            <a:r>
              <a:rPr lang="nl-BE" sz="2400" dirty="0" err="1"/>
              <a:t>reliable</a:t>
            </a:r>
            <a:r>
              <a:rPr lang="nl-BE" sz="2400" dirty="0"/>
              <a:t> </a:t>
            </a:r>
            <a:r>
              <a:rPr lang="nl-BE" sz="2400" dirty="0" err="1"/>
              <a:t>and</a:t>
            </a:r>
            <a:r>
              <a:rPr lang="nl-BE" sz="2400" dirty="0"/>
              <a:t> </a:t>
            </a:r>
            <a:r>
              <a:rPr lang="nl-BE" sz="2400" dirty="0" err="1"/>
              <a:t>not</a:t>
            </a:r>
            <a:r>
              <a:rPr lang="nl-BE" sz="2400" dirty="0"/>
              <a:t> “</a:t>
            </a:r>
            <a:r>
              <a:rPr lang="nl-BE" sz="2400" dirty="0" err="1"/>
              <a:t>entrepreneurial</a:t>
            </a:r>
            <a:r>
              <a:rPr lang="nl-BE" sz="2400" dirty="0"/>
              <a:t>”)</a:t>
            </a:r>
          </a:p>
          <a:p>
            <a:pPr lvl="1"/>
            <a:r>
              <a:rPr lang="nl-BE" sz="2400" dirty="0" err="1"/>
              <a:t>Yet</a:t>
            </a:r>
            <a:r>
              <a:rPr lang="nl-BE" sz="2400" dirty="0"/>
              <a:t> market </a:t>
            </a:r>
            <a:r>
              <a:rPr lang="nl-BE" sz="2400" dirty="0" err="1"/>
              <a:t>and</a:t>
            </a:r>
            <a:r>
              <a:rPr lang="nl-BE" sz="2400" dirty="0"/>
              <a:t> </a:t>
            </a:r>
            <a:r>
              <a:rPr lang="nl-BE" sz="2400" dirty="0" err="1"/>
              <a:t>network</a:t>
            </a:r>
            <a:r>
              <a:rPr lang="nl-BE" sz="2400" dirty="0"/>
              <a:t> thinking mix </a:t>
            </a:r>
            <a:r>
              <a:rPr lang="nl-BE" sz="2400" dirty="0" err="1"/>
              <a:t>with</a:t>
            </a:r>
            <a:r>
              <a:rPr lang="nl-BE" sz="2400" dirty="0"/>
              <a:t> </a:t>
            </a:r>
            <a:r>
              <a:rPr lang="nl-BE" sz="2400" dirty="0" err="1"/>
              <a:t>what</a:t>
            </a:r>
            <a:r>
              <a:rPr lang="nl-BE" sz="2400" dirty="0"/>
              <a:t> are </a:t>
            </a:r>
            <a:r>
              <a:rPr lang="nl-BE" sz="2400" dirty="0" err="1"/>
              <a:t>still</a:t>
            </a:r>
            <a:r>
              <a:rPr lang="nl-BE" sz="2400" dirty="0"/>
              <a:t> </a:t>
            </a:r>
            <a:r>
              <a:rPr lang="nl-BE" sz="2400" dirty="0" err="1"/>
              <a:t>essentially</a:t>
            </a:r>
            <a:r>
              <a:rPr lang="nl-BE" sz="2400" dirty="0"/>
              <a:t> </a:t>
            </a:r>
            <a:r>
              <a:rPr lang="nl-BE" sz="2400" dirty="0" err="1"/>
              <a:t>bureacracies</a:t>
            </a:r>
            <a:r>
              <a:rPr lang="nl-BE" sz="2400" dirty="0"/>
              <a:t>: </a:t>
            </a:r>
          </a:p>
          <a:p>
            <a:pPr lvl="2"/>
            <a:r>
              <a:rPr lang="nl-BE" sz="2000" dirty="0" err="1"/>
              <a:t>Sometimes</a:t>
            </a:r>
            <a:r>
              <a:rPr lang="nl-BE" sz="2000" dirty="0"/>
              <a:t> </a:t>
            </a:r>
            <a:r>
              <a:rPr lang="nl-BE" sz="2000" dirty="0" err="1"/>
              <a:t>disguising</a:t>
            </a:r>
            <a:r>
              <a:rPr lang="nl-BE" sz="2000" dirty="0"/>
              <a:t> as market </a:t>
            </a:r>
            <a:r>
              <a:rPr lang="nl-BE" sz="2000" dirty="0" err="1"/>
              <a:t>and</a:t>
            </a:r>
            <a:r>
              <a:rPr lang="nl-BE" sz="2000" dirty="0"/>
              <a:t> </a:t>
            </a:r>
            <a:r>
              <a:rPr lang="nl-BE" sz="2000" dirty="0" err="1"/>
              <a:t>network</a:t>
            </a:r>
            <a:r>
              <a:rPr lang="nl-BE" sz="2000" dirty="0"/>
              <a:t> </a:t>
            </a:r>
            <a:r>
              <a:rPr lang="nl-BE" sz="2000" dirty="0" err="1"/>
              <a:t>governance</a:t>
            </a:r>
            <a:endParaRPr lang="nl-BE" sz="2000" dirty="0"/>
          </a:p>
          <a:p>
            <a:pPr lvl="2"/>
            <a:r>
              <a:rPr lang="nl-BE" sz="2000" dirty="0" err="1"/>
              <a:t>Often</a:t>
            </a:r>
            <a:r>
              <a:rPr lang="nl-BE" sz="2000" dirty="0"/>
              <a:t> new tools </a:t>
            </a:r>
            <a:r>
              <a:rPr lang="nl-BE" sz="2000" dirty="0" err="1"/>
              <a:t>facilitate</a:t>
            </a:r>
            <a:r>
              <a:rPr lang="nl-BE" sz="2000" dirty="0"/>
              <a:t> </a:t>
            </a:r>
            <a:r>
              <a:rPr lang="nl-BE" sz="2000" dirty="0" err="1"/>
              <a:t>network</a:t>
            </a:r>
            <a:r>
              <a:rPr lang="nl-BE" sz="2000" dirty="0"/>
              <a:t> </a:t>
            </a:r>
            <a:r>
              <a:rPr lang="nl-BE" sz="2000" dirty="0" err="1"/>
              <a:t>governance</a:t>
            </a:r>
            <a:r>
              <a:rPr lang="nl-BE" sz="2000" dirty="0"/>
              <a:t> </a:t>
            </a:r>
            <a:r>
              <a:rPr lang="nl-BE" sz="2000" dirty="0" err="1"/>
              <a:t>within</a:t>
            </a:r>
            <a:r>
              <a:rPr lang="nl-BE" sz="2000" dirty="0"/>
              <a:t> a </a:t>
            </a:r>
            <a:r>
              <a:rPr lang="nl-BE" sz="2000" dirty="0" err="1"/>
              <a:t>hierarchical</a:t>
            </a:r>
            <a:r>
              <a:rPr lang="nl-BE" sz="2000" dirty="0"/>
              <a:t> setting</a:t>
            </a:r>
          </a:p>
          <a:p>
            <a:pPr lvl="1"/>
            <a:endParaRPr lang="nl-BE" sz="2400" dirty="0"/>
          </a:p>
          <a:p>
            <a:endParaRPr lang="nl-BE" sz="2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37</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3315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Meta-governance</a:t>
            </a:r>
            <a:endParaRPr lang="nl-BE" dirty="0"/>
          </a:p>
        </p:txBody>
      </p:sp>
      <p:sp>
        <p:nvSpPr>
          <p:cNvPr id="3" name="Tijdelijke aanduiding voor inhoud 2"/>
          <p:cNvSpPr>
            <a:spLocks noGrp="1"/>
          </p:cNvSpPr>
          <p:nvPr>
            <p:ph idx="1"/>
          </p:nvPr>
        </p:nvSpPr>
        <p:spPr>
          <a:xfrm>
            <a:off x="457200" y="1261372"/>
            <a:ext cx="8229600" cy="5076825"/>
          </a:xfrm>
        </p:spPr>
        <p:txBody>
          <a:bodyPr/>
          <a:lstStyle/>
          <a:p>
            <a:pPr lvl="1"/>
            <a:r>
              <a:rPr lang="nl-BE" sz="2000" dirty="0" smtClean="0"/>
              <a:t>a </a:t>
            </a:r>
            <a:r>
              <a:rPr lang="nl-BE" sz="2000" dirty="0"/>
              <a:t>process to achieve smart governance mixtures!</a:t>
            </a:r>
          </a:p>
          <a:p>
            <a:pPr lvl="2"/>
            <a:r>
              <a:rPr lang="nl-BE" sz="1800" dirty="0" err="1"/>
              <a:t>Governance</a:t>
            </a:r>
            <a:r>
              <a:rPr lang="nl-BE" sz="1800" dirty="0"/>
              <a:t> mixture is </a:t>
            </a:r>
            <a:r>
              <a:rPr lang="nl-BE" sz="1800" dirty="0" err="1"/>
              <a:t>situational</a:t>
            </a:r>
            <a:r>
              <a:rPr lang="nl-BE" sz="1800" dirty="0"/>
              <a:t>:</a:t>
            </a:r>
          </a:p>
          <a:p>
            <a:pPr lvl="3"/>
            <a:r>
              <a:rPr lang="nl-BE" sz="1600" dirty="0"/>
              <a:t>Different even in </a:t>
            </a:r>
            <a:r>
              <a:rPr lang="nl-BE" sz="1600" dirty="0" err="1"/>
              <a:t>countries</a:t>
            </a:r>
            <a:r>
              <a:rPr lang="nl-BE" sz="1600" dirty="0"/>
              <a:t> </a:t>
            </a:r>
            <a:r>
              <a:rPr lang="nl-BE" sz="1600" dirty="0" err="1"/>
              <a:t>with</a:t>
            </a:r>
            <a:r>
              <a:rPr lang="nl-BE" sz="1600" dirty="0"/>
              <a:t> </a:t>
            </a:r>
            <a:r>
              <a:rPr lang="nl-BE" sz="1600" dirty="0" err="1"/>
              <a:t>similar</a:t>
            </a:r>
            <a:r>
              <a:rPr lang="nl-BE" sz="1600" dirty="0"/>
              <a:t> development of </a:t>
            </a:r>
            <a:r>
              <a:rPr lang="nl-BE" sz="1600" dirty="0" err="1"/>
              <a:t>democratic</a:t>
            </a:r>
            <a:r>
              <a:rPr lang="nl-BE" sz="1600" dirty="0"/>
              <a:t> </a:t>
            </a:r>
            <a:r>
              <a:rPr lang="nl-BE" sz="1600" dirty="0" err="1"/>
              <a:t>institutions</a:t>
            </a:r>
            <a:r>
              <a:rPr lang="nl-BE" sz="1600" dirty="0"/>
              <a:t> </a:t>
            </a:r>
            <a:r>
              <a:rPr lang="nl-BE" sz="1600" dirty="0" err="1"/>
              <a:t>and</a:t>
            </a:r>
            <a:r>
              <a:rPr lang="nl-BE" sz="1600" dirty="0"/>
              <a:t> </a:t>
            </a:r>
            <a:r>
              <a:rPr lang="nl-BE" sz="1600" dirty="0" err="1"/>
              <a:t>for</a:t>
            </a:r>
            <a:r>
              <a:rPr lang="nl-BE" sz="1600" dirty="0"/>
              <a:t> </a:t>
            </a:r>
            <a:r>
              <a:rPr lang="nl-BE" sz="1600" dirty="0" err="1"/>
              <a:t>the</a:t>
            </a:r>
            <a:r>
              <a:rPr lang="nl-BE" sz="1600" dirty="0"/>
              <a:t> </a:t>
            </a:r>
            <a:r>
              <a:rPr lang="nl-BE" sz="1600" dirty="0" err="1"/>
              <a:t>same</a:t>
            </a:r>
            <a:r>
              <a:rPr lang="nl-BE" sz="1600" dirty="0"/>
              <a:t> policy </a:t>
            </a:r>
            <a:r>
              <a:rPr lang="nl-BE" sz="1600" dirty="0" err="1"/>
              <a:t>problem</a:t>
            </a:r>
            <a:endParaRPr lang="nl-BE" sz="1600" dirty="0"/>
          </a:p>
          <a:p>
            <a:pPr lvl="3"/>
            <a:r>
              <a:rPr lang="nl-BE" sz="1600" dirty="0" err="1"/>
              <a:t>Usually</a:t>
            </a:r>
            <a:r>
              <a:rPr lang="nl-BE" sz="1600" dirty="0"/>
              <a:t> </a:t>
            </a:r>
            <a:r>
              <a:rPr lang="nl-BE" sz="1600" dirty="0" err="1"/>
              <a:t>the</a:t>
            </a:r>
            <a:r>
              <a:rPr lang="nl-BE" sz="1600" dirty="0"/>
              <a:t> </a:t>
            </a:r>
            <a:r>
              <a:rPr lang="nl-BE" sz="1600" dirty="0" err="1"/>
              <a:t>preferred</a:t>
            </a:r>
            <a:r>
              <a:rPr lang="nl-BE" sz="1600" dirty="0"/>
              <a:t> mode is </a:t>
            </a:r>
            <a:r>
              <a:rPr lang="nl-BE" sz="1600" dirty="0" err="1"/>
              <a:t>tried</a:t>
            </a:r>
            <a:r>
              <a:rPr lang="nl-BE" sz="1600" dirty="0"/>
              <a:t> first </a:t>
            </a:r>
            <a:r>
              <a:rPr lang="nl-BE" sz="1600" dirty="0" err="1"/>
              <a:t>and</a:t>
            </a:r>
            <a:r>
              <a:rPr lang="nl-BE" sz="1600" dirty="0"/>
              <a:t> </a:t>
            </a:r>
            <a:r>
              <a:rPr lang="nl-BE" sz="1600" dirty="0" err="1"/>
              <a:t>if</a:t>
            </a:r>
            <a:r>
              <a:rPr lang="nl-BE" sz="1600" dirty="0"/>
              <a:t> </a:t>
            </a:r>
            <a:r>
              <a:rPr lang="nl-BE" sz="1600" dirty="0" err="1"/>
              <a:t>unsuccesful</a:t>
            </a:r>
            <a:r>
              <a:rPr lang="nl-BE" sz="1600" dirty="0"/>
              <a:t> , </a:t>
            </a:r>
            <a:r>
              <a:rPr lang="nl-BE" sz="1600" dirty="0" err="1"/>
              <a:t>others</a:t>
            </a:r>
            <a:r>
              <a:rPr lang="nl-BE" sz="1600" dirty="0"/>
              <a:t> are </a:t>
            </a:r>
            <a:r>
              <a:rPr lang="nl-BE" sz="1600" dirty="0" err="1"/>
              <a:t>tried</a:t>
            </a:r>
            <a:endParaRPr lang="nl-BE" sz="1600" dirty="0"/>
          </a:p>
          <a:p>
            <a:pPr lvl="3"/>
            <a:r>
              <a:rPr lang="nl-BE" sz="1600" dirty="0" err="1">
                <a:solidFill>
                  <a:srgbClr val="FF0000"/>
                </a:solidFill>
              </a:rPr>
              <a:t>Not</a:t>
            </a:r>
            <a:r>
              <a:rPr lang="nl-BE" sz="1600" dirty="0">
                <a:solidFill>
                  <a:srgbClr val="FF0000"/>
                </a:solidFill>
              </a:rPr>
              <a:t> </a:t>
            </a:r>
            <a:r>
              <a:rPr lang="nl-BE" sz="1600" dirty="0" err="1">
                <a:solidFill>
                  <a:srgbClr val="FF0000"/>
                </a:solidFill>
              </a:rPr>
              <a:t>possible</a:t>
            </a:r>
            <a:r>
              <a:rPr lang="nl-BE" sz="1600" dirty="0">
                <a:solidFill>
                  <a:srgbClr val="FF0000"/>
                </a:solidFill>
              </a:rPr>
              <a:t> </a:t>
            </a:r>
            <a:r>
              <a:rPr lang="nl-BE" sz="1600" dirty="0" err="1">
                <a:solidFill>
                  <a:srgbClr val="FF0000"/>
                </a:solidFill>
              </a:rPr>
              <a:t>to</a:t>
            </a:r>
            <a:r>
              <a:rPr lang="nl-BE" sz="1600" dirty="0">
                <a:solidFill>
                  <a:srgbClr val="FF0000"/>
                </a:solidFill>
              </a:rPr>
              <a:t> copy first order approaches </a:t>
            </a:r>
            <a:r>
              <a:rPr lang="nl-BE" sz="1600" dirty="0" err="1"/>
              <a:t>from</a:t>
            </a:r>
            <a:r>
              <a:rPr lang="nl-BE" sz="1600" dirty="0"/>
              <a:t> Germany </a:t>
            </a:r>
            <a:r>
              <a:rPr lang="nl-BE" sz="1600" dirty="0" err="1"/>
              <a:t>to</a:t>
            </a:r>
            <a:r>
              <a:rPr lang="nl-BE" sz="1600" dirty="0"/>
              <a:t> Netherlands; even </a:t>
            </a:r>
            <a:r>
              <a:rPr lang="nl-BE" sz="1600" dirty="0" err="1"/>
              <a:t>between</a:t>
            </a:r>
            <a:r>
              <a:rPr lang="nl-BE" sz="1600" dirty="0"/>
              <a:t> </a:t>
            </a:r>
            <a:r>
              <a:rPr lang="nl-BE" sz="1600" dirty="0" err="1"/>
              <a:t>cities</a:t>
            </a:r>
            <a:r>
              <a:rPr lang="nl-BE" sz="1600" dirty="0"/>
              <a:t> </a:t>
            </a:r>
            <a:r>
              <a:rPr lang="nl-BE" sz="1600" dirty="0" err="1"/>
              <a:t>and</a:t>
            </a:r>
            <a:r>
              <a:rPr lang="nl-BE" sz="1600" dirty="0"/>
              <a:t> </a:t>
            </a:r>
            <a:r>
              <a:rPr lang="nl-BE" sz="1600" dirty="0" err="1"/>
              <a:t>regions</a:t>
            </a:r>
            <a:r>
              <a:rPr lang="nl-BE" sz="1600" dirty="0"/>
              <a:t> </a:t>
            </a:r>
            <a:r>
              <a:rPr lang="nl-BE" sz="1600" dirty="0" err="1"/>
              <a:t>and</a:t>
            </a:r>
            <a:r>
              <a:rPr lang="nl-BE" sz="1600" dirty="0"/>
              <a:t> </a:t>
            </a:r>
            <a:r>
              <a:rPr lang="nl-BE" sz="1600" dirty="0" err="1"/>
              <a:t>within</a:t>
            </a:r>
            <a:r>
              <a:rPr lang="nl-BE" sz="1600" dirty="0"/>
              <a:t> </a:t>
            </a:r>
            <a:r>
              <a:rPr lang="nl-BE" sz="1600" dirty="0" err="1"/>
              <a:t>them</a:t>
            </a:r>
            <a:r>
              <a:rPr lang="nl-BE" sz="1600" dirty="0"/>
              <a:t> </a:t>
            </a:r>
            <a:r>
              <a:rPr lang="nl-BE" sz="1600" dirty="0" err="1"/>
              <a:t>there</a:t>
            </a:r>
            <a:r>
              <a:rPr lang="nl-BE" sz="1600" dirty="0"/>
              <a:t> are </a:t>
            </a:r>
            <a:r>
              <a:rPr lang="nl-BE" sz="1600" dirty="0" err="1"/>
              <a:t>differences</a:t>
            </a:r>
            <a:r>
              <a:rPr lang="nl-BE" sz="1600" dirty="0"/>
              <a:t> (</a:t>
            </a:r>
            <a:r>
              <a:rPr lang="nl-BE" sz="1600" dirty="0" err="1"/>
              <a:t>Meuleman</a:t>
            </a:r>
            <a:r>
              <a:rPr lang="nl-BE" sz="1600" dirty="0"/>
              <a:t>, 2008, p. 237) e.g. </a:t>
            </a:r>
            <a:r>
              <a:rPr lang="nl-BE" sz="1600" dirty="0" err="1"/>
              <a:t>individualistic</a:t>
            </a:r>
            <a:r>
              <a:rPr lang="nl-BE" sz="1600" dirty="0"/>
              <a:t> Amsterdam (market) versus “</a:t>
            </a:r>
            <a:r>
              <a:rPr lang="nl-BE" sz="1600" dirty="0" err="1"/>
              <a:t>all</a:t>
            </a:r>
            <a:r>
              <a:rPr lang="nl-BE" sz="1600" dirty="0"/>
              <a:t> hands on deck” Rotterdam (</a:t>
            </a:r>
            <a:r>
              <a:rPr lang="nl-BE" sz="1600" dirty="0" err="1"/>
              <a:t>network</a:t>
            </a:r>
            <a:r>
              <a:rPr lang="nl-BE" sz="1600" dirty="0"/>
              <a:t>) </a:t>
            </a:r>
            <a:r>
              <a:rPr lang="nl-BE" sz="1600" dirty="0" err="1"/>
              <a:t>and</a:t>
            </a:r>
            <a:r>
              <a:rPr lang="nl-BE" sz="1600" dirty="0"/>
              <a:t> </a:t>
            </a:r>
            <a:r>
              <a:rPr lang="nl-BE" sz="1600" dirty="0" err="1"/>
              <a:t>within</a:t>
            </a:r>
            <a:r>
              <a:rPr lang="nl-BE" sz="1600" dirty="0"/>
              <a:t> Amsterdam </a:t>
            </a:r>
            <a:r>
              <a:rPr lang="nl-BE" sz="1600" dirty="0" err="1"/>
              <a:t>young</a:t>
            </a:r>
            <a:r>
              <a:rPr lang="nl-BE" sz="1600" dirty="0"/>
              <a:t> </a:t>
            </a:r>
            <a:r>
              <a:rPr lang="nl-BE" sz="1600" dirty="0" err="1"/>
              <a:t>Morrocans</a:t>
            </a:r>
            <a:r>
              <a:rPr lang="nl-BE" sz="1600" dirty="0"/>
              <a:t> are </a:t>
            </a:r>
            <a:r>
              <a:rPr lang="nl-BE" sz="1600" dirty="0" err="1"/>
              <a:t>sensitive</a:t>
            </a:r>
            <a:r>
              <a:rPr lang="nl-BE" sz="1600" dirty="0"/>
              <a:t> </a:t>
            </a:r>
            <a:r>
              <a:rPr lang="nl-BE" sz="1600" dirty="0" err="1"/>
              <a:t>rather</a:t>
            </a:r>
            <a:r>
              <a:rPr lang="nl-BE" sz="1600" dirty="0"/>
              <a:t> </a:t>
            </a:r>
            <a:r>
              <a:rPr lang="nl-BE" sz="1600" dirty="0" err="1"/>
              <a:t>to</a:t>
            </a:r>
            <a:r>
              <a:rPr lang="nl-BE" sz="1600" dirty="0"/>
              <a:t> </a:t>
            </a:r>
            <a:r>
              <a:rPr lang="nl-BE" sz="1600" dirty="0" err="1"/>
              <a:t>hierarchy</a:t>
            </a:r>
            <a:endParaRPr lang="nl-BE" sz="1600" dirty="0"/>
          </a:p>
          <a:p>
            <a:pPr lvl="2"/>
            <a:r>
              <a:rPr lang="nl-BE" sz="1800" dirty="0"/>
              <a:t>Concerns </a:t>
            </a:r>
            <a:r>
              <a:rPr lang="nl-BE" sz="1800" dirty="0" err="1"/>
              <a:t>both</a:t>
            </a:r>
            <a:r>
              <a:rPr lang="nl-BE" sz="1800" dirty="0"/>
              <a:t> </a:t>
            </a:r>
            <a:r>
              <a:rPr lang="nl-BE" sz="1800" dirty="0" err="1"/>
              <a:t>internal</a:t>
            </a:r>
            <a:r>
              <a:rPr lang="nl-BE" sz="1800" dirty="0"/>
              <a:t> (</a:t>
            </a:r>
            <a:r>
              <a:rPr lang="nl-BE" sz="1800" dirty="0" err="1"/>
              <a:t>between</a:t>
            </a:r>
            <a:r>
              <a:rPr lang="nl-BE" sz="1800" dirty="0"/>
              <a:t> policy units, </a:t>
            </a:r>
            <a:r>
              <a:rPr lang="nl-BE" sz="1800" dirty="0" err="1"/>
              <a:t>ministries</a:t>
            </a:r>
            <a:r>
              <a:rPr lang="nl-BE" sz="1800" dirty="0"/>
              <a:t>, levels, support units, … ) </a:t>
            </a:r>
            <a:r>
              <a:rPr lang="nl-BE" sz="1800" dirty="0" err="1"/>
              <a:t>and</a:t>
            </a:r>
            <a:r>
              <a:rPr lang="nl-BE" sz="1800" dirty="0"/>
              <a:t> </a:t>
            </a:r>
            <a:r>
              <a:rPr lang="nl-BE" sz="1800" dirty="0" err="1"/>
              <a:t>external</a:t>
            </a:r>
            <a:r>
              <a:rPr lang="nl-BE" sz="1800" dirty="0"/>
              <a:t> (</a:t>
            </a:r>
            <a:r>
              <a:rPr lang="nl-BE" sz="1800" dirty="0" err="1"/>
              <a:t>relative</a:t>
            </a:r>
            <a:r>
              <a:rPr lang="nl-BE" sz="1800" dirty="0"/>
              <a:t> </a:t>
            </a:r>
            <a:r>
              <a:rPr lang="nl-BE" sz="1800" dirty="0" err="1"/>
              <a:t>to</a:t>
            </a:r>
            <a:r>
              <a:rPr lang="nl-BE" sz="1800" dirty="0"/>
              <a:t> </a:t>
            </a:r>
            <a:r>
              <a:rPr lang="nl-BE" sz="1800" dirty="0" err="1"/>
              <a:t>politicians</a:t>
            </a:r>
            <a:r>
              <a:rPr lang="nl-BE" sz="1800" dirty="0"/>
              <a:t> </a:t>
            </a:r>
            <a:r>
              <a:rPr lang="nl-BE" sz="1800" dirty="0" err="1"/>
              <a:t>and</a:t>
            </a:r>
            <a:r>
              <a:rPr lang="nl-BE" sz="1800" dirty="0"/>
              <a:t> </a:t>
            </a:r>
            <a:r>
              <a:rPr lang="nl-BE" sz="1800" dirty="0" err="1"/>
              <a:t>other</a:t>
            </a:r>
            <a:r>
              <a:rPr lang="nl-BE" sz="1800" dirty="0"/>
              <a:t> actors) </a:t>
            </a:r>
            <a:r>
              <a:rPr lang="nl-BE" sz="1800" dirty="0" err="1"/>
              <a:t>aspects</a:t>
            </a:r>
            <a:endParaRPr lang="nl-BE" sz="1800" dirty="0"/>
          </a:p>
          <a:p>
            <a:pPr lvl="3"/>
            <a:r>
              <a:rPr lang="nl-BE" sz="1600" dirty="0" err="1"/>
              <a:t>Internal</a:t>
            </a:r>
            <a:r>
              <a:rPr lang="nl-BE" sz="1600" dirty="0"/>
              <a:t> </a:t>
            </a:r>
            <a:r>
              <a:rPr lang="nl-BE" sz="1600" dirty="0" err="1"/>
              <a:t>metagovernance</a:t>
            </a:r>
            <a:r>
              <a:rPr lang="nl-BE" sz="1600" dirty="0"/>
              <a:t> </a:t>
            </a:r>
            <a:r>
              <a:rPr lang="nl-BE" sz="1600" dirty="0" err="1"/>
              <a:t>may</a:t>
            </a:r>
            <a:r>
              <a:rPr lang="nl-BE" sz="1600" dirty="0"/>
              <a:t> </a:t>
            </a:r>
            <a:r>
              <a:rPr lang="nl-BE" sz="1600" dirty="0" err="1"/>
              <a:t>be</a:t>
            </a:r>
            <a:r>
              <a:rPr lang="nl-BE" sz="1600" dirty="0"/>
              <a:t> </a:t>
            </a:r>
            <a:r>
              <a:rPr lang="nl-BE" sz="1600" dirty="0" err="1"/>
              <a:t>prerequisite</a:t>
            </a:r>
            <a:r>
              <a:rPr lang="nl-BE" sz="1600" dirty="0"/>
              <a:t> </a:t>
            </a:r>
            <a:r>
              <a:rPr lang="nl-BE" sz="1600" dirty="0" err="1"/>
              <a:t>to</a:t>
            </a:r>
            <a:r>
              <a:rPr lang="nl-BE" sz="1600" dirty="0"/>
              <a:t> </a:t>
            </a:r>
            <a:r>
              <a:rPr lang="nl-BE" sz="1600" dirty="0" err="1"/>
              <a:t>external</a:t>
            </a:r>
            <a:endParaRPr lang="nl-BE" sz="16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38</a:t>
            </a:fld>
            <a:endParaRPr lang="en-US" dirty="0"/>
          </a:p>
        </p:txBody>
      </p:sp>
      <p:sp>
        <p:nvSpPr>
          <p:cNvPr id="5" name="Tekstvak 4"/>
          <p:cNvSpPr txBox="1"/>
          <p:nvPr/>
        </p:nvSpPr>
        <p:spPr>
          <a:xfrm>
            <a:off x="176695" y="6638785"/>
            <a:ext cx="1196161" cy="261610"/>
          </a:xfrm>
          <a:prstGeom prst="rect">
            <a:avLst/>
          </a:prstGeom>
          <a:noFill/>
        </p:spPr>
        <p:txBody>
          <a:bodyPr wrap="none" rtlCol="0">
            <a:spAutoFit/>
          </a:bodyPr>
          <a:lstStyle/>
          <a:p>
            <a:r>
              <a:rPr lang="nl-BE" sz="1100" dirty="0" err="1"/>
              <a:t>Meuleman</a:t>
            </a:r>
            <a:r>
              <a:rPr lang="nl-BE" sz="1100" dirty="0"/>
              <a:t> 2008</a:t>
            </a:r>
          </a:p>
        </p:txBody>
      </p:sp>
    </p:spTree>
    <p:extLst>
      <p:ext uri="{BB962C8B-B14F-4D97-AF65-F5344CB8AC3E}">
        <p14:creationId xmlns="" xmlns:p14="http://schemas.microsoft.com/office/powerpoint/2010/main" val="5773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Meta-</a:t>
            </a:r>
            <a:r>
              <a:rPr lang="nl-BE" dirty="0" err="1"/>
              <a:t>governance</a:t>
            </a:r>
            <a:endParaRPr lang="nl-BE" dirty="0"/>
          </a:p>
        </p:txBody>
      </p:sp>
      <p:sp>
        <p:nvSpPr>
          <p:cNvPr id="3" name="Tijdelijke aanduiding voor inhoud 2"/>
          <p:cNvSpPr>
            <a:spLocks noGrp="1"/>
          </p:cNvSpPr>
          <p:nvPr>
            <p:ph idx="1"/>
          </p:nvPr>
        </p:nvSpPr>
        <p:spPr>
          <a:xfrm>
            <a:off x="457200" y="1221615"/>
            <a:ext cx="8229600" cy="5076825"/>
          </a:xfrm>
        </p:spPr>
        <p:txBody>
          <a:bodyPr/>
          <a:lstStyle/>
          <a:p>
            <a:pPr lvl="1"/>
            <a:r>
              <a:rPr lang="nl-BE" sz="2000" dirty="0"/>
              <a:t>Concerns public management in </a:t>
            </a:r>
            <a:r>
              <a:rPr lang="nl-BE" sz="2000" dirty="0" err="1"/>
              <a:t>all</a:t>
            </a:r>
            <a:r>
              <a:rPr lang="nl-BE" sz="2000" dirty="0"/>
              <a:t> </a:t>
            </a:r>
            <a:r>
              <a:rPr lang="nl-BE" sz="2000" dirty="0" err="1"/>
              <a:t>its</a:t>
            </a:r>
            <a:r>
              <a:rPr lang="nl-BE" sz="2000" dirty="0"/>
              <a:t> </a:t>
            </a:r>
            <a:r>
              <a:rPr lang="nl-BE" sz="2000" dirty="0" err="1"/>
              <a:t>aspects</a:t>
            </a:r>
            <a:r>
              <a:rPr lang="nl-BE" sz="2000" dirty="0"/>
              <a:t>:</a:t>
            </a:r>
          </a:p>
          <a:p>
            <a:pPr lvl="2"/>
            <a:r>
              <a:rPr lang="nl-BE" sz="1800" dirty="0"/>
              <a:t>Business management: </a:t>
            </a:r>
            <a:r>
              <a:rPr lang="nl-BE" sz="1800" dirty="0" err="1"/>
              <a:t>result</a:t>
            </a:r>
            <a:r>
              <a:rPr lang="nl-BE" sz="1800" dirty="0"/>
              <a:t> </a:t>
            </a:r>
            <a:r>
              <a:rPr lang="nl-BE" sz="1800" dirty="0" err="1"/>
              <a:t>oriented</a:t>
            </a:r>
            <a:r>
              <a:rPr lang="nl-BE" sz="1800" dirty="0"/>
              <a:t>, </a:t>
            </a:r>
            <a:r>
              <a:rPr lang="nl-BE" sz="1800" dirty="0" err="1"/>
              <a:t>coordinated</a:t>
            </a:r>
            <a:r>
              <a:rPr lang="nl-BE" sz="1800" dirty="0"/>
              <a:t>, </a:t>
            </a:r>
            <a:r>
              <a:rPr lang="nl-BE" sz="1800" dirty="0" err="1"/>
              <a:t>efficient</a:t>
            </a:r>
            <a:r>
              <a:rPr lang="nl-BE" sz="1800" dirty="0"/>
              <a:t> “</a:t>
            </a:r>
            <a:r>
              <a:rPr lang="nl-BE" sz="1800" dirty="0" err="1"/>
              <a:t>enteprise</a:t>
            </a:r>
            <a:r>
              <a:rPr lang="nl-BE" sz="1800" dirty="0"/>
              <a:t>”; </a:t>
            </a:r>
            <a:r>
              <a:rPr lang="nl-BE" sz="1800" dirty="0" err="1"/>
              <a:t>linked</a:t>
            </a:r>
            <a:r>
              <a:rPr lang="nl-BE" sz="1800" dirty="0"/>
              <a:t> </a:t>
            </a:r>
            <a:r>
              <a:rPr lang="nl-BE" sz="1800" dirty="0" err="1"/>
              <a:t>to</a:t>
            </a:r>
            <a:r>
              <a:rPr lang="nl-BE" sz="1800" dirty="0"/>
              <a:t> market </a:t>
            </a:r>
            <a:r>
              <a:rPr lang="nl-BE" sz="1800" dirty="0" err="1"/>
              <a:t>governance</a:t>
            </a:r>
            <a:endParaRPr lang="nl-BE" sz="1800" dirty="0"/>
          </a:p>
          <a:p>
            <a:pPr lvl="2"/>
            <a:r>
              <a:rPr lang="nl-BE" sz="1800" dirty="0" err="1"/>
              <a:t>Organisation</a:t>
            </a:r>
            <a:r>
              <a:rPr lang="nl-BE" sz="1800" dirty="0"/>
              <a:t> management: professionals operating in complex environments; </a:t>
            </a:r>
            <a:r>
              <a:rPr lang="nl-BE" sz="1800" dirty="0" err="1"/>
              <a:t>linked</a:t>
            </a:r>
            <a:r>
              <a:rPr lang="nl-BE" sz="1800" dirty="0"/>
              <a:t> </a:t>
            </a:r>
            <a:r>
              <a:rPr lang="nl-BE" sz="1800" dirty="0" err="1"/>
              <a:t>to</a:t>
            </a:r>
            <a:r>
              <a:rPr lang="nl-BE" sz="1800" dirty="0"/>
              <a:t> </a:t>
            </a:r>
            <a:r>
              <a:rPr lang="nl-BE" sz="1800" dirty="0" err="1"/>
              <a:t>network</a:t>
            </a:r>
            <a:r>
              <a:rPr lang="nl-BE" sz="1800" dirty="0"/>
              <a:t> </a:t>
            </a:r>
            <a:r>
              <a:rPr lang="nl-BE" sz="1800" dirty="0" err="1"/>
              <a:t>governance</a:t>
            </a:r>
            <a:endParaRPr lang="nl-BE" sz="1800" dirty="0"/>
          </a:p>
          <a:p>
            <a:pPr lvl="2"/>
            <a:r>
              <a:rPr lang="nl-BE" sz="1800" dirty="0"/>
              <a:t>Policy management: </a:t>
            </a:r>
            <a:r>
              <a:rPr lang="nl-BE" sz="1800" dirty="0" err="1"/>
              <a:t>organising</a:t>
            </a:r>
            <a:r>
              <a:rPr lang="nl-BE" sz="1800" dirty="0"/>
              <a:t> </a:t>
            </a:r>
            <a:r>
              <a:rPr lang="nl-BE" sz="1800" dirty="0" err="1"/>
              <a:t>and</a:t>
            </a:r>
            <a:r>
              <a:rPr lang="nl-BE" sz="1800" dirty="0"/>
              <a:t>  </a:t>
            </a:r>
            <a:r>
              <a:rPr lang="nl-BE" sz="1800" dirty="0" err="1"/>
              <a:t>influencing</a:t>
            </a:r>
            <a:r>
              <a:rPr lang="nl-BE" sz="1800" dirty="0"/>
              <a:t> policy making </a:t>
            </a:r>
            <a:r>
              <a:rPr lang="nl-BE" sz="1800" dirty="0" err="1"/>
              <a:t>processes</a:t>
            </a:r>
            <a:r>
              <a:rPr lang="nl-BE" sz="1800" dirty="0"/>
              <a:t> </a:t>
            </a:r>
            <a:r>
              <a:rPr lang="nl-BE" sz="1800" dirty="0" err="1"/>
              <a:t>to</a:t>
            </a:r>
            <a:r>
              <a:rPr lang="nl-BE" sz="1800" dirty="0"/>
              <a:t> ,</a:t>
            </a:r>
            <a:r>
              <a:rPr lang="nl-BE" sz="1800" dirty="0" err="1"/>
              <a:t>address</a:t>
            </a:r>
            <a:r>
              <a:rPr lang="nl-BE" sz="1800" dirty="0"/>
              <a:t> </a:t>
            </a:r>
            <a:r>
              <a:rPr lang="nl-BE" sz="1800" dirty="0" err="1"/>
              <a:t>societal</a:t>
            </a:r>
            <a:r>
              <a:rPr lang="nl-BE" sz="1800" dirty="0"/>
              <a:t> </a:t>
            </a:r>
            <a:r>
              <a:rPr lang="nl-BE" sz="1800" dirty="0" err="1"/>
              <a:t>problems</a:t>
            </a:r>
            <a:r>
              <a:rPr lang="nl-BE" sz="1800" dirty="0"/>
              <a:t>; </a:t>
            </a:r>
            <a:r>
              <a:rPr lang="nl-BE" sz="1800" dirty="0" err="1"/>
              <a:t>linked</a:t>
            </a:r>
            <a:r>
              <a:rPr lang="nl-BE" sz="1800" dirty="0"/>
              <a:t> </a:t>
            </a:r>
            <a:r>
              <a:rPr lang="nl-BE" sz="1800" dirty="0" err="1"/>
              <a:t>to</a:t>
            </a:r>
            <a:r>
              <a:rPr lang="nl-BE" sz="1800" dirty="0"/>
              <a:t> </a:t>
            </a:r>
            <a:r>
              <a:rPr lang="nl-BE" sz="1800" dirty="0" err="1"/>
              <a:t>network</a:t>
            </a:r>
            <a:r>
              <a:rPr lang="nl-BE" sz="1800" dirty="0"/>
              <a:t> </a:t>
            </a:r>
            <a:r>
              <a:rPr lang="nl-BE" sz="1800" dirty="0" err="1"/>
              <a:t>governance</a:t>
            </a:r>
            <a:endParaRPr lang="nl-BE" sz="1800" dirty="0"/>
          </a:p>
          <a:p>
            <a:pPr lvl="2"/>
            <a:r>
              <a:rPr lang="nl-BE" sz="1800" dirty="0" err="1"/>
              <a:t>Political</a:t>
            </a:r>
            <a:r>
              <a:rPr lang="nl-BE" sz="1800" dirty="0"/>
              <a:t> management: </a:t>
            </a:r>
            <a:r>
              <a:rPr lang="nl-BE" sz="1800" dirty="0" err="1"/>
              <a:t>influencing</a:t>
            </a:r>
            <a:r>
              <a:rPr lang="nl-BE" sz="1800" dirty="0"/>
              <a:t> </a:t>
            </a:r>
            <a:r>
              <a:rPr lang="nl-BE" sz="1800" dirty="0" err="1"/>
              <a:t>poltical</a:t>
            </a:r>
            <a:r>
              <a:rPr lang="nl-BE" sz="1800" dirty="0"/>
              <a:t> agenda setting </a:t>
            </a:r>
            <a:r>
              <a:rPr lang="nl-BE" sz="1800" dirty="0" err="1"/>
              <a:t>and</a:t>
            </a:r>
            <a:r>
              <a:rPr lang="nl-BE" sz="1800" dirty="0"/>
              <a:t> </a:t>
            </a:r>
            <a:r>
              <a:rPr lang="nl-BE" sz="1800" dirty="0" err="1"/>
              <a:t>decision</a:t>
            </a:r>
            <a:r>
              <a:rPr lang="nl-BE" sz="1800" dirty="0"/>
              <a:t>-making  , </a:t>
            </a:r>
            <a:r>
              <a:rPr lang="nl-BE" sz="1800" dirty="0" err="1"/>
              <a:t>linked</a:t>
            </a:r>
            <a:r>
              <a:rPr lang="nl-BE" sz="1800" dirty="0"/>
              <a:t> </a:t>
            </a:r>
            <a:r>
              <a:rPr lang="nl-BE" sz="1800" dirty="0" err="1"/>
              <a:t>to</a:t>
            </a:r>
            <a:r>
              <a:rPr lang="nl-BE" sz="1800" dirty="0"/>
              <a:t> </a:t>
            </a:r>
            <a:r>
              <a:rPr lang="nl-BE" sz="1800" dirty="0" err="1"/>
              <a:t>all</a:t>
            </a:r>
            <a:r>
              <a:rPr lang="nl-BE" sz="1800" dirty="0"/>
              <a:t> modes</a:t>
            </a:r>
          </a:p>
          <a:p>
            <a:pPr lvl="1"/>
            <a:r>
              <a:rPr lang="nl-BE" sz="2000" dirty="0" err="1"/>
              <a:t>Can</a:t>
            </a:r>
            <a:r>
              <a:rPr lang="nl-BE" sz="2000" dirty="0"/>
              <a:t> </a:t>
            </a:r>
            <a:r>
              <a:rPr lang="nl-BE" sz="2000" dirty="0" err="1"/>
              <a:t>be</a:t>
            </a:r>
            <a:r>
              <a:rPr lang="nl-BE" sz="2000" dirty="0"/>
              <a:t> </a:t>
            </a:r>
            <a:r>
              <a:rPr lang="nl-BE" sz="2000" dirty="0" err="1"/>
              <a:t>done</a:t>
            </a:r>
            <a:r>
              <a:rPr lang="nl-BE" sz="2000" dirty="0"/>
              <a:t> </a:t>
            </a:r>
            <a:r>
              <a:rPr lang="nl-BE" sz="2000" dirty="0" err="1"/>
              <a:t>by</a:t>
            </a:r>
            <a:r>
              <a:rPr lang="nl-BE" sz="2000" dirty="0"/>
              <a:t> a line manager, project manager, </a:t>
            </a:r>
            <a:r>
              <a:rPr lang="nl-BE" sz="2000" dirty="0" err="1"/>
              <a:t>process</a:t>
            </a:r>
            <a:r>
              <a:rPr lang="nl-BE" sz="2000" dirty="0"/>
              <a:t> manager,…</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39</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94070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dirty="0" smtClean="0"/>
              <a:t>Reading reflections</a:t>
            </a:r>
            <a:endParaRPr lang="en-GB" noProof="0" dirty="0"/>
          </a:p>
        </p:txBody>
      </p:sp>
      <p:sp>
        <p:nvSpPr>
          <p:cNvPr id="3" name="Zástupný symbol pro obsah 2"/>
          <p:cNvSpPr>
            <a:spLocks noGrp="1"/>
          </p:cNvSpPr>
          <p:nvPr>
            <p:ph idx="1"/>
          </p:nvPr>
        </p:nvSpPr>
        <p:spPr>
          <a:xfrm>
            <a:off x="323528" y="908720"/>
            <a:ext cx="7056784" cy="5544616"/>
          </a:xfrm>
        </p:spPr>
        <p:txBody>
          <a:bodyPr>
            <a:normAutofit fontScale="92500" lnSpcReduction="20000"/>
          </a:bodyPr>
          <a:lstStyle/>
          <a:p>
            <a:r>
              <a:rPr lang="en-US" sz="2400" dirty="0" smtClean="0">
                <a:hlinkClick r:id="rId2"/>
              </a:rPr>
              <a:t/>
            </a:r>
            <a:br>
              <a:rPr lang="en-US" sz="2400" dirty="0" smtClean="0">
                <a:hlinkClick r:id="rId2"/>
              </a:rPr>
            </a:br>
            <a:r>
              <a:rPr lang="en-US" sz="2400" dirty="0" smtClean="0">
                <a:hlinkClick r:id="rId2"/>
              </a:rPr>
              <a:t>Compulsory reading - </a:t>
            </a:r>
            <a:r>
              <a:rPr lang="en-US" sz="2400" dirty="0" err="1" smtClean="0">
                <a:hlinkClick r:id="rId2"/>
              </a:rPr>
              <a:t>Veselý</a:t>
            </a:r>
            <a:r>
              <a:rPr lang="en-US" sz="2400" dirty="0" smtClean="0">
                <a:hlinkClick r:id="rId2"/>
              </a:rPr>
              <a:t>, A. - Accountability in Central and Eastern Europe: concept and reality</a:t>
            </a:r>
            <a:endParaRPr lang="en-US" sz="2400" dirty="0" smtClean="0"/>
          </a:p>
          <a:p>
            <a:r>
              <a:rPr lang="en-US" sz="2400" b="1" dirty="0" smtClean="0"/>
              <a:t>Read</a:t>
            </a:r>
            <a:r>
              <a:rPr lang="en-US" sz="2400" dirty="0" smtClean="0"/>
              <a:t> part of </a:t>
            </a:r>
            <a:r>
              <a:rPr lang="en-US" sz="2400" dirty="0" err="1" smtClean="0"/>
              <a:t>Arnošt</a:t>
            </a:r>
            <a:r>
              <a:rPr lang="en-US" sz="2400" dirty="0" smtClean="0"/>
              <a:t> </a:t>
            </a:r>
            <a:r>
              <a:rPr lang="en-US" sz="2400" dirty="0" err="1" smtClean="0"/>
              <a:t>Veselý's</a:t>
            </a:r>
            <a:r>
              <a:rPr lang="en-US" sz="2400" dirty="0" smtClean="0"/>
              <a:t> article on Accountability - parts "The concept of accountability", "Accountability overload and professional disorientation" and "Accountability trap and accountability asymmetry". </a:t>
            </a:r>
          </a:p>
          <a:p>
            <a:r>
              <a:rPr lang="en-US" sz="2400" dirty="0" smtClean="0">
                <a:hlinkClick r:id="rId3"/>
              </a:rPr>
              <a:t>Compulsory reading - Hood, C. (1991). A Public Management for all Seasons?</a:t>
            </a:r>
            <a:endParaRPr lang="en-US" sz="2400" dirty="0" smtClean="0"/>
          </a:p>
          <a:p>
            <a:r>
              <a:rPr lang="en-US" sz="2400" b="1" dirty="0" smtClean="0"/>
              <a:t>Read</a:t>
            </a:r>
            <a:r>
              <a:rPr lang="en-US" sz="2400" dirty="0" smtClean="0"/>
              <a:t> Hood, C. (1991). A Public Management for all Seasons? Public Administration, 69(1). (14 pp)</a:t>
            </a:r>
          </a:p>
          <a:p>
            <a:r>
              <a:rPr lang="en-US" sz="2400" u="sng" dirty="0" smtClean="0">
                <a:hlinkClick r:id="rId4"/>
              </a:rPr>
              <a:t>Compulsory reading - Perrin, B. (2015). Bringing accountability up to date with the realities of public sector management in the 21st century</a:t>
            </a:r>
            <a:endParaRPr lang="en-US" sz="2400" dirty="0" smtClean="0"/>
          </a:p>
          <a:p>
            <a:r>
              <a:rPr lang="en-US" sz="2400" b="1" dirty="0" smtClean="0"/>
              <a:t>Read</a:t>
            </a:r>
            <a:r>
              <a:rPr lang="en-US" sz="2400" dirty="0" smtClean="0"/>
              <a:t> Perrin, B. (2015). Bringing accountability up to date with the realities of public sector management in the 21st century: New View of Accountability. Canadian Public Administration 58(1)·March 2015. DOI: 10.1111/capa.12107 (17 pp)</a:t>
            </a:r>
          </a:p>
          <a:p>
            <a:endParaRPr lang="en-GB" i="1" noProof="0" dirty="0"/>
          </a:p>
        </p:txBody>
      </p:sp>
      <p:pic>
        <p:nvPicPr>
          <p:cNvPr id="4" name="Obrázek 3" descr="ISS-385-version1-_ok8446_vyrez_134_179.jpg"/>
          <p:cNvPicPr>
            <a:picLocks noChangeAspect="1"/>
          </p:cNvPicPr>
          <p:nvPr/>
        </p:nvPicPr>
        <p:blipFill>
          <a:blip r:embed="rId5" cstate="print"/>
          <a:stretch>
            <a:fillRect/>
          </a:stretch>
        </p:blipFill>
        <p:spPr>
          <a:xfrm>
            <a:off x="7308304" y="980728"/>
            <a:ext cx="1296144" cy="1731416"/>
          </a:xfrm>
          <a:prstGeom prst="rect">
            <a:avLst/>
          </a:prstGeom>
        </p:spPr>
      </p:pic>
      <p:pic>
        <p:nvPicPr>
          <p:cNvPr id="5" name="Obrázek 4" descr="christopherhood200px.jpg"/>
          <p:cNvPicPr>
            <a:picLocks noChangeAspect="1"/>
          </p:cNvPicPr>
          <p:nvPr/>
        </p:nvPicPr>
        <p:blipFill>
          <a:blip r:embed="rId6" cstate="print"/>
          <a:stretch>
            <a:fillRect/>
          </a:stretch>
        </p:blipFill>
        <p:spPr>
          <a:xfrm>
            <a:off x="7236296" y="2780928"/>
            <a:ext cx="1440160" cy="1440160"/>
          </a:xfrm>
          <a:prstGeom prst="rect">
            <a:avLst/>
          </a:prstGeom>
        </p:spPr>
      </p:pic>
      <p:pic>
        <p:nvPicPr>
          <p:cNvPr id="6" name="Obrázek 5" descr="perrin.jpg"/>
          <p:cNvPicPr>
            <a:picLocks noChangeAspect="1"/>
          </p:cNvPicPr>
          <p:nvPr/>
        </p:nvPicPr>
        <p:blipFill>
          <a:blip r:embed="rId7" cstate="print"/>
          <a:stretch>
            <a:fillRect/>
          </a:stretch>
        </p:blipFill>
        <p:spPr>
          <a:xfrm>
            <a:off x="7164288" y="4437112"/>
            <a:ext cx="1656183" cy="1656183"/>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z="3200" dirty="0"/>
              <a:t>The </a:t>
            </a:r>
            <a:r>
              <a:rPr lang="nl-BE" sz="3200" dirty="0" err="1"/>
              <a:t>police</a:t>
            </a:r>
            <a:r>
              <a:rPr lang="nl-BE" sz="3200" dirty="0"/>
              <a:t> force: </a:t>
            </a:r>
            <a:r>
              <a:rPr lang="nl-BE" sz="3200" dirty="0" err="1"/>
              <a:t>metagovernance</a:t>
            </a:r>
            <a:r>
              <a:rPr lang="nl-BE" sz="3200" dirty="0"/>
              <a:t> in action</a:t>
            </a:r>
          </a:p>
        </p:txBody>
      </p:sp>
      <p:sp>
        <p:nvSpPr>
          <p:cNvPr id="3" name="Tijdelijke aanduiding voor inhoud 2"/>
          <p:cNvSpPr>
            <a:spLocks noGrp="1"/>
          </p:cNvSpPr>
          <p:nvPr>
            <p:ph idx="1"/>
          </p:nvPr>
        </p:nvSpPr>
        <p:spPr/>
        <p:txBody>
          <a:bodyPr>
            <a:normAutofit lnSpcReduction="10000"/>
          </a:bodyPr>
          <a:lstStyle/>
          <a:p>
            <a:pPr>
              <a:lnSpc>
                <a:spcPct val="150000"/>
              </a:lnSpc>
            </a:pPr>
            <a:r>
              <a:rPr lang="nl-BE" dirty="0" err="1"/>
              <a:t>When</a:t>
            </a:r>
            <a:r>
              <a:rPr lang="nl-BE" dirty="0"/>
              <a:t> </a:t>
            </a:r>
            <a:r>
              <a:rPr lang="nl-BE" dirty="0" err="1"/>
              <a:t>working</a:t>
            </a:r>
            <a:r>
              <a:rPr lang="nl-BE" dirty="0"/>
              <a:t> on “</a:t>
            </a:r>
            <a:r>
              <a:rPr lang="nl-BE" dirty="0" err="1"/>
              <a:t>wicked</a:t>
            </a:r>
            <a:r>
              <a:rPr lang="nl-BE" dirty="0"/>
              <a:t> </a:t>
            </a:r>
            <a:r>
              <a:rPr lang="nl-BE" dirty="0" err="1"/>
              <a:t>problems</a:t>
            </a:r>
            <a:r>
              <a:rPr lang="nl-BE" dirty="0"/>
              <a:t>” </a:t>
            </a:r>
            <a:r>
              <a:rPr lang="nl-BE" dirty="0" err="1"/>
              <a:t>they</a:t>
            </a:r>
            <a:r>
              <a:rPr lang="nl-BE" dirty="0"/>
              <a:t> </a:t>
            </a:r>
            <a:r>
              <a:rPr lang="nl-BE" dirty="0" err="1"/>
              <a:t>require</a:t>
            </a:r>
            <a:r>
              <a:rPr lang="nl-BE" dirty="0"/>
              <a:t> </a:t>
            </a:r>
            <a:r>
              <a:rPr lang="nl-BE" dirty="0" err="1"/>
              <a:t>discretion</a:t>
            </a:r>
            <a:r>
              <a:rPr lang="nl-BE" dirty="0"/>
              <a:t> </a:t>
            </a:r>
            <a:r>
              <a:rPr lang="nl-BE" dirty="0" err="1"/>
              <a:t>and</a:t>
            </a:r>
            <a:r>
              <a:rPr lang="nl-BE" dirty="0"/>
              <a:t> flexibility </a:t>
            </a:r>
            <a:r>
              <a:rPr lang="nl-BE" dirty="0" err="1"/>
              <a:t>to</a:t>
            </a:r>
            <a:r>
              <a:rPr lang="nl-BE" dirty="0"/>
              <a:t> </a:t>
            </a:r>
            <a:r>
              <a:rPr lang="nl-BE" dirty="0" err="1"/>
              <a:t>actively</a:t>
            </a:r>
            <a:r>
              <a:rPr lang="nl-BE" dirty="0"/>
              <a:t> </a:t>
            </a:r>
            <a:r>
              <a:rPr lang="nl-BE" dirty="0" err="1"/>
              <a:t>problem</a:t>
            </a:r>
            <a:r>
              <a:rPr lang="nl-BE" dirty="0"/>
              <a:t> </a:t>
            </a:r>
            <a:r>
              <a:rPr lang="nl-BE" dirty="0" err="1"/>
              <a:t>solve</a:t>
            </a:r>
            <a:r>
              <a:rPr lang="nl-BE" dirty="0"/>
              <a:t> in a </a:t>
            </a:r>
            <a:r>
              <a:rPr lang="nl-BE" dirty="0" err="1"/>
              <a:t>variety</a:t>
            </a:r>
            <a:r>
              <a:rPr lang="nl-BE" dirty="0"/>
              <a:t> of cooperation types </a:t>
            </a:r>
            <a:r>
              <a:rPr lang="nl-BE" dirty="0" err="1"/>
              <a:t>with</a:t>
            </a:r>
            <a:r>
              <a:rPr lang="nl-BE" dirty="0"/>
              <a:t> </a:t>
            </a:r>
            <a:r>
              <a:rPr lang="nl-BE" dirty="0" err="1"/>
              <a:t>others</a:t>
            </a:r>
            <a:endParaRPr lang="nl-BE" dirty="0"/>
          </a:p>
          <a:p>
            <a:pPr>
              <a:lnSpc>
                <a:spcPct val="150000"/>
              </a:lnSpc>
            </a:pPr>
            <a:r>
              <a:rPr lang="nl-BE" dirty="0" err="1"/>
              <a:t>Also</a:t>
            </a:r>
            <a:r>
              <a:rPr lang="nl-BE" dirty="0"/>
              <a:t> </a:t>
            </a:r>
            <a:r>
              <a:rPr lang="nl-BE" dirty="0" err="1"/>
              <a:t>need</a:t>
            </a:r>
            <a:r>
              <a:rPr lang="nl-BE" dirty="0"/>
              <a:t> </a:t>
            </a:r>
            <a:r>
              <a:rPr lang="nl-BE" dirty="0" err="1"/>
              <a:t>to</a:t>
            </a:r>
            <a:r>
              <a:rPr lang="nl-BE" dirty="0"/>
              <a:t> </a:t>
            </a:r>
            <a:r>
              <a:rPr lang="nl-BE" dirty="0" err="1"/>
              <a:t>work</a:t>
            </a:r>
            <a:r>
              <a:rPr lang="nl-BE" dirty="0"/>
              <a:t> </a:t>
            </a:r>
            <a:r>
              <a:rPr lang="nl-BE" dirty="0" err="1"/>
              <a:t>efficiently</a:t>
            </a:r>
            <a:r>
              <a:rPr lang="nl-BE" dirty="0"/>
              <a:t> </a:t>
            </a:r>
          </a:p>
          <a:p>
            <a:pPr>
              <a:lnSpc>
                <a:spcPct val="150000"/>
              </a:lnSpc>
            </a:pPr>
            <a:r>
              <a:rPr lang="nl-BE" dirty="0"/>
              <a:t>…</a:t>
            </a:r>
            <a:r>
              <a:rPr lang="nl-BE" dirty="0" err="1"/>
              <a:t>and</a:t>
            </a:r>
            <a:r>
              <a:rPr lang="nl-BE" dirty="0"/>
              <a:t> </a:t>
            </a:r>
            <a:r>
              <a:rPr lang="nl-BE" dirty="0" err="1"/>
              <a:t>exercise</a:t>
            </a:r>
            <a:r>
              <a:rPr lang="nl-BE" dirty="0"/>
              <a:t> </a:t>
            </a:r>
            <a:r>
              <a:rPr lang="nl-BE" dirty="0" err="1"/>
              <a:t>hierarchy</a:t>
            </a:r>
            <a:r>
              <a:rPr lang="nl-BE" dirty="0"/>
              <a:t> (</a:t>
            </a:r>
            <a:r>
              <a:rPr lang="nl-BE" dirty="0" err="1"/>
              <a:t>law</a:t>
            </a:r>
            <a:r>
              <a:rPr lang="nl-BE" dirty="0"/>
              <a:t> </a:t>
            </a:r>
            <a:r>
              <a:rPr lang="nl-BE" dirty="0" err="1"/>
              <a:t>and</a:t>
            </a:r>
            <a:r>
              <a:rPr lang="nl-BE" dirty="0"/>
              <a:t> order)</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40</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190607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Meta-</a:t>
            </a:r>
            <a:r>
              <a:rPr lang="nl-BE" dirty="0" err="1"/>
              <a:t>governors</a:t>
            </a:r>
            <a:endParaRPr lang="nl-BE" dirty="0"/>
          </a:p>
        </p:txBody>
      </p:sp>
      <p:sp>
        <p:nvSpPr>
          <p:cNvPr id="3" name="Tijdelijke aanduiding voor inhoud 2"/>
          <p:cNvSpPr>
            <a:spLocks noGrp="1"/>
          </p:cNvSpPr>
          <p:nvPr>
            <p:ph idx="1"/>
          </p:nvPr>
        </p:nvSpPr>
        <p:spPr>
          <a:xfrm>
            <a:off x="482600" y="973138"/>
            <a:ext cx="8229600" cy="5076825"/>
          </a:xfrm>
        </p:spPr>
        <p:txBody>
          <a:bodyPr>
            <a:normAutofit lnSpcReduction="10000"/>
          </a:bodyPr>
          <a:lstStyle/>
          <a:p>
            <a:r>
              <a:rPr lang="nl-BE" sz="2400" dirty="0" err="1"/>
              <a:t>Key</a:t>
            </a:r>
            <a:r>
              <a:rPr lang="nl-BE" sz="2400" dirty="0"/>
              <a:t> </a:t>
            </a:r>
            <a:r>
              <a:rPr lang="nl-BE" sz="2400" dirty="0" err="1"/>
              <a:t>characteristics</a:t>
            </a:r>
            <a:r>
              <a:rPr lang="nl-BE" sz="2400" dirty="0"/>
              <a:t> of </a:t>
            </a:r>
            <a:r>
              <a:rPr lang="nl-BE" sz="2400" dirty="0" err="1"/>
              <a:t>succesful</a:t>
            </a:r>
            <a:r>
              <a:rPr lang="nl-BE" sz="2400" dirty="0"/>
              <a:t> meta-</a:t>
            </a:r>
            <a:r>
              <a:rPr lang="nl-BE" sz="2400" dirty="0" err="1"/>
              <a:t>governors</a:t>
            </a:r>
            <a:r>
              <a:rPr lang="nl-BE" sz="2400" dirty="0"/>
              <a:t>:</a:t>
            </a:r>
          </a:p>
          <a:p>
            <a:pPr lvl="1"/>
            <a:r>
              <a:rPr lang="en-US" sz="2000" dirty="0"/>
              <a:t>I. Willingness:</a:t>
            </a:r>
          </a:p>
          <a:p>
            <a:pPr lvl="2"/>
            <a:r>
              <a:rPr lang="en-US" sz="1800" dirty="0"/>
              <a:t>Highly motivated / drive, believe what they do makes a difference</a:t>
            </a:r>
          </a:p>
          <a:p>
            <a:pPr lvl="2"/>
            <a:r>
              <a:rPr lang="en-US" sz="1800" dirty="0"/>
              <a:t>Willing to be </a:t>
            </a:r>
            <a:r>
              <a:rPr lang="en-US" sz="1800" dirty="0">
                <a:solidFill>
                  <a:srgbClr val="FF0000"/>
                </a:solidFill>
              </a:rPr>
              <a:t>unorthodox</a:t>
            </a:r>
            <a:r>
              <a:rPr lang="en-US" sz="1800" dirty="0"/>
              <a:t> (change the rules that limit or push the boundaries)</a:t>
            </a:r>
          </a:p>
          <a:p>
            <a:pPr lvl="2"/>
            <a:r>
              <a:rPr lang="en-US" sz="1800" dirty="0">
                <a:solidFill>
                  <a:srgbClr val="FF0000"/>
                </a:solidFill>
              </a:rPr>
              <a:t>Mindfulness:</a:t>
            </a:r>
          </a:p>
          <a:p>
            <a:pPr lvl="3"/>
            <a:r>
              <a:rPr lang="en-US" sz="1600" dirty="0"/>
              <a:t>Learning by doing</a:t>
            </a:r>
          </a:p>
          <a:p>
            <a:pPr lvl="3"/>
            <a:r>
              <a:rPr lang="en-US" sz="1600" dirty="0"/>
              <a:t>Regular challenging of one’s own assumptions by taking a hard look at reality, seeing weak signals</a:t>
            </a:r>
          </a:p>
          <a:p>
            <a:pPr lvl="2"/>
            <a:r>
              <a:rPr lang="en-US" sz="1800" dirty="0">
                <a:solidFill>
                  <a:srgbClr val="FF0000"/>
                </a:solidFill>
              </a:rPr>
              <a:t>Courage </a:t>
            </a:r>
            <a:r>
              <a:rPr lang="en-US" sz="1800" dirty="0"/>
              <a:t>to make mistakes</a:t>
            </a:r>
          </a:p>
          <a:p>
            <a:pPr lvl="2"/>
            <a:r>
              <a:rPr lang="en-US" sz="1800" dirty="0">
                <a:solidFill>
                  <a:srgbClr val="FF0000"/>
                </a:solidFill>
              </a:rPr>
              <a:t>Tenacity</a:t>
            </a:r>
          </a:p>
          <a:p>
            <a:pPr lvl="1"/>
            <a:r>
              <a:rPr lang="en-US" sz="2000" dirty="0"/>
              <a:t>II. Discretion:</a:t>
            </a:r>
          </a:p>
          <a:p>
            <a:pPr lvl="2"/>
            <a:r>
              <a:rPr lang="en-US" sz="1800" dirty="0"/>
              <a:t>Act on </a:t>
            </a:r>
            <a:r>
              <a:rPr lang="en-US" sz="1800" dirty="0">
                <a:solidFill>
                  <a:srgbClr val="FF0000"/>
                </a:solidFill>
              </a:rPr>
              <a:t>all levels with all involved </a:t>
            </a:r>
            <a:r>
              <a:rPr lang="en-US" sz="1800" dirty="0"/>
              <a:t>parties…</a:t>
            </a:r>
          </a:p>
          <a:p>
            <a:pPr lvl="2"/>
            <a:r>
              <a:rPr lang="en-US" sz="1800" dirty="0"/>
              <a:t>…with discretion regarding rules, values, tasks, …</a:t>
            </a:r>
          </a:p>
          <a:p>
            <a:pPr lvl="2"/>
            <a:r>
              <a:rPr lang="en-US" sz="1800" dirty="0"/>
              <a:t>…which can be informally, using ‘dirt roads’ without constantly having to ask for permission…</a:t>
            </a:r>
          </a:p>
          <a:p>
            <a:pPr lvl="2"/>
            <a:r>
              <a:rPr lang="en-US" sz="1800" dirty="0"/>
              <a:t>linked to an overall policy objective</a:t>
            </a:r>
          </a:p>
          <a:p>
            <a:pPr lvl="1"/>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41</a:t>
            </a:fld>
            <a:endParaRPr lang="en-US" dirty="0"/>
          </a:p>
        </p:txBody>
      </p:sp>
      <p:sp>
        <p:nvSpPr>
          <p:cNvPr id="8" name="Tekstvak 7"/>
          <p:cNvSpPr txBox="1"/>
          <p:nvPr/>
        </p:nvSpPr>
        <p:spPr>
          <a:xfrm>
            <a:off x="299450" y="6474328"/>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11656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Meta-</a:t>
            </a:r>
            <a:r>
              <a:rPr lang="nl-BE" dirty="0" err="1"/>
              <a:t>governors</a:t>
            </a:r>
            <a:endParaRPr lang="nl-BE" dirty="0"/>
          </a:p>
        </p:txBody>
      </p:sp>
      <p:sp>
        <p:nvSpPr>
          <p:cNvPr id="3" name="Tijdelijke aanduiding voor inhoud 2"/>
          <p:cNvSpPr>
            <a:spLocks noGrp="1"/>
          </p:cNvSpPr>
          <p:nvPr>
            <p:ph idx="1"/>
          </p:nvPr>
        </p:nvSpPr>
        <p:spPr/>
        <p:txBody>
          <a:bodyPr>
            <a:normAutofit lnSpcReduction="10000"/>
          </a:bodyPr>
          <a:lstStyle/>
          <a:p>
            <a:pPr lvl="1"/>
            <a:r>
              <a:rPr lang="en-US" sz="2000" dirty="0"/>
              <a:t>III. Capability:</a:t>
            </a:r>
          </a:p>
          <a:p>
            <a:pPr lvl="2"/>
            <a:r>
              <a:rPr lang="en-US" sz="1800" dirty="0"/>
              <a:t>Typically highly educated, well trained, at least five years experience in line or project management jobs</a:t>
            </a:r>
          </a:p>
          <a:p>
            <a:pPr lvl="2"/>
            <a:r>
              <a:rPr lang="en-US" sz="1800" dirty="0"/>
              <a:t>Ability to take multiple </a:t>
            </a:r>
            <a:r>
              <a:rPr lang="en-US" sz="1800" dirty="0">
                <a:solidFill>
                  <a:srgbClr val="FF0000"/>
                </a:solidFill>
              </a:rPr>
              <a:t>perspectives,</a:t>
            </a:r>
            <a:r>
              <a:rPr lang="en-US" sz="1800" dirty="0"/>
              <a:t> not to get stuck in one preferred mode of governance, supported by empathy</a:t>
            </a:r>
          </a:p>
          <a:p>
            <a:pPr lvl="2"/>
            <a:r>
              <a:rPr lang="en-US" sz="1800" dirty="0">
                <a:solidFill>
                  <a:srgbClr val="FF0000"/>
                </a:solidFill>
              </a:rPr>
              <a:t>Reflexivity: </a:t>
            </a:r>
            <a:r>
              <a:rPr lang="en-US" sz="1800" dirty="0"/>
              <a:t>understanding that knowing about a system changes the system (e.g. reflecting why a specific mode of governance dominates, rather than another)</a:t>
            </a:r>
          </a:p>
          <a:p>
            <a:pPr lvl="2"/>
            <a:r>
              <a:rPr lang="en-US" sz="1800" dirty="0"/>
              <a:t>Recognition of </a:t>
            </a:r>
            <a:r>
              <a:rPr lang="en-US" sz="1800" dirty="0">
                <a:solidFill>
                  <a:srgbClr val="FF0000"/>
                </a:solidFill>
              </a:rPr>
              <a:t>complexity and variety: </a:t>
            </a:r>
          </a:p>
          <a:p>
            <a:pPr lvl="3"/>
            <a:r>
              <a:rPr lang="en-US" sz="1400" dirty="0"/>
              <a:t>deliberate cultivation of a flexible repertoire of responses (requisite variety)</a:t>
            </a:r>
          </a:p>
          <a:p>
            <a:pPr lvl="3"/>
            <a:r>
              <a:rPr lang="en-US" sz="1400" dirty="0"/>
              <a:t>dealing well with unexpected events</a:t>
            </a:r>
          </a:p>
          <a:p>
            <a:pPr lvl="2"/>
            <a:r>
              <a:rPr lang="en-US" sz="1800" dirty="0">
                <a:solidFill>
                  <a:srgbClr val="FF0000"/>
                </a:solidFill>
              </a:rPr>
              <a:t>Self-reflexive irony </a:t>
            </a:r>
            <a:r>
              <a:rPr lang="en-US" sz="1800" dirty="0"/>
              <a:t>(recognition of likelihood of failure but proceeding as if success will happen)</a:t>
            </a:r>
          </a:p>
          <a:p>
            <a:pPr lvl="2"/>
            <a:r>
              <a:rPr lang="en-US" sz="1800" dirty="0">
                <a:solidFill>
                  <a:srgbClr val="FF0000"/>
                </a:solidFill>
              </a:rPr>
              <a:t>Casting</a:t>
            </a:r>
            <a:r>
              <a:rPr lang="en-US" sz="1800" dirty="0"/>
              <a:t>: putting the right people in the right places, although this will be constrained  (e.g. administrators don’t get to choose their politicians) </a:t>
            </a:r>
          </a:p>
          <a:p>
            <a:pPr lvl="1"/>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42</a:t>
            </a:fld>
            <a:endParaRPr lang="en-US" dirty="0"/>
          </a:p>
        </p:txBody>
      </p:sp>
      <p:sp>
        <p:nvSpPr>
          <p:cNvPr id="8" name="Tekstvak 7"/>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8481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Back </a:t>
            </a:r>
            <a:r>
              <a:rPr lang="nl-BE" dirty="0" err="1"/>
              <a:t>to</a:t>
            </a:r>
            <a:r>
              <a:rPr lang="nl-BE" dirty="0"/>
              <a:t> accountability</a:t>
            </a:r>
          </a:p>
        </p:txBody>
      </p:sp>
      <p:sp>
        <p:nvSpPr>
          <p:cNvPr id="3" name="Tijdelijke aanduiding voor inhoud 2"/>
          <p:cNvSpPr>
            <a:spLocks noGrp="1"/>
          </p:cNvSpPr>
          <p:nvPr>
            <p:ph idx="1"/>
          </p:nvPr>
        </p:nvSpPr>
        <p:spPr>
          <a:xfrm>
            <a:off x="469900" y="1049338"/>
            <a:ext cx="8229600" cy="5076825"/>
          </a:xfrm>
        </p:spPr>
        <p:txBody>
          <a:bodyPr/>
          <a:lstStyle/>
          <a:p>
            <a:pPr>
              <a:lnSpc>
                <a:spcPct val="150000"/>
              </a:lnSpc>
            </a:pPr>
            <a:r>
              <a:rPr lang="nl-BE" sz="2000" dirty="0"/>
              <a:t>the </a:t>
            </a:r>
            <a:r>
              <a:rPr lang="nl-BE" sz="2000" dirty="0" err="1"/>
              <a:t>three</a:t>
            </a:r>
            <a:r>
              <a:rPr lang="nl-BE" sz="2000" dirty="0"/>
              <a:t> </a:t>
            </a:r>
            <a:r>
              <a:rPr lang="nl-BE" sz="2000" dirty="0" err="1"/>
              <a:t>aspects</a:t>
            </a:r>
            <a:r>
              <a:rPr lang="nl-BE" sz="2000" dirty="0"/>
              <a:t> of accountability </a:t>
            </a:r>
            <a:r>
              <a:rPr lang="nl-BE" sz="2000" dirty="0" err="1"/>
              <a:t>and</a:t>
            </a:r>
            <a:r>
              <a:rPr lang="nl-BE" sz="2000" dirty="0"/>
              <a:t> </a:t>
            </a:r>
            <a:r>
              <a:rPr lang="nl-BE" sz="2000" dirty="0" err="1"/>
              <a:t>governance</a:t>
            </a:r>
            <a:r>
              <a:rPr lang="nl-BE" sz="2000" dirty="0"/>
              <a:t> modes </a:t>
            </a:r>
            <a:r>
              <a:rPr lang="nl-BE" sz="2000" dirty="0" err="1"/>
              <a:t>that</a:t>
            </a:r>
            <a:r>
              <a:rPr lang="nl-BE" sz="2000" dirty="0"/>
              <a:t> support </a:t>
            </a:r>
            <a:r>
              <a:rPr lang="nl-BE" sz="2000" dirty="0" err="1"/>
              <a:t>them</a:t>
            </a:r>
            <a:r>
              <a:rPr lang="nl-BE" sz="2000" dirty="0"/>
              <a:t> </a:t>
            </a:r>
            <a:r>
              <a:rPr lang="nl-BE" sz="2000" dirty="0" err="1"/>
              <a:t>may</a:t>
            </a:r>
            <a:r>
              <a:rPr lang="nl-BE" sz="2000" dirty="0"/>
              <a:t> conflict </a:t>
            </a:r>
            <a:r>
              <a:rPr lang="nl-BE" sz="2000" dirty="0" err="1"/>
              <a:t>so</a:t>
            </a:r>
            <a:r>
              <a:rPr lang="nl-BE" sz="2000" dirty="0"/>
              <a:t> a more </a:t>
            </a:r>
            <a:r>
              <a:rPr lang="nl-BE" sz="2000" dirty="0" err="1"/>
              <a:t>general</a:t>
            </a:r>
            <a:r>
              <a:rPr lang="nl-BE" sz="2000" dirty="0"/>
              <a:t> </a:t>
            </a:r>
            <a:r>
              <a:rPr lang="nl-BE" sz="2000" dirty="0" err="1"/>
              <a:t>definition</a:t>
            </a:r>
            <a:r>
              <a:rPr lang="nl-BE" sz="2000" dirty="0"/>
              <a:t> of accountability is </a:t>
            </a:r>
            <a:r>
              <a:rPr lang="nl-BE" sz="2000" dirty="0" err="1"/>
              <a:t>required</a:t>
            </a:r>
            <a:r>
              <a:rPr lang="nl-BE" sz="2000" dirty="0"/>
              <a:t> </a:t>
            </a:r>
            <a:r>
              <a:rPr lang="nl-BE" sz="2000" dirty="0" err="1"/>
              <a:t>from</a:t>
            </a:r>
            <a:r>
              <a:rPr lang="nl-BE" sz="2000" dirty="0"/>
              <a:t> meta-</a:t>
            </a:r>
            <a:r>
              <a:rPr lang="nl-BE" sz="2000" dirty="0" err="1"/>
              <a:t>governance</a:t>
            </a:r>
            <a:r>
              <a:rPr lang="nl-BE" sz="2000" dirty="0"/>
              <a:t> </a:t>
            </a:r>
            <a:r>
              <a:rPr lang="nl-BE" sz="2000" dirty="0" err="1"/>
              <a:t>perspective</a:t>
            </a:r>
            <a:r>
              <a:rPr lang="nl-BE" sz="2000" dirty="0"/>
              <a:t>: </a:t>
            </a:r>
          </a:p>
          <a:p>
            <a:pPr lvl="1">
              <a:lnSpc>
                <a:spcPct val="150000"/>
              </a:lnSpc>
            </a:pPr>
            <a:r>
              <a:rPr lang="nl-BE" sz="1800" dirty="0"/>
              <a:t>“programs </a:t>
            </a:r>
            <a:r>
              <a:rPr lang="en-US" sz="1800" dirty="0"/>
              <a:t>should be accountable for </a:t>
            </a:r>
            <a:r>
              <a:rPr lang="en-US" sz="1800" dirty="0">
                <a:solidFill>
                  <a:srgbClr val="FF0000"/>
                </a:solidFill>
              </a:rPr>
              <a:t>demonstrating that they ask the difficult questions</a:t>
            </a:r>
            <a:r>
              <a:rPr lang="en-US" sz="1800" dirty="0"/>
              <a:t>, that they explicitly identify problems and limitations as well as what is going well, that they have in place appropriate monitoring systems, and that they carry out evaluations looking at challenging questions and issues” (Burt Perrin)</a:t>
            </a:r>
          </a:p>
          <a:p>
            <a:pPr lvl="1">
              <a:lnSpc>
                <a:spcPct val="150000"/>
              </a:lnSpc>
            </a:pPr>
            <a:r>
              <a:rPr lang="en-US" sz="1800" b="1" dirty="0"/>
              <a:t>“</a:t>
            </a:r>
            <a:r>
              <a:rPr lang="en-US" sz="1800" b="1" dirty="0">
                <a:solidFill>
                  <a:srgbClr val="FF0000"/>
                </a:solidFill>
              </a:rPr>
              <a:t>the way people give an account of what they have done and why</a:t>
            </a:r>
            <a:r>
              <a:rPr lang="en-US" sz="1800" dirty="0">
                <a:solidFill>
                  <a:srgbClr val="FF0000"/>
                </a:solidFill>
              </a:rPr>
              <a:t>, </a:t>
            </a:r>
            <a:r>
              <a:rPr lang="en-US" sz="1800" dirty="0"/>
              <a:t>rather than describing in a more limited way if they have hit a target or not” (Chris </a:t>
            </a:r>
            <a:r>
              <a:rPr lang="en-US" sz="1800" dirty="0" err="1"/>
              <a:t>Mowles</a:t>
            </a:r>
            <a:r>
              <a:rPr lang="en-US" sz="1800" dirty="0"/>
              <a:t>)</a:t>
            </a:r>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43</a:t>
            </a:fld>
            <a:endParaRPr lang="en-US" dirty="0"/>
          </a:p>
        </p:txBody>
      </p:sp>
    </p:spTree>
    <p:extLst>
      <p:ext uri="{BB962C8B-B14F-4D97-AF65-F5344CB8AC3E}">
        <p14:creationId xmlns="" xmlns:p14="http://schemas.microsoft.com/office/powerpoint/2010/main" val="32494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Back </a:t>
            </a:r>
            <a:r>
              <a:rPr lang="nl-BE" dirty="0" err="1"/>
              <a:t>to</a:t>
            </a:r>
            <a:r>
              <a:rPr lang="nl-BE" dirty="0"/>
              <a:t> accountability</a:t>
            </a:r>
          </a:p>
        </p:txBody>
      </p:sp>
      <p:sp>
        <p:nvSpPr>
          <p:cNvPr id="3" name="Tijdelijke aanduiding voor inhoud 2"/>
          <p:cNvSpPr>
            <a:spLocks noGrp="1"/>
          </p:cNvSpPr>
          <p:nvPr>
            <p:ph idx="1"/>
          </p:nvPr>
        </p:nvSpPr>
        <p:spPr>
          <a:xfrm>
            <a:off x="469900" y="1049338"/>
            <a:ext cx="8229600" cy="5076825"/>
          </a:xfrm>
        </p:spPr>
        <p:txBody>
          <a:bodyPr/>
          <a:lstStyle/>
          <a:p>
            <a:pPr>
              <a:lnSpc>
                <a:spcPct val="150000"/>
              </a:lnSpc>
            </a:pPr>
            <a:r>
              <a:rPr lang="nl-BE" sz="2000" dirty="0"/>
              <a:t>the </a:t>
            </a:r>
            <a:r>
              <a:rPr lang="nl-BE" sz="2000" dirty="0" err="1"/>
              <a:t>three</a:t>
            </a:r>
            <a:r>
              <a:rPr lang="nl-BE" sz="2000" dirty="0"/>
              <a:t> </a:t>
            </a:r>
            <a:r>
              <a:rPr lang="nl-BE" sz="2000" dirty="0" err="1"/>
              <a:t>aspects</a:t>
            </a:r>
            <a:r>
              <a:rPr lang="nl-BE" sz="2000" dirty="0"/>
              <a:t> of accountability </a:t>
            </a:r>
            <a:r>
              <a:rPr lang="nl-BE" sz="2000" dirty="0" err="1"/>
              <a:t>and</a:t>
            </a:r>
            <a:r>
              <a:rPr lang="nl-BE" sz="2000" dirty="0"/>
              <a:t> </a:t>
            </a:r>
            <a:r>
              <a:rPr lang="nl-BE" sz="2000" dirty="0" err="1"/>
              <a:t>governance</a:t>
            </a:r>
            <a:r>
              <a:rPr lang="nl-BE" sz="2000" dirty="0"/>
              <a:t> modes </a:t>
            </a:r>
            <a:r>
              <a:rPr lang="nl-BE" sz="2000" dirty="0" err="1"/>
              <a:t>that</a:t>
            </a:r>
            <a:r>
              <a:rPr lang="nl-BE" sz="2000" dirty="0"/>
              <a:t> support </a:t>
            </a:r>
            <a:r>
              <a:rPr lang="nl-BE" sz="2000" dirty="0" err="1"/>
              <a:t>them</a:t>
            </a:r>
            <a:r>
              <a:rPr lang="nl-BE" sz="2000" dirty="0"/>
              <a:t> </a:t>
            </a:r>
            <a:r>
              <a:rPr lang="nl-BE" sz="2000" dirty="0" err="1"/>
              <a:t>may</a:t>
            </a:r>
            <a:r>
              <a:rPr lang="nl-BE" sz="2000" dirty="0"/>
              <a:t> conflict </a:t>
            </a:r>
            <a:r>
              <a:rPr lang="nl-BE" sz="2000" dirty="0" err="1"/>
              <a:t>so</a:t>
            </a:r>
            <a:r>
              <a:rPr lang="nl-BE" sz="2000" dirty="0"/>
              <a:t> a more </a:t>
            </a:r>
            <a:r>
              <a:rPr lang="nl-BE" sz="2000" dirty="0" err="1"/>
              <a:t>general</a:t>
            </a:r>
            <a:r>
              <a:rPr lang="nl-BE" sz="2000" dirty="0"/>
              <a:t> </a:t>
            </a:r>
            <a:r>
              <a:rPr lang="nl-BE" sz="2000" dirty="0" err="1"/>
              <a:t>definition</a:t>
            </a:r>
            <a:r>
              <a:rPr lang="nl-BE" sz="2000" dirty="0"/>
              <a:t> of accountability is </a:t>
            </a:r>
            <a:r>
              <a:rPr lang="nl-BE" sz="2000" dirty="0" err="1"/>
              <a:t>required</a:t>
            </a:r>
            <a:r>
              <a:rPr lang="nl-BE" sz="2000" dirty="0"/>
              <a:t> </a:t>
            </a:r>
            <a:r>
              <a:rPr lang="nl-BE" sz="2000" dirty="0" err="1"/>
              <a:t>from</a:t>
            </a:r>
            <a:r>
              <a:rPr lang="nl-BE" sz="2000" dirty="0"/>
              <a:t> meta-</a:t>
            </a:r>
            <a:r>
              <a:rPr lang="nl-BE" sz="2000" dirty="0" err="1"/>
              <a:t>governance</a:t>
            </a:r>
            <a:r>
              <a:rPr lang="nl-BE" sz="2000" dirty="0"/>
              <a:t> </a:t>
            </a:r>
            <a:r>
              <a:rPr lang="nl-BE" sz="2000" dirty="0" err="1"/>
              <a:t>perspective</a:t>
            </a:r>
            <a:r>
              <a:rPr lang="nl-BE" sz="2000" dirty="0"/>
              <a:t>: </a:t>
            </a:r>
          </a:p>
          <a:p>
            <a:pPr lvl="1">
              <a:lnSpc>
                <a:spcPct val="150000"/>
              </a:lnSpc>
            </a:pPr>
            <a:r>
              <a:rPr lang="nl-BE" sz="1800" dirty="0"/>
              <a:t>“programs </a:t>
            </a:r>
            <a:r>
              <a:rPr lang="en-US" sz="1800" dirty="0"/>
              <a:t>should be accountable for </a:t>
            </a:r>
            <a:r>
              <a:rPr lang="en-US" sz="1800" dirty="0">
                <a:solidFill>
                  <a:srgbClr val="FF0000"/>
                </a:solidFill>
              </a:rPr>
              <a:t>demonstrating that they ask the difficult questions</a:t>
            </a:r>
            <a:r>
              <a:rPr lang="en-US" sz="1800" dirty="0"/>
              <a:t>, that they explicitly identify problems and limitations as well as what is going well, that they have in place appropriate monitoring systems, and that they carry out evaluations looking at challenging questions and issues” (Burt Perrin)</a:t>
            </a:r>
          </a:p>
          <a:p>
            <a:pPr lvl="1">
              <a:lnSpc>
                <a:spcPct val="150000"/>
              </a:lnSpc>
            </a:pPr>
            <a:r>
              <a:rPr lang="en-US" sz="1800" b="1" dirty="0"/>
              <a:t>“</a:t>
            </a:r>
            <a:r>
              <a:rPr lang="en-US" sz="1800" b="1" dirty="0">
                <a:solidFill>
                  <a:srgbClr val="FF0000"/>
                </a:solidFill>
              </a:rPr>
              <a:t>the way people give an account of what they have done and why</a:t>
            </a:r>
            <a:r>
              <a:rPr lang="en-US" sz="1800" dirty="0">
                <a:solidFill>
                  <a:srgbClr val="FF0000"/>
                </a:solidFill>
              </a:rPr>
              <a:t>, </a:t>
            </a:r>
            <a:r>
              <a:rPr lang="en-US" sz="1800" dirty="0"/>
              <a:t>rather than describing in a more limited way if they have hit a target or not” (Chris </a:t>
            </a:r>
            <a:r>
              <a:rPr lang="en-US" sz="1800" dirty="0" err="1"/>
              <a:t>Mowles</a:t>
            </a:r>
            <a:r>
              <a:rPr lang="en-US" sz="1800" dirty="0"/>
              <a:t>)</a:t>
            </a:r>
            <a:endParaRPr lang="nl-BE" sz="1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44</a:t>
            </a:fld>
            <a:endParaRPr lang="en-US" dirty="0"/>
          </a:p>
        </p:txBody>
      </p:sp>
      <p:sp>
        <p:nvSpPr>
          <p:cNvPr id="5" name="Ovale toelichting 4"/>
          <p:cNvSpPr/>
          <p:nvPr/>
        </p:nvSpPr>
        <p:spPr>
          <a:xfrm>
            <a:off x="-127000" y="0"/>
            <a:ext cx="8610600" cy="42545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600" dirty="0" err="1"/>
              <a:t>This</a:t>
            </a:r>
            <a:r>
              <a:rPr lang="nl-BE" sz="3600" dirty="0"/>
              <a:t> is accountability </a:t>
            </a:r>
            <a:r>
              <a:rPr lang="nl-BE" sz="3600" dirty="0" err="1"/>
              <a:t>for</a:t>
            </a:r>
            <a:r>
              <a:rPr lang="nl-BE" sz="3600" dirty="0"/>
              <a:t> </a:t>
            </a:r>
            <a:r>
              <a:rPr lang="nl-BE" sz="3600" dirty="0" err="1"/>
              <a:t>learning</a:t>
            </a:r>
            <a:r>
              <a:rPr lang="nl-BE" sz="3600" dirty="0"/>
              <a:t> in </a:t>
            </a:r>
            <a:r>
              <a:rPr lang="nl-BE" sz="3600" dirty="0" err="1"/>
              <a:t>terms</a:t>
            </a:r>
            <a:r>
              <a:rPr lang="nl-BE" sz="3600" dirty="0"/>
              <a:t> of </a:t>
            </a:r>
            <a:r>
              <a:rPr lang="nl-BE" sz="3600" b="1" u="sng" dirty="0" err="1"/>
              <a:t>continuously</a:t>
            </a:r>
            <a:r>
              <a:rPr lang="nl-BE" sz="3600" dirty="0"/>
              <a:t>  “thinking </a:t>
            </a:r>
            <a:r>
              <a:rPr lang="nl-BE" sz="3600" dirty="0" err="1"/>
              <a:t>about</a:t>
            </a:r>
            <a:r>
              <a:rPr lang="nl-BE" sz="3600" dirty="0"/>
              <a:t> </a:t>
            </a:r>
            <a:r>
              <a:rPr lang="nl-BE" sz="3600" dirty="0" err="1"/>
              <a:t>our</a:t>
            </a:r>
            <a:r>
              <a:rPr lang="nl-BE" sz="3600" dirty="0"/>
              <a:t> thinking” </a:t>
            </a:r>
            <a:r>
              <a:rPr lang="nl-BE" sz="3600" dirty="0" err="1"/>
              <a:t>and</a:t>
            </a:r>
            <a:r>
              <a:rPr lang="nl-BE" sz="3600" dirty="0"/>
              <a:t> </a:t>
            </a:r>
            <a:r>
              <a:rPr lang="nl-BE" sz="3600" dirty="0" err="1"/>
              <a:t>using</a:t>
            </a:r>
            <a:r>
              <a:rPr lang="nl-BE" sz="3600" dirty="0"/>
              <a:t> </a:t>
            </a:r>
            <a:r>
              <a:rPr lang="nl-BE" sz="3600" dirty="0" err="1"/>
              <a:t>that</a:t>
            </a:r>
            <a:r>
              <a:rPr lang="nl-BE" sz="3600" dirty="0"/>
              <a:t> </a:t>
            </a:r>
            <a:r>
              <a:rPr lang="nl-BE" sz="3600" dirty="0" err="1"/>
              <a:t>to</a:t>
            </a:r>
            <a:r>
              <a:rPr lang="nl-BE" sz="3600" dirty="0"/>
              <a:t> move forwards, </a:t>
            </a:r>
            <a:r>
              <a:rPr lang="nl-BE" sz="3600" dirty="0" err="1"/>
              <a:t>which</a:t>
            </a:r>
            <a:r>
              <a:rPr lang="nl-BE" sz="3600" dirty="0"/>
              <a:t> is </a:t>
            </a:r>
            <a:r>
              <a:rPr lang="nl-BE" sz="3600" dirty="0" err="1"/>
              <a:t>what</a:t>
            </a:r>
            <a:r>
              <a:rPr lang="nl-BE" sz="3600" dirty="0"/>
              <a:t> meta-</a:t>
            </a:r>
            <a:r>
              <a:rPr lang="nl-BE" sz="3600" dirty="0" err="1"/>
              <a:t>governance</a:t>
            </a:r>
            <a:r>
              <a:rPr lang="nl-BE" sz="3600" dirty="0"/>
              <a:t> </a:t>
            </a:r>
            <a:r>
              <a:rPr lang="nl-BE" sz="3600" dirty="0" err="1"/>
              <a:t>aims</a:t>
            </a:r>
            <a:r>
              <a:rPr lang="nl-BE" sz="3600" dirty="0"/>
              <a:t> </a:t>
            </a:r>
            <a:r>
              <a:rPr lang="nl-BE" sz="3600" dirty="0" err="1"/>
              <a:t>to</a:t>
            </a:r>
            <a:r>
              <a:rPr lang="nl-BE" sz="3600" dirty="0"/>
              <a:t> do!</a:t>
            </a:r>
          </a:p>
        </p:txBody>
      </p:sp>
      <p:sp>
        <p:nvSpPr>
          <p:cNvPr id="6" name="Ovale toelichting 5"/>
          <p:cNvSpPr/>
          <p:nvPr/>
        </p:nvSpPr>
        <p:spPr>
          <a:xfrm>
            <a:off x="6096000" y="3403600"/>
            <a:ext cx="3708400" cy="3162300"/>
          </a:xfrm>
          <a:prstGeom prst="wedgeEllipseCallout">
            <a:avLst>
              <a:gd name="adj1" fmla="val -114326"/>
              <a:gd name="adj2" fmla="val -198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600" dirty="0"/>
              <a:t>NOT a “major” reform </a:t>
            </a:r>
            <a:r>
              <a:rPr lang="nl-BE" sz="3600" dirty="0" err="1"/>
              <a:t>and</a:t>
            </a:r>
            <a:r>
              <a:rPr lang="nl-BE" sz="3600" dirty="0"/>
              <a:t> </a:t>
            </a:r>
            <a:r>
              <a:rPr lang="nl-BE" sz="3600" dirty="0" err="1"/>
              <a:t>then</a:t>
            </a:r>
            <a:r>
              <a:rPr lang="nl-BE" sz="3600" dirty="0"/>
              <a:t> rest in </a:t>
            </a:r>
            <a:r>
              <a:rPr lang="nl-BE" sz="3600" dirty="0" err="1"/>
              <a:t>peace</a:t>
            </a:r>
            <a:r>
              <a:rPr lang="nl-BE" sz="3600" dirty="0"/>
              <a:t>!</a:t>
            </a:r>
          </a:p>
        </p:txBody>
      </p:sp>
    </p:spTree>
    <p:extLst>
      <p:ext uri="{BB962C8B-B14F-4D97-AF65-F5344CB8AC3E}">
        <p14:creationId xmlns="" xmlns:p14="http://schemas.microsoft.com/office/powerpoint/2010/main" val="71435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sz="3200" dirty="0" err="1"/>
              <a:t>What</a:t>
            </a:r>
            <a:r>
              <a:rPr lang="nl-BE" sz="3200" dirty="0"/>
              <a:t> </a:t>
            </a:r>
            <a:r>
              <a:rPr lang="nl-BE" sz="3200" dirty="0" err="1"/>
              <a:t>happens</a:t>
            </a:r>
            <a:r>
              <a:rPr lang="nl-BE" sz="3200" dirty="0"/>
              <a:t> </a:t>
            </a:r>
            <a:r>
              <a:rPr lang="nl-BE" sz="3200" dirty="0" err="1"/>
              <a:t>if</a:t>
            </a:r>
            <a:r>
              <a:rPr lang="nl-BE" sz="3200" dirty="0"/>
              <a:t> we do </a:t>
            </a:r>
            <a:r>
              <a:rPr lang="nl-BE" sz="3200" dirty="0" err="1"/>
              <a:t>not</a:t>
            </a:r>
            <a:r>
              <a:rPr lang="nl-BE" sz="3200" dirty="0"/>
              <a:t> go </a:t>
            </a:r>
            <a:r>
              <a:rPr lang="nl-BE" sz="3200" dirty="0" err="1"/>
              <a:t>for</a:t>
            </a:r>
            <a:r>
              <a:rPr lang="nl-BE" sz="3200" dirty="0"/>
              <a:t> </a:t>
            </a:r>
            <a:r>
              <a:rPr lang="nl-BE" sz="3200" dirty="0" err="1"/>
              <a:t>balance</a:t>
            </a:r>
            <a:r>
              <a:rPr lang="nl-BE" sz="3200" dirty="0"/>
              <a: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45</a:t>
            </a:fld>
            <a:endParaRPr lang="en-US" dirty="0"/>
          </a:p>
        </p:txBody>
      </p:sp>
      <p:pic>
        <p:nvPicPr>
          <p:cNvPr id="6146" name="Picture 2" descr="http://publish.myudutu.com/published/courses/49684/Course107509/v2014_3_24_6_30_53/media/content/fukušima_4093311_900x5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298575"/>
            <a:ext cx="4566851" cy="28162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sp>
        <p:nvSpPr>
          <p:cNvPr id="7" name="Rectangle 5"/>
          <p:cNvSpPr>
            <a:spLocks noChangeArrowheads="1"/>
          </p:cNvSpPr>
          <p:nvPr/>
        </p:nvSpPr>
        <p:spPr bwMode="auto">
          <a:xfrm>
            <a:off x="304800" y="3048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20631" tIns="26979" rIns="0" bIns="0" numCol="1" anchor="ctr" anchorCtr="0" compatLnSpc="1">
            <a:prstTxWarp prst="textNoShape">
              <a:avLst/>
            </a:prstTxWarp>
            <a:spAutoFit/>
          </a:bodyPr>
          <a:lstStyle/>
          <a:p>
            <a:endParaRPr lang="nl-BE"/>
          </a:p>
        </p:txBody>
      </p:sp>
      <p:pic>
        <p:nvPicPr>
          <p:cNvPr id="6150"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0500" y="2408238"/>
            <a:ext cx="3302000" cy="3561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92100" y="4388366"/>
            <a:ext cx="4572000" cy="1569660"/>
          </a:xfrm>
          <a:prstGeom prst="rect">
            <a:avLst/>
          </a:prstGeom>
          <a:noFill/>
        </p:spPr>
        <p:txBody>
          <a:bodyPr wrap="square" rtlCol="0">
            <a:spAutoFit/>
          </a:bodyPr>
          <a:lstStyle/>
          <a:p>
            <a:r>
              <a:rPr lang="nl-BE" sz="2400" dirty="0"/>
              <a:t>Private sector </a:t>
            </a:r>
            <a:r>
              <a:rPr lang="nl-BE" sz="2400" dirty="0" err="1"/>
              <a:t>examples</a:t>
            </a:r>
            <a:r>
              <a:rPr lang="nl-BE" sz="2400" dirty="0"/>
              <a:t> of </a:t>
            </a:r>
            <a:r>
              <a:rPr lang="nl-BE" sz="2400" dirty="0" err="1"/>
              <a:t>overemphasising</a:t>
            </a:r>
            <a:r>
              <a:rPr lang="nl-BE" sz="2400" dirty="0"/>
              <a:t> </a:t>
            </a:r>
            <a:r>
              <a:rPr lang="nl-BE" sz="2400" dirty="0" err="1"/>
              <a:t>lean</a:t>
            </a:r>
            <a:r>
              <a:rPr lang="nl-BE" sz="2400" dirty="0"/>
              <a:t> </a:t>
            </a:r>
            <a:r>
              <a:rPr lang="nl-BE" sz="2400" dirty="0" err="1"/>
              <a:t>and</a:t>
            </a:r>
            <a:r>
              <a:rPr lang="nl-BE" sz="2400" dirty="0"/>
              <a:t> </a:t>
            </a:r>
            <a:r>
              <a:rPr lang="nl-BE" sz="2400" dirty="0" err="1"/>
              <a:t>purposeful</a:t>
            </a:r>
            <a:r>
              <a:rPr lang="nl-BE" sz="2400" dirty="0"/>
              <a:t> (</a:t>
            </a:r>
            <a:r>
              <a:rPr lang="nl-BE" sz="2400" dirty="0" err="1"/>
              <a:t>facilitated</a:t>
            </a:r>
            <a:r>
              <a:rPr lang="nl-BE" sz="2400" dirty="0"/>
              <a:t> </a:t>
            </a:r>
            <a:r>
              <a:rPr lang="nl-BE" sz="2400" dirty="0" err="1"/>
              <a:t>by</a:t>
            </a:r>
            <a:r>
              <a:rPr lang="nl-BE" sz="2400" dirty="0"/>
              <a:t> public policy) </a:t>
            </a:r>
            <a:r>
              <a:rPr lang="nl-BE" sz="2400" dirty="0" err="1"/>
              <a:t>with</a:t>
            </a:r>
            <a:r>
              <a:rPr lang="nl-BE" sz="2400" dirty="0"/>
              <a:t> </a:t>
            </a:r>
            <a:r>
              <a:rPr lang="nl-BE" sz="2400" dirty="0" err="1"/>
              <a:t>wider</a:t>
            </a:r>
            <a:r>
              <a:rPr lang="nl-BE" sz="2400" dirty="0"/>
              <a:t> </a:t>
            </a:r>
            <a:r>
              <a:rPr lang="nl-BE" sz="2400" dirty="0" err="1"/>
              <a:t>repercussions</a:t>
            </a:r>
            <a:endParaRPr lang="nl-BE" sz="2400" dirty="0"/>
          </a:p>
        </p:txBody>
      </p:sp>
    </p:spTree>
    <p:extLst>
      <p:ext uri="{BB962C8B-B14F-4D97-AF65-F5344CB8AC3E}">
        <p14:creationId xmlns="" xmlns:p14="http://schemas.microsoft.com/office/powerpoint/2010/main" val="169572883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92125" y="1191507"/>
            <a:ext cx="8229600" cy="5076825"/>
          </a:xfrm>
        </p:spPr>
        <p:txBody>
          <a:bodyPr/>
          <a:lstStyle/>
          <a:p>
            <a:r>
              <a:rPr lang="nl-BE" sz="2000" dirty="0" err="1"/>
              <a:t>Fukushima</a:t>
            </a:r>
            <a:endParaRPr lang="nl-BE" sz="2000" dirty="0"/>
          </a:p>
          <a:p>
            <a:pPr lvl="1"/>
            <a:r>
              <a:rPr lang="en-US" sz="1800" dirty="0"/>
              <a:t>In 2002, the government of Japan revealed that TEPCO, the company behind the plant, was guilty of false reporting in routine governmental inspection of its nuclear plants and systematic concealment of safety incidents</a:t>
            </a:r>
          </a:p>
          <a:p>
            <a:pPr lvl="1"/>
            <a:r>
              <a:rPr lang="en-US" sz="1800" dirty="0"/>
              <a:t>In 2007, the company announced  that an internal investigation had revealed a large number of unreported incidents. These included an unexpected unit criticality in 1978 and additional systematic false reporting, which had not been uncovered during the 2002 inquiry. </a:t>
            </a:r>
          </a:p>
          <a:p>
            <a:pPr lvl="1"/>
            <a:r>
              <a:rPr lang="en-US" sz="1800" dirty="0"/>
              <a:t> Along with scandals at other Japanese electric companies, this failure to ensure corporate compliance resulted in strong public criticism of Japan's electric power industry and the nation's nuclear energy policy. However, the company made no effort to identify those responsible. </a:t>
            </a:r>
          </a:p>
          <a:p>
            <a:pPr lvl="1"/>
            <a:r>
              <a:rPr lang="en-US" sz="1800" dirty="0"/>
              <a:t>Also, in 2007, TEPCO was already forced to shut the </a:t>
            </a:r>
            <a:r>
              <a:rPr lang="en-US" sz="1800" dirty="0" err="1"/>
              <a:t>Kashiwazaki-Kariwa</a:t>
            </a:r>
            <a:r>
              <a:rPr lang="en-US" sz="1800" dirty="0"/>
              <a:t> Nuclear Power Plant after an earthquake had hit Japan. The Fukushima disaster displaced 50,000 households in the evacuation zone because of leaks of radioactive materials into the air, soil and sea.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46</a:t>
            </a:fld>
            <a:endParaRPr lang="en-US" dirty="0"/>
          </a:p>
        </p:txBody>
      </p:sp>
      <p:sp>
        <p:nvSpPr>
          <p:cNvPr id="9" name="AutoShape 2" descr="Afbeeldingsresultaat voor fukushima"/>
          <p:cNvSpPr>
            <a:spLocks noChangeAspect="1" noChangeArrowheads="1"/>
          </p:cNvSpPr>
          <p:nvPr/>
        </p:nvSpPr>
        <p:spPr bwMode="auto">
          <a:xfrm>
            <a:off x="0" y="-136525"/>
            <a:ext cx="1543050" cy="8572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92800" y="0"/>
            <a:ext cx="2689225" cy="1494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AutoShape 5" descr="Afbeeldingsresultaat voor fukushima"/>
          <p:cNvSpPr>
            <a:spLocks noChangeAspect="1" noChangeArrowheads="1"/>
          </p:cNvSpPr>
          <p:nvPr/>
        </p:nvSpPr>
        <p:spPr bwMode="auto">
          <a:xfrm>
            <a:off x="0" y="-136525"/>
            <a:ext cx="1209675" cy="90487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307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73563" y="155486"/>
            <a:ext cx="1638603" cy="1225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108325" y="315912"/>
            <a:ext cx="1570038" cy="1171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8590589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sz="3200" dirty="0" err="1"/>
              <a:t>What</a:t>
            </a:r>
            <a:r>
              <a:rPr lang="nl-BE" sz="3200" dirty="0"/>
              <a:t> </a:t>
            </a:r>
            <a:r>
              <a:rPr lang="nl-BE" sz="3200" dirty="0" err="1"/>
              <a:t>happens</a:t>
            </a:r>
            <a:r>
              <a:rPr lang="nl-BE" sz="3200" dirty="0"/>
              <a:t> </a:t>
            </a:r>
            <a:r>
              <a:rPr lang="nl-BE" sz="3200" dirty="0" err="1"/>
              <a:t>if</a:t>
            </a:r>
            <a:r>
              <a:rPr lang="nl-BE" sz="3200" dirty="0"/>
              <a:t> we do </a:t>
            </a:r>
            <a:r>
              <a:rPr lang="nl-BE" sz="3200" dirty="0" err="1"/>
              <a:t>not</a:t>
            </a:r>
            <a:r>
              <a:rPr lang="nl-BE" sz="3200" dirty="0"/>
              <a:t> go </a:t>
            </a:r>
            <a:r>
              <a:rPr lang="nl-BE" sz="3200" dirty="0" err="1"/>
              <a:t>for</a:t>
            </a:r>
            <a:r>
              <a:rPr lang="nl-BE" sz="3200" dirty="0"/>
              <a:t> </a:t>
            </a:r>
            <a:r>
              <a:rPr lang="nl-BE" sz="3200" dirty="0" err="1"/>
              <a:t>balance</a:t>
            </a:r>
            <a:r>
              <a:rPr lang="nl-BE" sz="3200" dirty="0"/>
              <a:t>?</a:t>
            </a:r>
          </a:p>
        </p:txBody>
      </p:sp>
      <p:sp>
        <p:nvSpPr>
          <p:cNvPr id="3" name="Tijdelijke aanduiding voor inhoud 2"/>
          <p:cNvSpPr>
            <a:spLocks noGrp="1"/>
          </p:cNvSpPr>
          <p:nvPr>
            <p:ph idx="1"/>
          </p:nvPr>
        </p:nvSpPr>
        <p:spPr>
          <a:xfrm>
            <a:off x="444500" y="1074738"/>
            <a:ext cx="8229600" cy="5076825"/>
          </a:xfrm>
        </p:spPr>
        <p:txBody>
          <a:bodyPr/>
          <a:lstStyle/>
          <a:p>
            <a:pPr lvl="1"/>
            <a:r>
              <a:rPr lang="en-US" sz="1800" dirty="0"/>
              <a:t>On July 31, 2012, TEPCO was substantially nationalized by receiving a capital injection of US$12.5bn from the Nuclear Damage Liability Facilitation Fund, a government-backed support body. The total cost of the disaster was estimated at $100bn in May 2012.</a:t>
            </a:r>
          </a:p>
          <a:p>
            <a:pPr lvl="1"/>
            <a:r>
              <a:rPr lang="en-US" sz="1800" dirty="0"/>
              <a:t>Before the disaster happened, TEPCO had no problem demonstrating its accountability in terms of lean and purposeful (in this case, profit oriented)</a:t>
            </a:r>
          </a:p>
          <a:p>
            <a:pPr lvl="2"/>
            <a:r>
              <a:rPr lang="en-US" sz="1600" dirty="0"/>
              <a:t>In 2010, TEPCO had reported an operating income of ¥399.6 billion</a:t>
            </a:r>
          </a:p>
          <a:p>
            <a:pPr lvl="1"/>
            <a:r>
              <a:rPr lang="en-US" sz="1800" dirty="0"/>
              <a:t>Of course, this came at the expense of the other two dimensions of accountability: </a:t>
            </a:r>
          </a:p>
          <a:p>
            <a:pPr lvl="2"/>
            <a:r>
              <a:rPr lang="en-US" sz="1600" dirty="0"/>
              <a:t>“honest and fair“: covering up and misrepresenting earlier mistakes that endangered safety</a:t>
            </a:r>
          </a:p>
          <a:p>
            <a:pPr lvl="2"/>
            <a:r>
              <a:rPr lang="en-US" sz="1600" dirty="0"/>
              <a:t>“robust, resilient and adaptive”: here, even after an earlier earthquake had led to disrupting another </a:t>
            </a:r>
            <a:r>
              <a:rPr lang="en-US" sz="1600" dirty="0" err="1"/>
              <a:t>powerplant</a:t>
            </a:r>
            <a:r>
              <a:rPr lang="en-US" sz="1600" dirty="0"/>
              <a:t>, someone must have calculated that the probability of an earthquake triggered tsunami engulfing a nuclear </a:t>
            </a:r>
            <a:r>
              <a:rPr lang="en-US" sz="1600" dirty="0" err="1"/>
              <a:t>powerplant</a:t>
            </a:r>
            <a:r>
              <a:rPr lang="en-US" sz="1600" dirty="0"/>
              <a:t> at Japan’s coast was too low to want to incur the costs of back-up systems and a sea-wall</a:t>
            </a:r>
          </a:p>
          <a:p>
            <a:pPr lvl="2"/>
            <a:r>
              <a:rPr lang="en-US" sz="1600" dirty="0"/>
              <a:t>It was just not efficient…</a:t>
            </a:r>
            <a:endParaRPr lang="en-US" sz="1800" dirty="0"/>
          </a:p>
          <a:p>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47</a:t>
            </a:fld>
            <a:endParaRPr lang="en-US" dirty="0"/>
          </a:p>
        </p:txBody>
      </p:sp>
    </p:spTree>
    <p:extLst>
      <p:ext uri="{BB962C8B-B14F-4D97-AF65-F5344CB8AC3E}">
        <p14:creationId xmlns="" xmlns:p14="http://schemas.microsoft.com/office/powerpoint/2010/main" val="984795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9900" y="1531938"/>
            <a:ext cx="8229600" cy="5076825"/>
          </a:xfrm>
        </p:spPr>
        <p:txBody>
          <a:bodyPr/>
          <a:lstStyle/>
          <a:p>
            <a:r>
              <a:rPr lang="nl-BE" sz="2400" dirty="0" err="1"/>
              <a:t>there</a:t>
            </a:r>
            <a:r>
              <a:rPr lang="nl-BE" sz="2400" dirty="0"/>
              <a:t> are strong </a:t>
            </a:r>
            <a:r>
              <a:rPr lang="nl-BE" sz="2400" dirty="0" err="1"/>
              <a:t>parallels</a:t>
            </a:r>
            <a:r>
              <a:rPr lang="nl-BE" sz="2400" dirty="0"/>
              <a:t> </a:t>
            </a:r>
            <a:r>
              <a:rPr lang="nl-BE" sz="2400" dirty="0" err="1"/>
              <a:t>with</a:t>
            </a:r>
            <a:r>
              <a:rPr lang="nl-BE" sz="2400" dirty="0"/>
              <a:t> </a:t>
            </a:r>
            <a:r>
              <a:rPr lang="en-US" sz="2400" dirty="0"/>
              <a:t>the collapse of Lehman Brothers</a:t>
            </a:r>
          </a:p>
          <a:p>
            <a:r>
              <a:rPr lang="en-US" sz="2400" dirty="0"/>
              <a:t>it was the trigger of the global financial crisis that is still affecting us today</a:t>
            </a:r>
          </a:p>
          <a:p>
            <a:r>
              <a:rPr lang="en-US" sz="2400" dirty="0"/>
              <a:t>this was an organization that was ALSO hitting its, strongly incentivized, performance targets:</a:t>
            </a:r>
          </a:p>
          <a:p>
            <a:pPr lvl="1"/>
            <a:r>
              <a:rPr lang="en-US" sz="2000" dirty="0"/>
              <a:t>Lehman reported record profits every year from 2005 to 2007</a:t>
            </a:r>
          </a:p>
          <a:p>
            <a:pPr lvl="1"/>
            <a:r>
              <a:rPr lang="en-US" sz="2000" dirty="0"/>
              <a:t>In 2007, the firm reported a net income of a record $4.2 billion on revenue of $19.3 billion</a:t>
            </a:r>
          </a:p>
          <a:p>
            <a:pPr lvl="1"/>
            <a:r>
              <a:rPr lang="en-US" sz="2000" dirty="0"/>
              <a:t>In February 2007, the stock reached a record $86.18, giving Lehman a market capitalization of close to $60 billion. </a:t>
            </a:r>
          </a:p>
          <a:p>
            <a:pPr lvl="1"/>
            <a:r>
              <a:rPr lang="en-US" sz="2000" dirty="0"/>
              <a:t>On Monday September 15, 2008, Lehman declared bankruptcy.</a:t>
            </a:r>
            <a:endParaRPr lang="nl-BE" sz="20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48</a:t>
            </a:fld>
            <a:endParaRPr lang="en-US" dirty="0"/>
          </a:p>
        </p:txBody>
      </p:sp>
      <p:sp>
        <p:nvSpPr>
          <p:cNvPr id="5" name="AutoShape 2" descr="Afbeeldingsresultaat voor lehman brothers"/>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199" y="7937"/>
            <a:ext cx="2498725" cy="1499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79874" y="-1"/>
            <a:ext cx="2473325" cy="1483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22498" y="76988"/>
            <a:ext cx="1857376" cy="1361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945637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p:txBody>
          <a:bodyPr>
            <a:normAutofit lnSpcReduction="10000"/>
          </a:bodyPr>
          <a:lstStyle/>
          <a:p>
            <a:r>
              <a:rPr lang="nl-BE" sz="2800" dirty="0" err="1"/>
              <a:t>Hierarchical</a:t>
            </a:r>
            <a:r>
              <a:rPr lang="nl-BE" sz="2800" dirty="0"/>
              <a:t>: “</a:t>
            </a:r>
            <a:r>
              <a:rPr lang="nl-BE" sz="2800" dirty="0" err="1"/>
              <a:t>authority</a:t>
            </a:r>
            <a:r>
              <a:rPr lang="nl-BE" sz="2800" dirty="0"/>
              <a:t>” is </a:t>
            </a:r>
            <a:r>
              <a:rPr lang="nl-BE" sz="2800" dirty="0" err="1"/>
              <a:t>everything</a:t>
            </a:r>
            <a:endParaRPr lang="nl-BE" sz="2800" dirty="0"/>
          </a:p>
          <a:p>
            <a:pPr lvl="1"/>
            <a:r>
              <a:rPr lang="nl-BE" sz="2400" dirty="0"/>
              <a:t>Top down </a:t>
            </a:r>
            <a:r>
              <a:rPr lang="nl-BE" sz="2400" dirty="0" err="1"/>
              <a:t>decision</a:t>
            </a:r>
            <a:r>
              <a:rPr lang="nl-BE" sz="2400" dirty="0"/>
              <a:t>-making</a:t>
            </a:r>
          </a:p>
          <a:p>
            <a:pPr lvl="1"/>
            <a:r>
              <a:rPr lang="nl-BE" sz="2400" dirty="0" err="1"/>
              <a:t>Strict</a:t>
            </a:r>
            <a:r>
              <a:rPr lang="nl-BE" sz="2400" dirty="0"/>
              <a:t> </a:t>
            </a:r>
            <a:r>
              <a:rPr lang="nl-BE" sz="2400" dirty="0" err="1"/>
              <a:t>internal</a:t>
            </a:r>
            <a:r>
              <a:rPr lang="nl-BE" sz="2400" dirty="0"/>
              <a:t> </a:t>
            </a:r>
            <a:r>
              <a:rPr lang="nl-BE" sz="2400" dirty="0" err="1"/>
              <a:t>and</a:t>
            </a:r>
            <a:r>
              <a:rPr lang="nl-BE" sz="2400" dirty="0"/>
              <a:t> </a:t>
            </a:r>
            <a:r>
              <a:rPr lang="nl-BE" sz="2400" dirty="0" err="1"/>
              <a:t>external</a:t>
            </a:r>
            <a:r>
              <a:rPr lang="nl-BE" sz="2400" dirty="0"/>
              <a:t> procedures </a:t>
            </a:r>
            <a:r>
              <a:rPr lang="nl-BE" sz="2400" dirty="0" err="1"/>
              <a:t>for</a:t>
            </a:r>
            <a:r>
              <a:rPr lang="nl-BE" sz="2400" dirty="0"/>
              <a:t> accountability</a:t>
            </a:r>
          </a:p>
          <a:p>
            <a:pPr lvl="1"/>
            <a:r>
              <a:rPr lang="nl-BE" sz="2400" dirty="0" err="1"/>
              <a:t>Hierarchical</a:t>
            </a:r>
            <a:r>
              <a:rPr lang="nl-BE" sz="2400" dirty="0"/>
              <a:t> </a:t>
            </a:r>
            <a:r>
              <a:rPr lang="nl-BE" sz="2400" dirty="0" err="1"/>
              <a:t>organisation</a:t>
            </a:r>
            <a:r>
              <a:rPr lang="nl-BE" sz="2400" dirty="0"/>
              <a:t> </a:t>
            </a:r>
            <a:r>
              <a:rPr lang="nl-BE" sz="2400" dirty="0" err="1"/>
              <a:t>structure</a:t>
            </a:r>
            <a:endParaRPr lang="nl-BE" sz="2400" dirty="0"/>
          </a:p>
          <a:p>
            <a:pPr lvl="1"/>
            <a:r>
              <a:rPr lang="nl-BE" sz="2400" dirty="0" err="1"/>
              <a:t>Emphasis</a:t>
            </a:r>
            <a:r>
              <a:rPr lang="nl-BE" sz="2400" dirty="0"/>
              <a:t> on project management (</a:t>
            </a:r>
            <a:r>
              <a:rPr lang="nl-BE" sz="2400" dirty="0" err="1"/>
              <a:t>breaking</a:t>
            </a:r>
            <a:r>
              <a:rPr lang="nl-BE" sz="2400" dirty="0"/>
              <a:t> a </a:t>
            </a:r>
            <a:r>
              <a:rPr lang="nl-BE" sz="2400" dirty="0" err="1"/>
              <a:t>whole</a:t>
            </a:r>
            <a:r>
              <a:rPr lang="nl-BE" sz="2400" dirty="0"/>
              <a:t> </a:t>
            </a:r>
            <a:r>
              <a:rPr lang="nl-BE" sz="2400" dirty="0" err="1"/>
              <a:t>into</a:t>
            </a:r>
            <a:r>
              <a:rPr lang="nl-BE" sz="2400" dirty="0"/>
              <a:t> independent </a:t>
            </a:r>
            <a:r>
              <a:rPr lang="nl-BE" sz="2400" dirty="0" err="1"/>
              <a:t>parts</a:t>
            </a:r>
            <a:r>
              <a:rPr lang="nl-BE" sz="2400" dirty="0"/>
              <a:t> </a:t>
            </a:r>
            <a:r>
              <a:rPr lang="nl-BE" sz="2400" dirty="0" err="1"/>
              <a:t>and</a:t>
            </a:r>
            <a:r>
              <a:rPr lang="nl-BE" sz="2400" dirty="0"/>
              <a:t> </a:t>
            </a:r>
            <a:r>
              <a:rPr lang="nl-BE" sz="2400" dirty="0" err="1"/>
              <a:t>then</a:t>
            </a:r>
            <a:r>
              <a:rPr lang="nl-BE" sz="2400" dirty="0"/>
              <a:t> </a:t>
            </a:r>
            <a:r>
              <a:rPr lang="nl-BE" sz="2400" dirty="0" err="1"/>
              <a:t>addressing</a:t>
            </a:r>
            <a:r>
              <a:rPr lang="nl-BE" sz="2400" dirty="0"/>
              <a:t> the </a:t>
            </a:r>
            <a:r>
              <a:rPr lang="nl-BE" sz="2400" dirty="0" err="1"/>
              <a:t>parts</a:t>
            </a:r>
            <a:r>
              <a:rPr lang="nl-BE" sz="2400" dirty="0"/>
              <a:t>) as </a:t>
            </a:r>
            <a:r>
              <a:rPr lang="nl-BE" sz="2400" dirty="0" err="1"/>
              <a:t>opposed</a:t>
            </a:r>
            <a:r>
              <a:rPr lang="nl-BE" sz="2400" dirty="0"/>
              <a:t> </a:t>
            </a:r>
            <a:r>
              <a:rPr lang="nl-BE" sz="2400" dirty="0" err="1"/>
              <a:t>to</a:t>
            </a:r>
            <a:r>
              <a:rPr lang="nl-BE" sz="2400" dirty="0"/>
              <a:t> </a:t>
            </a:r>
            <a:r>
              <a:rPr lang="nl-BE" sz="2400" dirty="0" err="1"/>
              <a:t>processes</a:t>
            </a:r>
            <a:r>
              <a:rPr lang="nl-BE" sz="2400" dirty="0"/>
              <a:t> </a:t>
            </a:r>
          </a:p>
          <a:p>
            <a:pPr lvl="1"/>
            <a:r>
              <a:rPr lang="nl-BE" sz="2400" dirty="0"/>
              <a:t>Strong </a:t>
            </a:r>
            <a:r>
              <a:rPr lang="nl-BE" sz="2400" dirty="0" err="1"/>
              <a:t>preference</a:t>
            </a:r>
            <a:r>
              <a:rPr lang="nl-BE" sz="2400" dirty="0"/>
              <a:t> </a:t>
            </a:r>
            <a:r>
              <a:rPr lang="nl-BE" sz="2400" dirty="0" err="1"/>
              <a:t>for</a:t>
            </a:r>
            <a:r>
              <a:rPr lang="nl-BE" sz="2400" dirty="0"/>
              <a:t> </a:t>
            </a:r>
            <a:r>
              <a:rPr lang="nl-BE" sz="2400" dirty="0" err="1"/>
              <a:t>legal</a:t>
            </a:r>
            <a:r>
              <a:rPr lang="nl-BE" sz="2400" dirty="0"/>
              <a:t> </a:t>
            </a:r>
            <a:r>
              <a:rPr lang="nl-BE" sz="2400" dirty="0" err="1"/>
              <a:t>measures</a:t>
            </a:r>
            <a:r>
              <a:rPr lang="nl-BE" sz="2400" dirty="0"/>
              <a:t> </a:t>
            </a:r>
            <a:r>
              <a:rPr lang="nl-BE" sz="2400" dirty="0" err="1"/>
              <a:t>and</a:t>
            </a:r>
            <a:r>
              <a:rPr lang="nl-BE" sz="2400" dirty="0"/>
              <a:t> </a:t>
            </a:r>
            <a:r>
              <a:rPr lang="nl-BE" sz="2400" dirty="0" err="1"/>
              <a:t>standardisation</a:t>
            </a:r>
            <a:endParaRPr lang="nl-BE" sz="2400" dirty="0"/>
          </a:p>
          <a:p>
            <a:pPr lvl="1"/>
            <a:r>
              <a:rPr lang="nl-BE" sz="2400" dirty="0"/>
              <a:t>Advantage: </a:t>
            </a:r>
            <a:r>
              <a:rPr lang="nl-BE" sz="2400" dirty="0" err="1"/>
              <a:t>quick</a:t>
            </a:r>
            <a:r>
              <a:rPr lang="nl-BE" sz="2400" dirty="0"/>
              <a:t> </a:t>
            </a:r>
            <a:r>
              <a:rPr lang="nl-BE" sz="2400" dirty="0" err="1"/>
              <a:t>decisions</a:t>
            </a:r>
            <a:r>
              <a:rPr lang="nl-BE" sz="2400" dirty="0"/>
              <a:t> </a:t>
            </a:r>
            <a:r>
              <a:rPr lang="nl-BE" sz="2400" dirty="0" err="1"/>
              <a:t>and</a:t>
            </a:r>
            <a:r>
              <a:rPr lang="nl-BE" sz="2400" dirty="0"/>
              <a:t> </a:t>
            </a:r>
            <a:r>
              <a:rPr lang="nl-BE" sz="2400" dirty="0" err="1"/>
              <a:t>clear</a:t>
            </a:r>
            <a:r>
              <a:rPr lang="nl-BE" sz="2400" dirty="0"/>
              <a:t> </a:t>
            </a:r>
            <a:r>
              <a:rPr lang="nl-BE" sz="2400" dirty="0" err="1"/>
              <a:t>lines</a:t>
            </a:r>
            <a:r>
              <a:rPr lang="nl-BE" sz="2400" dirty="0"/>
              <a:t> of </a:t>
            </a:r>
            <a:r>
              <a:rPr lang="nl-BE" sz="2400" dirty="0" err="1"/>
              <a:t>responsibility</a:t>
            </a:r>
            <a:r>
              <a:rPr lang="nl-BE" sz="2400" dirty="0"/>
              <a:t>: </a:t>
            </a:r>
            <a:r>
              <a:rPr lang="nl-BE" sz="2400" dirty="0" err="1"/>
              <a:t>useful</a:t>
            </a:r>
            <a:r>
              <a:rPr lang="nl-BE" sz="2400" dirty="0"/>
              <a:t> </a:t>
            </a:r>
            <a:r>
              <a:rPr lang="nl-BE" sz="2400" dirty="0" err="1"/>
              <a:t>for</a:t>
            </a:r>
            <a:r>
              <a:rPr lang="nl-BE" sz="2400" dirty="0"/>
              <a:t> crisis management (e.g. disasters) </a:t>
            </a:r>
            <a:r>
              <a:rPr lang="nl-BE" sz="2400" dirty="0" err="1"/>
              <a:t>and</a:t>
            </a:r>
            <a:r>
              <a:rPr lang="nl-BE" sz="2400" dirty="0"/>
              <a:t> </a:t>
            </a:r>
            <a:r>
              <a:rPr lang="nl-BE" sz="2400" dirty="0" err="1"/>
              <a:t>for</a:t>
            </a:r>
            <a:r>
              <a:rPr lang="nl-BE" sz="2400" dirty="0"/>
              <a:t> </a:t>
            </a:r>
            <a:r>
              <a:rPr lang="nl-BE" sz="2400" dirty="0" err="1"/>
              <a:t>clear</a:t>
            </a:r>
            <a:r>
              <a:rPr lang="nl-BE" sz="2400" dirty="0"/>
              <a:t> </a:t>
            </a:r>
            <a:r>
              <a:rPr lang="nl-BE" sz="2400" dirty="0" err="1"/>
              <a:t>and</a:t>
            </a:r>
            <a:r>
              <a:rPr lang="nl-BE" sz="2400" dirty="0"/>
              <a:t> well-</a:t>
            </a:r>
            <a:r>
              <a:rPr lang="nl-BE" sz="2400" dirty="0" err="1"/>
              <a:t>defined</a:t>
            </a:r>
            <a:r>
              <a:rPr lang="nl-BE" sz="2400" dirty="0"/>
              <a:t> issues </a:t>
            </a:r>
          </a:p>
          <a:p>
            <a:pPr lvl="1"/>
            <a:endParaRPr lang="nl-BE" sz="24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49</a:t>
            </a:fld>
            <a:endParaRPr lang="en-US" dirty="0"/>
          </a:p>
        </p:txBody>
      </p:sp>
      <p:sp>
        <p:nvSpPr>
          <p:cNvPr id="5" name="Tekstvak 4"/>
          <p:cNvSpPr txBox="1"/>
          <p:nvPr/>
        </p:nvSpPr>
        <p:spPr>
          <a:xfrm>
            <a:off x="1117600" y="65278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1375897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err="1" smtClean="0"/>
              <a:t>Exercises</a:t>
            </a:r>
            <a:endParaRPr lang="en-GB" noProof="0" dirty="0"/>
          </a:p>
        </p:txBody>
      </p:sp>
      <p:sp>
        <p:nvSpPr>
          <p:cNvPr id="3" name="Zástupný symbol pro obsah 2"/>
          <p:cNvSpPr>
            <a:spLocks noGrp="1"/>
          </p:cNvSpPr>
          <p:nvPr>
            <p:ph idx="1"/>
          </p:nvPr>
        </p:nvSpPr>
        <p:spPr/>
        <p:txBody>
          <a:bodyPr/>
          <a:lstStyle/>
          <a:p>
            <a:r>
              <a:rPr lang="cs-CZ" noProof="0" dirty="0" smtClean="0"/>
              <a:t>7-1</a:t>
            </a:r>
          </a:p>
          <a:p>
            <a:endParaRPr lang="cs-CZ" dirty="0" smtClean="0"/>
          </a:p>
          <a:p>
            <a:r>
              <a:rPr lang="cs-CZ" noProof="0" dirty="0" smtClean="0"/>
              <a:t>7-2</a:t>
            </a:r>
          </a:p>
          <a:p>
            <a:endParaRPr lang="en-GB" noProof="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p:txBody>
          <a:bodyPr>
            <a:normAutofit fontScale="92500" lnSpcReduction="20000"/>
          </a:bodyPr>
          <a:lstStyle/>
          <a:p>
            <a:r>
              <a:rPr lang="nl-BE" dirty="0"/>
              <a:t>Market </a:t>
            </a:r>
            <a:r>
              <a:rPr lang="nl-BE" dirty="0" err="1"/>
              <a:t>governance</a:t>
            </a:r>
            <a:r>
              <a:rPr lang="nl-BE" dirty="0"/>
              <a:t>: efficiency (</a:t>
            </a:r>
            <a:r>
              <a:rPr lang="nl-BE" dirty="0" err="1"/>
              <a:t>cost</a:t>
            </a:r>
            <a:r>
              <a:rPr lang="nl-BE" dirty="0"/>
              <a:t>) </a:t>
            </a:r>
            <a:r>
              <a:rPr lang="nl-BE" dirty="0" err="1"/>
              <a:t>rules</a:t>
            </a:r>
            <a:endParaRPr lang="nl-BE" dirty="0"/>
          </a:p>
          <a:p>
            <a:pPr lvl="1"/>
            <a:r>
              <a:rPr lang="nl-BE" dirty="0" err="1"/>
              <a:t>Decentralisation</a:t>
            </a:r>
            <a:r>
              <a:rPr lang="nl-BE" dirty="0"/>
              <a:t>, </a:t>
            </a:r>
            <a:r>
              <a:rPr lang="nl-BE" dirty="0" err="1"/>
              <a:t>deregulation</a:t>
            </a:r>
            <a:r>
              <a:rPr lang="nl-BE" dirty="0"/>
              <a:t> </a:t>
            </a:r>
            <a:r>
              <a:rPr lang="nl-BE" dirty="0" err="1"/>
              <a:t>and</a:t>
            </a:r>
            <a:r>
              <a:rPr lang="nl-BE" dirty="0"/>
              <a:t> </a:t>
            </a:r>
            <a:r>
              <a:rPr lang="nl-BE" dirty="0" err="1"/>
              <a:t>autonomy</a:t>
            </a:r>
            <a:r>
              <a:rPr lang="nl-BE" dirty="0"/>
              <a:t> (eg. </a:t>
            </a:r>
            <a:r>
              <a:rPr lang="nl-BE" dirty="0" err="1"/>
              <a:t>Agencies</a:t>
            </a:r>
            <a:r>
              <a:rPr lang="nl-BE" dirty="0"/>
              <a:t>)</a:t>
            </a:r>
          </a:p>
          <a:p>
            <a:pPr lvl="1"/>
            <a:r>
              <a:rPr lang="nl-BE" dirty="0"/>
              <a:t>Managerial </a:t>
            </a:r>
            <a:r>
              <a:rPr lang="nl-BE" dirty="0" err="1"/>
              <a:t>competence</a:t>
            </a:r>
            <a:r>
              <a:rPr lang="nl-BE" dirty="0"/>
              <a:t> of </a:t>
            </a:r>
            <a:r>
              <a:rPr lang="nl-BE" dirty="0" err="1"/>
              <a:t>staff</a:t>
            </a:r>
            <a:r>
              <a:rPr lang="nl-BE" dirty="0"/>
              <a:t> </a:t>
            </a:r>
            <a:r>
              <a:rPr lang="nl-BE" dirty="0" err="1"/>
              <a:t>instead</a:t>
            </a:r>
            <a:r>
              <a:rPr lang="nl-BE" dirty="0"/>
              <a:t> of policy-making </a:t>
            </a:r>
          </a:p>
          <a:p>
            <a:pPr lvl="1"/>
            <a:r>
              <a:rPr lang="nl-BE" dirty="0" err="1"/>
              <a:t>Competition</a:t>
            </a:r>
            <a:r>
              <a:rPr lang="nl-BE" dirty="0"/>
              <a:t> </a:t>
            </a:r>
            <a:r>
              <a:rPr lang="nl-BE" dirty="0" err="1"/>
              <a:t>instead</a:t>
            </a:r>
            <a:r>
              <a:rPr lang="nl-BE" dirty="0"/>
              <a:t> of cooperation, incl. via benchmarking</a:t>
            </a:r>
          </a:p>
          <a:p>
            <a:pPr lvl="1"/>
            <a:r>
              <a:rPr lang="nl-BE" dirty="0" err="1"/>
              <a:t>Contractualising</a:t>
            </a:r>
            <a:r>
              <a:rPr lang="nl-BE" dirty="0"/>
              <a:t> relations</a:t>
            </a:r>
          </a:p>
          <a:p>
            <a:pPr lvl="1"/>
            <a:r>
              <a:rPr lang="nl-BE" dirty="0" err="1"/>
              <a:t>Outputs</a:t>
            </a:r>
            <a:r>
              <a:rPr lang="nl-BE" dirty="0"/>
              <a:t> </a:t>
            </a:r>
            <a:r>
              <a:rPr lang="nl-BE" dirty="0" err="1"/>
              <a:t>instead</a:t>
            </a:r>
            <a:r>
              <a:rPr lang="nl-BE" dirty="0"/>
              <a:t> of </a:t>
            </a:r>
            <a:r>
              <a:rPr lang="nl-BE" dirty="0" err="1"/>
              <a:t>outcome</a:t>
            </a:r>
            <a:endParaRPr lang="nl-BE" dirty="0"/>
          </a:p>
          <a:p>
            <a:pPr lvl="1"/>
            <a:r>
              <a:rPr lang="nl-BE" dirty="0"/>
              <a:t>Advantage: focus on empowerment </a:t>
            </a:r>
            <a:r>
              <a:rPr lang="nl-BE" dirty="0" err="1"/>
              <a:t>and</a:t>
            </a:r>
            <a:r>
              <a:rPr lang="nl-BE" dirty="0"/>
              <a:t> </a:t>
            </a:r>
            <a:r>
              <a:rPr lang="nl-BE" dirty="0" err="1"/>
              <a:t>individual</a:t>
            </a:r>
            <a:r>
              <a:rPr lang="nl-BE" dirty="0"/>
              <a:t> </a:t>
            </a:r>
            <a:r>
              <a:rPr lang="nl-BE" dirty="0" err="1"/>
              <a:t>responsibility</a:t>
            </a:r>
            <a:r>
              <a:rPr lang="nl-BE" dirty="0"/>
              <a:t> </a:t>
            </a:r>
            <a:r>
              <a:rPr lang="nl-BE" dirty="0" err="1"/>
              <a:t>which</a:t>
            </a:r>
            <a:r>
              <a:rPr lang="nl-BE" dirty="0"/>
              <a:t> is </a:t>
            </a:r>
            <a:r>
              <a:rPr lang="nl-BE" dirty="0" err="1"/>
              <a:t>good</a:t>
            </a:r>
            <a:r>
              <a:rPr lang="nl-BE" dirty="0"/>
              <a:t> </a:t>
            </a:r>
            <a:r>
              <a:rPr lang="nl-BE" dirty="0" err="1"/>
              <a:t>for</a:t>
            </a:r>
            <a:r>
              <a:rPr lang="nl-BE" dirty="0"/>
              <a:t> </a:t>
            </a:r>
            <a:r>
              <a:rPr lang="nl-BE" dirty="0" err="1"/>
              <a:t>supporting</a:t>
            </a:r>
            <a:r>
              <a:rPr lang="nl-BE" dirty="0"/>
              <a:t> efficiency</a:t>
            </a:r>
          </a:p>
          <a:p>
            <a:pPr lvl="1"/>
            <a:endParaRPr lang="nl-BE"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50</a:t>
            </a:fld>
            <a:endParaRPr lang="en-US" dirty="0"/>
          </a:p>
        </p:txBody>
      </p:sp>
      <p:sp>
        <p:nvSpPr>
          <p:cNvPr id="5" name="Tekstvak 4"/>
          <p:cNvSpPr txBox="1"/>
          <p:nvPr/>
        </p:nvSpPr>
        <p:spPr>
          <a:xfrm>
            <a:off x="4889500" y="6556375"/>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38688888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a:xfrm>
            <a:off x="457200" y="1125538"/>
            <a:ext cx="8229600" cy="5076825"/>
          </a:xfrm>
        </p:spPr>
        <p:txBody>
          <a:bodyPr>
            <a:normAutofit lnSpcReduction="10000"/>
          </a:bodyPr>
          <a:lstStyle/>
          <a:p>
            <a:r>
              <a:rPr lang="nl-BE" sz="2000" dirty="0"/>
              <a:t>Network </a:t>
            </a:r>
            <a:r>
              <a:rPr lang="nl-BE" sz="2000" dirty="0" err="1"/>
              <a:t>governance</a:t>
            </a:r>
            <a:r>
              <a:rPr lang="nl-BE" sz="2000" dirty="0"/>
              <a:t>: “trust” is </a:t>
            </a:r>
            <a:r>
              <a:rPr lang="nl-BE" sz="2000" dirty="0" err="1"/>
              <a:t>everything</a:t>
            </a:r>
            <a:endParaRPr lang="nl-BE" sz="2000" dirty="0"/>
          </a:p>
          <a:p>
            <a:pPr lvl="1"/>
            <a:r>
              <a:rPr lang="nl-BE" sz="1800" dirty="0"/>
              <a:t>Policy is the </a:t>
            </a:r>
            <a:r>
              <a:rPr lang="nl-BE" sz="1800" dirty="0" err="1"/>
              <a:t>result</a:t>
            </a:r>
            <a:r>
              <a:rPr lang="nl-BE" sz="1800" dirty="0"/>
              <a:t> of complex </a:t>
            </a:r>
            <a:r>
              <a:rPr lang="nl-BE" sz="1800" dirty="0" err="1"/>
              <a:t>interactions</a:t>
            </a:r>
            <a:r>
              <a:rPr lang="nl-BE" sz="1800" dirty="0"/>
              <a:t> </a:t>
            </a:r>
            <a:r>
              <a:rPr lang="nl-BE" sz="1800" dirty="0" err="1"/>
              <a:t>between</a:t>
            </a:r>
            <a:r>
              <a:rPr lang="nl-BE" sz="1800" dirty="0"/>
              <a:t> a </a:t>
            </a:r>
            <a:r>
              <a:rPr lang="nl-BE" sz="1800" dirty="0" err="1"/>
              <a:t>variety</a:t>
            </a:r>
            <a:r>
              <a:rPr lang="nl-BE" sz="1800" dirty="0"/>
              <a:t> of actors, </a:t>
            </a:r>
            <a:r>
              <a:rPr lang="nl-BE" sz="1800" dirty="0" err="1"/>
              <a:t>hence</a:t>
            </a:r>
            <a:r>
              <a:rPr lang="nl-BE" sz="1800" dirty="0"/>
              <a:t> </a:t>
            </a:r>
            <a:r>
              <a:rPr lang="nl-BE" sz="1800" dirty="0" err="1"/>
              <a:t>not</a:t>
            </a:r>
            <a:r>
              <a:rPr lang="nl-BE" sz="1800" dirty="0"/>
              <a:t> </a:t>
            </a:r>
            <a:r>
              <a:rPr lang="nl-BE" sz="1800" dirty="0" err="1"/>
              <a:t>entirely</a:t>
            </a:r>
            <a:r>
              <a:rPr lang="nl-BE" sz="1800" dirty="0"/>
              <a:t> </a:t>
            </a:r>
            <a:r>
              <a:rPr lang="nl-BE" sz="1800" dirty="0" err="1"/>
              <a:t>predictable</a:t>
            </a:r>
            <a:r>
              <a:rPr lang="nl-BE" sz="1800" dirty="0"/>
              <a:t>:</a:t>
            </a:r>
          </a:p>
          <a:p>
            <a:pPr lvl="2"/>
            <a:r>
              <a:rPr lang="nl-BE" sz="1600" dirty="0"/>
              <a:t>“management of complex </a:t>
            </a:r>
            <a:r>
              <a:rPr lang="nl-BE" sz="1600" dirty="0" err="1"/>
              <a:t>networks</a:t>
            </a:r>
            <a:r>
              <a:rPr lang="nl-BE" sz="1600" dirty="0"/>
              <a:t>, </a:t>
            </a:r>
            <a:r>
              <a:rPr lang="nl-BE" sz="1600" dirty="0" err="1"/>
              <a:t>consisting</a:t>
            </a:r>
            <a:r>
              <a:rPr lang="nl-BE" sz="1600" dirty="0"/>
              <a:t> of </a:t>
            </a:r>
            <a:r>
              <a:rPr lang="nl-BE" sz="1600" dirty="0" err="1"/>
              <a:t>many</a:t>
            </a:r>
            <a:r>
              <a:rPr lang="nl-BE" sz="1600" dirty="0"/>
              <a:t> different actors </a:t>
            </a:r>
            <a:r>
              <a:rPr lang="nl-BE" sz="1600" dirty="0" err="1"/>
              <a:t>from</a:t>
            </a:r>
            <a:r>
              <a:rPr lang="nl-BE" sz="1600" dirty="0"/>
              <a:t> the </a:t>
            </a:r>
            <a:r>
              <a:rPr lang="nl-BE" sz="1600" dirty="0" err="1"/>
              <a:t>national</a:t>
            </a:r>
            <a:r>
              <a:rPr lang="nl-BE" sz="1600" dirty="0"/>
              <a:t>, </a:t>
            </a:r>
            <a:r>
              <a:rPr lang="nl-BE" sz="1600" dirty="0" err="1"/>
              <a:t>regional</a:t>
            </a:r>
            <a:r>
              <a:rPr lang="nl-BE" sz="1600" dirty="0"/>
              <a:t> </a:t>
            </a:r>
            <a:r>
              <a:rPr lang="nl-BE" sz="1600" dirty="0" err="1"/>
              <a:t>and</a:t>
            </a:r>
            <a:r>
              <a:rPr lang="nl-BE" sz="1600" dirty="0"/>
              <a:t> </a:t>
            </a:r>
            <a:r>
              <a:rPr lang="nl-BE" sz="1600" dirty="0" err="1"/>
              <a:t>local</a:t>
            </a:r>
            <a:r>
              <a:rPr lang="nl-BE" sz="1600" dirty="0"/>
              <a:t> </a:t>
            </a:r>
            <a:r>
              <a:rPr lang="nl-BE" sz="1600" dirty="0" err="1"/>
              <a:t>government</a:t>
            </a:r>
            <a:r>
              <a:rPr lang="nl-BE" sz="1600" dirty="0"/>
              <a:t>, </a:t>
            </a:r>
            <a:r>
              <a:rPr lang="nl-BE" sz="1600" dirty="0" err="1"/>
              <a:t>from</a:t>
            </a:r>
            <a:r>
              <a:rPr lang="nl-BE" sz="1600" dirty="0"/>
              <a:t> </a:t>
            </a:r>
            <a:r>
              <a:rPr lang="nl-BE" sz="1600" dirty="0" err="1"/>
              <a:t>political</a:t>
            </a:r>
            <a:r>
              <a:rPr lang="nl-BE" sz="1600" dirty="0"/>
              <a:t> </a:t>
            </a:r>
            <a:r>
              <a:rPr lang="nl-BE" sz="1600" dirty="0" err="1"/>
              <a:t>groups</a:t>
            </a:r>
            <a:r>
              <a:rPr lang="nl-BE" sz="1600" dirty="0"/>
              <a:t> </a:t>
            </a:r>
            <a:r>
              <a:rPr lang="nl-BE" sz="1600" dirty="0" err="1"/>
              <a:t>and</a:t>
            </a:r>
            <a:r>
              <a:rPr lang="nl-BE" sz="1600" dirty="0"/>
              <a:t> </a:t>
            </a:r>
            <a:r>
              <a:rPr lang="nl-BE" sz="1600" dirty="0" err="1"/>
              <a:t>from</a:t>
            </a:r>
            <a:r>
              <a:rPr lang="nl-BE" sz="1600" dirty="0"/>
              <a:t> </a:t>
            </a:r>
            <a:r>
              <a:rPr lang="nl-BE" sz="1600" dirty="0" err="1"/>
              <a:t>societal</a:t>
            </a:r>
            <a:r>
              <a:rPr lang="nl-BE" sz="1600" dirty="0"/>
              <a:t> </a:t>
            </a:r>
            <a:r>
              <a:rPr lang="nl-BE" sz="1600" dirty="0" err="1"/>
              <a:t>groups</a:t>
            </a:r>
            <a:r>
              <a:rPr lang="nl-BE" sz="1600" dirty="0"/>
              <a:t> (</a:t>
            </a:r>
            <a:r>
              <a:rPr lang="nl-BE" sz="1600" dirty="0" err="1"/>
              <a:t>pressure</a:t>
            </a:r>
            <a:r>
              <a:rPr lang="nl-BE" sz="1600" dirty="0"/>
              <a:t>, action, </a:t>
            </a:r>
            <a:r>
              <a:rPr lang="nl-BE" sz="1600" dirty="0" err="1"/>
              <a:t>and</a:t>
            </a:r>
            <a:r>
              <a:rPr lang="nl-BE" sz="1600" dirty="0"/>
              <a:t> interest </a:t>
            </a:r>
            <a:r>
              <a:rPr lang="nl-BE" sz="1600" dirty="0" err="1"/>
              <a:t>groups</a:t>
            </a:r>
            <a:r>
              <a:rPr lang="nl-BE" sz="1600" dirty="0"/>
              <a:t>, </a:t>
            </a:r>
            <a:r>
              <a:rPr lang="nl-BE" sz="1600" dirty="0" err="1"/>
              <a:t>societal</a:t>
            </a:r>
            <a:r>
              <a:rPr lang="nl-BE" sz="1600" dirty="0"/>
              <a:t> </a:t>
            </a:r>
            <a:r>
              <a:rPr lang="nl-BE" sz="1600" dirty="0" err="1"/>
              <a:t>institutions</a:t>
            </a:r>
            <a:r>
              <a:rPr lang="nl-BE" sz="1600" dirty="0"/>
              <a:t>, private </a:t>
            </a:r>
            <a:r>
              <a:rPr lang="nl-BE" sz="1600" dirty="0" err="1"/>
              <a:t>and</a:t>
            </a:r>
            <a:r>
              <a:rPr lang="nl-BE" sz="1600" dirty="0"/>
              <a:t> business </a:t>
            </a:r>
            <a:r>
              <a:rPr lang="nl-BE" sz="1600" dirty="0" err="1"/>
              <a:t>organisations</a:t>
            </a:r>
            <a:r>
              <a:rPr lang="nl-BE" sz="1600" dirty="0"/>
              <a:t>)” (p. 31-2)</a:t>
            </a:r>
          </a:p>
          <a:p>
            <a:pPr lvl="1"/>
            <a:r>
              <a:rPr lang="en-US" sz="1800" dirty="0"/>
              <a:t>A form of horizontal coordination </a:t>
            </a:r>
            <a:r>
              <a:rPr lang="nl-BE" sz="1800" dirty="0" err="1"/>
              <a:t>manifesting</a:t>
            </a:r>
            <a:r>
              <a:rPr lang="nl-BE" sz="1800" dirty="0"/>
              <a:t> as</a:t>
            </a:r>
          </a:p>
          <a:p>
            <a:pPr lvl="2"/>
            <a:r>
              <a:rPr lang="nl-BE" sz="1600" dirty="0"/>
              <a:t>Interactive policy-making</a:t>
            </a:r>
          </a:p>
          <a:p>
            <a:pPr lvl="2"/>
            <a:r>
              <a:rPr lang="nl-BE" sz="1600" dirty="0" err="1"/>
              <a:t>Informal</a:t>
            </a:r>
            <a:r>
              <a:rPr lang="nl-BE" sz="1600" dirty="0"/>
              <a:t> </a:t>
            </a:r>
            <a:r>
              <a:rPr lang="nl-BE" sz="1600" dirty="0" err="1"/>
              <a:t>use</a:t>
            </a:r>
            <a:r>
              <a:rPr lang="nl-BE" sz="1600" dirty="0"/>
              <a:t> of </a:t>
            </a:r>
            <a:r>
              <a:rPr lang="nl-BE" sz="1600" dirty="0" err="1"/>
              <a:t>networks</a:t>
            </a:r>
            <a:r>
              <a:rPr lang="nl-BE" sz="1600" dirty="0"/>
              <a:t> </a:t>
            </a:r>
            <a:r>
              <a:rPr lang="nl-BE" sz="1600" dirty="0" err="1"/>
              <a:t>such</a:t>
            </a:r>
            <a:r>
              <a:rPr lang="nl-BE" sz="1600" dirty="0"/>
              <a:t> as expertise </a:t>
            </a:r>
            <a:r>
              <a:rPr lang="nl-BE" sz="1600" dirty="0" err="1"/>
              <a:t>networks</a:t>
            </a:r>
            <a:endParaRPr lang="nl-BE" sz="1600" dirty="0"/>
          </a:p>
          <a:p>
            <a:pPr lvl="2"/>
            <a:r>
              <a:rPr lang="nl-BE" sz="1600" dirty="0" err="1"/>
              <a:t>Covenants</a:t>
            </a:r>
            <a:r>
              <a:rPr lang="nl-BE" sz="1600" dirty="0"/>
              <a:t> (gentlemen’s </a:t>
            </a:r>
            <a:r>
              <a:rPr lang="nl-BE" sz="1600" dirty="0" err="1"/>
              <a:t>agreements</a:t>
            </a:r>
            <a:r>
              <a:rPr lang="nl-BE" sz="1600" dirty="0"/>
              <a:t>, </a:t>
            </a:r>
            <a:r>
              <a:rPr lang="nl-BE" sz="1600" dirty="0" err="1"/>
              <a:t>mutual</a:t>
            </a:r>
            <a:r>
              <a:rPr lang="nl-BE" sz="1600" dirty="0"/>
              <a:t> </a:t>
            </a:r>
            <a:r>
              <a:rPr lang="nl-BE" sz="1600" dirty="0" err="1"/>
              <a:t>promises</a:t>
            </a:r>
            <a:r>
              <a:rPr lang="nl-BE" sz="1600" dirty="0"/>
              <a:t>)…</a:t>
            </a:r>
          </a:p>
          <a:p>
            <a:pPr lvl="1"/>
            <a:r>
              <a:rPr lang="en-US" sz="1800" dirty="0"/>
              <a:t>Offering advantages of learning and innovation in an ever-changing environment, dealing with “wicked issues”</a:t>
            </a:r>
          </a:p>
          <a:p>
            <a:pPr lvl="2"/>
            <a:r>
              <a:rPr lang="en-US" sz="1600" dirty="0"/>
              <a:t>Focus on content, not power with highly professional participants with maximum freedom</a:t>
            </a:r>
          </a:p>
          <a:p>
            <a:pPr lvl="2"/>
            <a:r>
              <a:rPr lang="en-US" sz="1600" dirty="0"/>
              <a:t>Works well in knowledge-rich environments as they have superior information processing capabilities and are also more flexible and adaptable due to loose coupling and </a:t>
            </a:r>
            <a:r>
              <a:rPr lang="en-US" sz="1600" dirty="0" err="1"/>
              <a:t>openess</a:t>
            </a:r>
            <a:r>
              <a:rPr lang="en-US" sz="1600" dirty="0"/>
              <a:t> to information</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51</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91264945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p:txBody>
          <a:bodyPr/>
          <a:lstStyle/>
          <a:p>
            <a:pPr lvl="1"/>
            <a:r>
              <a:rPr lang="nl-BE" sz="1800" dirty="0" err="1"/>
              <a:t>Requires</a:t>
            </a:r>
            <a:r>
              <a:rPr lang="nl-BE" sz="1800" dirty="0"/>
              <a:t>:</a:t>
            </a:r>
          </a:p>
          <a:p>
            <a:pPr lvl="2"/>
            <a:r>
              <a:rPr lang="en-US" sz="1600" dirty="0"/>
              <a:t>Trust: Collective action is only possible, if trust in the reliability of each member to act in a co-operative way can be guaranteed; cheating will destroy the cooperation </a:t>
            </a:r>
          </a:p>
          <a:p>
            <a:pPr lvl="2"/>
            <a:r>
              <a:rPr lang="en-US" sz="1600" dirty="0"/>
              <a:t>Durability: To produce trust, to avoid cheating, continuous (or as a minimum repeated) interaction between same actors is necessary, therefore, networks have to be stable constellations of actors at least to a certain extent and over a recognizable time period.</a:t>
            </a:r>
          </a:p>
          <a:p>
            <a:pPr lvl="2"/>
            <a:r>
              <a:rPr lang="en-US" sz="1600" dirty="0"/>
              <a:t>Strategic Dependency: continuous interaction between formally independent and voluntary participating actors leads to “strategic dependency” due to shared production of common goods; egoistic </a:t>
            </a:r>
            <a:r>
              <a:rPr lang="en-US" sz="1600" dirty="0" err="1"/>
              <a:t>behaviour</a:t>
            </a:r>
            <a:r>
              <a:rPr lang="en-US" sz="1600" dirty="0"/>
              <a:t> risks future support of partners and hence does not occur</a:t>
            </a:r>
          </a:p>
          <a:p>
            <a:pPr lvl="2"/>
            <a:r>
              <a:rPr lang="en-US" sz="1600" dirty="0" err="1"/>
              <a:t>Institutionalisation</a:t>
            </a:r>
            <a:r>
              <a:rPr lang="en-US" sz="1600" dirty="0"/>
              <a:t>: especially for balancing power disparities between members network rules have to be developed (modalities of participation, the process of decision-making, the distribution of commonly produced benefits)</a:t>
            </a:r>
            <a:endParaRPr lang="nl-BE" sz="1600" dirty="0"/>
          </a:p>
          <a:p>
            <a:pPr lvl="2"/>
            <a:r>
              <a:rPr lang="nl-BE" sz="1600" dirty="0" err="1"/>
              <a:t>Empathy</a:t>
            </a:r>
            <a:r>
              <a:rPr lang="nl-BE" sz="1600" dirty="0"/>
              <a:t> (</a:t>
            </a:r>
            <a:r>
              <a:rPr lang="nl-BE" sz="1600" dirty="0" err="1"/>
              <a:t>ability</a:t>
            </a:r>
            <a:r>
              <a:rPr lang="nl-BE" sz="1600" dirty="0"/>
              <a:t> </a:t>
            </a:r>
            <a:r>
              <a:rPr lang="nl-BE" sz="1600" dirty="0" err="1"/>
              <a:t>to</a:t>
            </a:r>
            <a:r>
              <a:rPr lang="nl-BE" sz="1600" dirty="0"/>
              <a:t> </a:t>
            </a:r>
            <a:r>
              <a:rPr lang="nl-BE" sz="1600" dirty="0" err="1"/>
              <a:t>understand</a:t>
            </a:r>
            <a:r>
              <a:rPr lang="nl-BE" sz="1600" dirty="0"/>
              <a:t> the </a:t>
            </a:r>
            <a:r>
              <a:rPr lang="nl-BE" sz="1600" dirty="0" err="1"/>
              <a:t>interests</a:t>
            </a:r>
            <a:r>
              <a:rPr lang="nl-BE" sz="1600" dirty="0"/>
              <a:t> of </a:t>
            </a:r>
            <a:r>
              <a:rPr lang="nl-BE" sz="1600" dirty="0" err="1"/>
              <a:t>other</a:t>
            </a:r>
            <a:r>
              <a:rPr lang="nl-BE" sz="1600" dirty="0"/>
              <a:t> </a:t>
            </a:r>
            <a:r>
              <a:rPr lang="nl-BE" sz="1600" dirty="0" err="1"/>
              <a:t>and</a:t>
            </a:r>
            <a:r>
              <a:rPr lang="nl-BE" sz="1600" dirty="0"/>
              <a:t> act </a:t>
            </a:r>
            <a:r>
              <a:rPr lang="nl-BE" sz="1600" dirty="0" err="1"/>
              <a:t>accordingly</a:t>
            </a:r>
            <a:r>
              <a:rPr lang="nl-BE" sz="1600" dirty="0"/>
              <a:t>)</a:t>
            </a:r>
          </a:p>
          <a:p>
            <a:pPr lvl="2"/>
            <a:r>
              <a:rPr lang="nl-BE" sz="1600" dirty="0"/>
              <a:t>Power (</a:t>
            </a:r>
            <a:r>
              <a:rPr lang="nl-BE" sz="1600" dirty="0" err="1"/>
              <a:t>ability</a:t>
            </a:r>
            <a:r>
              <a:rPr lang="nl-BE" sz="1600" dirty="0"/>
              <a:t> </a:t>
            </a:r>
            <a:r>
              <a:rPr lang="nl-BE" sz="1600" dirty="0" err="1"/>
              <a:t>to</a:t>
            </a:r>
            <a:r>
              <a:rPr lang="nl-BE" sz="1600" dirty="0"/>
              <a:t> </a:t>
            </a:r>
            <a:r>
              <a:rPr lang="nl-BE" sz="1600" dirty="0" err="1"/>
              <a:t>influence</a:t>
            </a:r>
            <a:r>
              <a:rPr lang="nl-BE" sz="1600" dirty="0"/>
              <a:t> </a:t>
            </a:r>
            <a:r>
              <a:rPr lang="nl-BE" sz="1600" dirty="0" err="1"/>
              <a:t>others</a:t>
            </a:r>
            <a:r>
              <a:rPr lang="nl-BE" sz="1600" dirty="0"/>
              <a:t>) </a:t>
            </a:r>
          </a:p>
          <a:p>
            <a:pPr lvl="2"/>
            <a:endParaRPr lang="nl-BE" sz="1600" dirty="0"/>
          </a:p>
          <a:p>
            <a:pPr lvl="1"/>
            <a:endParaRPr lang="nl-BE" sz="1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52</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4987958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a:xfrm>
            <a:off x="457200" y="973138"/>
            <a:ext cx="8229600" cy="5076825"/>
          </a:xfrm>
        </p:spPr>
        <p:txBody>
          <a:bodyPr/>
          <a:lstStyle/>
          <a:p>
            <a:pPr lvl="1">
              <a:lnSpc>
                <a:spcPct val="150000"/>
              </a:lnSpc>
            </a:pPr>
            <a:r>
              <a:rPr lang="nl-BE" sz="1800" dirty="0" err="1"/>
              <a:t>However</a:t>
            </a:r>
            <a:r>
              <a:rPr lang="nl-BE" sz="1800" dirty="0"/>
              <a:t> </a:t>
            </a:r>
            <a:r>
              <a:rPr lang="nl-BE" sz="1800" dirty="0" err="1"/>
              <a:t>also</a:t>
            </a:r>
            <a:r>
              <a:rPr lang="nl-BE" sz="1800" dirty="0"/>
              <a:t> </a:t>
            </a:r>
            <a:r>
              <a:rPr lang="nl-BE" sz="1800" dirty="0" err="1"/>
              <a:t>weak</a:t>
            </a:r>
            <a:r>
              <a:rPr lang="nl-BE" sz="1800" dirty="0"/>
              <a:t> points:</a:t>
            </a:r>
          </a:p>
          <a:p>
            <a:pPr lvl="2">
              <a:lnSpc>
                <a:spcPct val="150000"/>
              </a:lnSpc>
            </a:pPr>
            <a:r>
              <a:rPr lang="nl-BE" sz="1600" dirty="0" err="1"/>
              <a:t>Instable</a:t>
            </a:r>
            <a:r>
              <a:rPr lang="nl-BE" sz="1600" dirty="0"/>
              <a:t>: </a:t>
            </a:r>
            <a:r>
              <a:rPr lang="nl-BE" sz="1600" dirty="0" err="1"/>
              <a:t>prone</a:t>
            </a:r>
            <a:r>
              <a:rPr lang="nl-BE" sz="1600" dirty="0"/>
              <a:t> </a:t>
            </a:r>
            <a:r>
              <a:rPr lang="nl-BE" sz="1600" dirty="0" err="1"/>
              <a:t>to</a:t>
            </a:r>
            <a:r>
              <a:rPr lang="nl-BE" sz="1600" dirty="0"/>
              <a:t> </a:t>
            </a:r>
            <a:r>
              <a:rPr lang="nl-BE" sz="1600" dirty="0" err="1"/>
              <a:t>desintegrate</a:t>
            </a:r>
            <a:r>
              <a:rPr lang="nl-BE" sz="1600" dirty="0"/>
              <a:t> or </a:t>
            </a:r>
            <a:r>
              <a:rPr lang="nl-BE" sz="1600" dirty="0" err="1"/>
              <a:t>to</a:t>
            </a:r>
            <a:r>
              <a:rPr lang="nl-BE" sz="1600" dirty="0"/>
              <a:t> </a:t>
            </a:r>
            <a:r>
              <a:rPr lang="nl-BE" sz="1600" dirty="0" err="1"/>
              <a:t>convert</a:t>
            </a:r>
            <a:r>
              <a:rPr lang="nl-BE" sz="1600" dirty="0"/>
              <a:t> </a:t>
            </a:r>
            <a:r>
              <a:rPr lang="nl-BE" sz="1600" dirty="0" err="1"/>
              <a:t>into</a:t>
            </a:r>
            <a:r>
              <a:rPr lang="nl-BE" sz="1600" dirty="0"/>
              <a:t> a </a:t>
            </a:r>
            <a:r>
              <a:rPr lang="nl-BE" sz="1600" dirty="0" err="1"/>
              <a:t>formal</a:t>
            </a:r>
            <a:r>
              <a:rPr lang="nl-BE" sz="1600" dirty="0"/>
              <a:t> </a:t>
            </a:r>
            <a:r>
              <a:rPr lang="nl-BE" sz="1600" dirty="0" err="1"/>
              <a:t>organisation</a:t>
            </a:r>
            <a:endParaRPr lang="nl-BE" sz="1600" dirty="0"/>
          </a:p>
          <a:p>
            <a:pPr lvl="2">
              <a:lnSpc>
                <a:spcPct val="150000"/>
              </a:lnSpc>
            </a:pPr>
            <a:r>
              <a:rPr lang="nl-BE" sz="1600" dirty="0" err="1"/>
              <a:t>Not</a:t>
            </a:r>
            <a:r>
              <a:rPr lang="nl-BE" sz="1600" dirty="0"/>
              <a:t> </a:t>
            </a:r>
            <a:r>
              <a:rPr lang="nl-BE" sz="1600" dirty="0" err="1"/>
              <a:t>very</a:t>
            </a:r>
            <a:r>
              <a:rPr lang="nl-BE" sz="1600" dirty="0"/>
              <a:t> </a:t>
            </a:r>
            <a:r>
              <a:rPr lang="nl-BE" sz="1600" dirty="0" err="1"/>
              <a:t>efficient</a:t>
            </a:r>
            <a:endParaRPr lang="nl-BE" sz="1600" dirty="0"/>
          </a:p>
          <a:p>
            <a:pPr lvl="2">
              <a:lnSpc>
                <a:spcPct val="150000"/>
              </a:lnSpc>
            </a:pPr>
            <a:r>
              <a:rPr lang="nl-BE" sz="1600" dirty="0" err="1"/>
              <a:t>Openess</a:t>
            </a:r>
            <a:r>
              <a:rPr lang="nl-BE" sz="1600" dirty="0"/>
              <a:t> </a:t>
            </a:r>
            <a:r>
              <a:rPr lang="nl-BE" sz="1600" dirty="0" err="1"/>
              <a:t>can</a:t>
            </a:r>
            <a:r>
              <a:rPr lang="nl-BE" sz="1600" dirty="0"/>
              <a:t> pose </a:t>
            </a:r>
            <a:r>
              <a:rPr lang="nl-BE" sz="1600" dirty="0" err="1"/>
              <a:t>threat</a:t>
            </a:r>
            <a:r>
              <a:rPr lang="nl-BE" sz="1600" dirty="0"/>
              <a:t> </a:t>
            </a:r>
            <a:r>
              <a:rPr lang="nl-BE" sz="1600" dirty="0" err="1"/>
              <a:t>to</a:t>
            </a:r>
            <a:r>
              <a:rPr lang="nl-BE" sz="1600" dirty="0"/>
              <a:t> trust (</a:t>
            </a:r>
            <a:r>
              <a:rPr lang="nl-BE" sz="1600" dirty="0" err="1"/>
              <a:t>which</a:t>
            </a:r>
            <a:r>
              <a:rPr lang="nl-BE" sz="1600" dirty="0"/>
              <a:t> </a:t>
            </a:r>
            <a:r>
              <a:rPr lang="nl-BE" sz="1600" dirty="0" err="1"/>
              <a:t>requires</a:t>
            </a:r>
            <a:r>
              <a:rPr lang="nl-BE" sz="1600" dirty="0"/>
              <a:t> </a:t>
            </a:r>
            <a:r>
              <a:rPr lang="nl-BE" sz="1600" dirty="0" err="1"/>
              <a:t>some</a:t>
            </a:r>
            <a:r>
              <a:rPr lang="nl-BE" sz="1600" dirty="0"/>
              <a:t> form of </a:t>
            </a:r>
            <a:r>
              <a:rPr lang="nl-BE" sz="1600" dirty="0" err="1"/>
              <a:t>closure</a:t>
            </a:r>
            <a:r>
              <a:rPr lang="nl-BE" sz="1600" dirty="0"/>
              <a:t>)</a:t>
            </a:r>
          </a:p>
          <a:p>
            <a:pPr lvl="2">
              <a:lnSpc>
                <a:spcPct val="150000"/>
              </a:lnSpc>
            </a:pPr>
            <a:r>
              <a:rPr lang="nl-BE" sz="1600" dirty="0" err="1"/>
              <a:t>Can</a:t>
            </a:r>
            <a:r>
              <a:rPr lang="nl-BE" sz="1600" dirty="0"/>
              <a:t> </a:t>
            </a:r>
            <a:r>
              <a:rPr lang="nl-BE" sz="1600" dirty="0" err="1"/>
              <a:t>threaten</a:t>
            </a:r>
            <a:r>
              <a:rPr lang="nl-BE" sz="1600" dirty="0"/>
              <a:t> </a:t>
            </a:r>
            <a:r>
              <a:rPr lang="nl-BE" sz="1600" dirty="0" err="1"/>
              <a:t>democracy</a:t>
            </a:r>
            <a:r>
              <a:rPr lang="nl-BE" sz="1600" dirty="0"/>
              <a:t> as a form of </a:t>
            </a:r>
            <a:r>
              <a:rPr lang="nl-BE" sz="1600" dirty="0" err="1"/>
              <a:t>decision</a:t>
            </a:r>
            <a:r>
              <a:rPr lang="nl-BE" sz="1600" dirty="0"/>
              <a:t>-making (</a:t>
            </a:r>
            <a:r>
              <a:rPr lang="nl-BE" sz="1600" dirty="0" err="1"/>
              <a:t>representative</a:t>
            </a:r>
            <a:r>
              <a:rPr lang="nl-BE" sz="1600" dirty="0"/>
              <a:t> </a:t>
            </a:r>
            <a:r>
              <a:rPr lang="nl-BE" sz="1600" dirty="0" err="1"/>
              <a:t>democracy</a:t>
            </a:r>
            <a:r>
              <a:rPr lang="nl-BE" sz="1600" dirty="0"/>
              <a:t>), </a:t>
            </a:r>
            <a:r>
              <a:rPr lang="nl-BE" sz="1600" dirty="0" err="1"/>
              <a:t>although</a:t>
            </a:r>
            <a:r>
              <a:rPr lang="nl-BE" sz="1600" dirty="0"/>
              <a:t> </a:t>
            </a:r>
            <a:r>
              <a:rPr lang="nl-BE" sz="1600" dirty="0" err="1"/>
              <a:t>it</a:t>
            </a:r>
            <a:r>
              <a:rPr lang="nl-BE" sz="1600" dirty="0"/>
              <a:t> is  compatible </a:t>
            </a:r>
            <a:r>
              <a:rPr lang="nl-BE" sz="1600" dirty="0" err="1"/>
              <a:t>with</a:t>
            </a:r>
            <a:r>
              <a:rPr lang="nl-BE" sz="1600" dirty="0"/>
              <a:t> </a:t>
            </a:r>
            <a:r>
              <a:rPr lang="nl-BE" sz="1600" dirty="0" err="1"/>
              <a:t>democracy</a:t>
            </a:r>
            <a:r>
              <a:rPr lang="nl-BE" sz="1600" dirty="0"/>
              <a:t> as a </a:t>
            </a:r>
            <a:r>
              <a:rPr lang="nl-BE" sz="1600" dirty="0" err="1"/>
              <a:t>societal</a:t>
            </a:r>
            <a:r>
              <a:rPr lang="nl-BE" sz="1600" dirty="0"/>
              <a:t> </a:t>
            </a:r>
            <a:r>
              <a:rPr lang="nl-BE" sz="1600" dirty="0" err="1"/>
              <a:t>value</a:t>
            </a:r>
            <a:r>
              <a:rPr lang="nl-BE" sz="1600" dirty="0"/>
              <a:t> (as in direct </a:t>
            </a:r>
            <a:r>
              <a:rPr lang="nl-BE" sz="1600" dirty="0" err="1"/>
              <a:t>democracy</a:t>
            </a:r>
            <a:r>
              <a:rPr lang="nl-BE" sz="1600" dirty="0"/>
              <a:t>)</a:t>
            </a:r>
          </a:p>
          <a:p>
            <a:pPr lvl="2">
              <a:lnSpc>
                <a:spcPct val="150000"/>
              </a:lnSpc>
            </a:pPr>
            <a:r>
              <a:rPr lang="nl-BE" sz="1600" dirty="0"/>
              <a:t>People </a:t>
            </a:r>
            <a:r>
              <a:rPr lang="nl-BE" sz="1600" dirty="0" err="1"/>
              <a:t>with</a:t>
            </a:r>
            <a:r>
              <a:rPr lang="nl-BE" sz="1600" dirty="0"/>
              <a:t> more links </a:t>
            </a:r>
            <a:r>
              <a:rPr lang="nl-BE" sz="1600" dirty="0" err="1"/>
              <a:t>than</a:t>
            </a:r>
            <a:r>
              <a:rPr lang="nl-BE" sz="1600" dirty="0"/>
              <a:t> </a:t>
            </a:r>
            <a:r>
              <a:rPr lang="nl-BE" sz="1600" dirty="0" err="1"/>
              <a:t>others</a:t>
            </a:r>
            <a:r>
              <a:rPr lang="nl-BE" sz="1600" dirty="0"/>
              <a:t> (hubs) </a:t>
            </a:r>
            <a:r>
              <a:rPr lang="nl-BE" sz="1600" dirty="0" err="1"/>
              <a:t>play</a:t>
            </a:r>
            <a:r>
              <a:rPr lang="nl-BE" sz="1600" dirty="0"/>
              <a:t> </a:t>
            </a:r>
            <a:r>
              <a:rPr lang="nl-BE" sz="1600" dirty="0" err="1"/>
              <a:t>an</a:t>
            </a:r>
            <a:r>
              <a:rPr lang="nl-BE" sz="1600" dirty="0"/>
              <a:t> important </a:t>
            </a:r>
            <a:r>
              <a:rPr lang="nl-BE" sz="1600" dirty="0" err="1"/>
              <a:t>role</a:t>
            </a:r>
            <a:r>
              <a:rPr lang="nl-BE" sz="1600" dirty="0"/>
              <a:t>:</a:t>
            </a:r>
          </a:p>
          <a:p>
            <a:pPr lvl="3">
              <a:lnSpc>
                <a:spcPct val="150000"/>
              </a:lnSpc>
            </a:pPr>
            <a:r>
              <a:rPr lang="nl-BE" sz="1400" dirty="0" err="1"/>
              <a:t>facilitate</a:t>
            </a:r>
            <a:r>
              <a:rPr lang="nl-BE" sz="1400" dirty="0"/>
              <a:t> speed of </a:t>
            </a:r>
            <a:r>
              <a:rPr lang="nl-BE" sz="1400" dirty="0" err="1"/>
              <a:t>communication</a:t>
            </a:r>
            <a:r>
              <a:rPr lang="nl-BE" sz="1400" dirty="0"/>
              <a:t> but </a:t>
            </a:r>
            <a:r>
              <a:rPr lang="nl-BE" sz="1400" dirty="0" err="1"/>
              <a:t>if</a:t>
            </a:r>
            <a:r>
              <a:rPr lang="nl-BE" sz="1400" dirty="0"/>
              <a:t> </a:t>
            </a:r>
            <a:r>
              <a:rPr lang="nl-BE" sz="1400" dirty="0" err="1"/>
              <a:t>they</a:t>
            </a:r>
            <a:r>
              <a:rPr lang="nl-BE" sz="1400" dirty="0"/>
              <a:t> </a:t>
            </a:r>
            <a:r>
              <a:rPr lang="nl-BE" sz="1400" dirty="0" err="1"/>
              <a:t>disappear</a:t>
            </a:r>
            <a:r>
              <a:rPr lang="nl-BE" sz="1400" dirty="0"/>
              <a:t>, </a:t>
            </a:r>
            <a:r>
              <a:rPr lang="nl-BE" sz="1400" dirty="0" err="1"/>
              <a:t>networks</a:t>
            </a:r>
            <a:r>
              <a:rPr lang="nl-BE" sz="1400" dirty="0"/>
              <a:t> </a:t>
            </a:r>
            <a:r>
              <a:rPr lang="nl-BE" sz="1400" dirty="0" err="1"/>
              <a:t>can</a:t>
            </a:r>
            <a:r>
              <a:rPr lang="nl-BE" sz="1400" dirty="0"/>
              <a:t> break </a:t>
            </a:r>
            <a:r>
              <a:rPr lang="nl-BE" sz="1400" dirty="0" err="1"/>
              <a:t>into</a:t>
            </a:r>
            <a:r>
              <a:rPr lang="nl-BE" sz="1400" dirty="0"/>
              <a:t> </a:t>
            </a:r>
            <a:r>
              <a:rPr lang="nl-BE" sz="1400" dirty="0" err="1"/>
              <a:t>isolated</a:t>
            </a:r>
            <a:r>
              <a:rPr lang="nl-BE" sz="1400" dirty="0"/>
              <a:t> pieces </a:t>
            </a:r>
          </a:p>
          <a:p>
            <a:pPr lvl="3">
              <a:lnSpc>
                <a:spcPct val="150000"/>
              </a:lnSpc>
            </a:pPr>
            <a:r>
              <a:rPr lang="nl-BE" sz="1400" dirty="0" err="1"/>
              <a:t>this</a:t>
            </a:r>
            <a:r>
              <a:rPr lang="nl-BE" sz="1400" dirty="0"/>
              <a:t> </a:t>
            </a:r>
            <a:r>
              <a:rPr lang="nl-BE" sz="1400" dirty="0" err="1"/>
              <a:t>also</a:t>
            </a:r>
            <a:r>
              <a:rPr lang="nl-BE" sz="1400" dirty="0"/>
              <a:t> </a:t>
            </a:r>
            <a:r>
              <a:rPr lang="nl-BE" sz="1400" dirty="0" err="1"/>
              <a:t>establishes</a:t>
            </a:r>
            <a:r>
              <a:rPr lang="nl-BE" sz="1400" dirty="0"/>
              <a:t> a </a:t>
            </a:r>
            <a:r>
              <a:rPr lang="nl-BE" sz="1400" dirty="0" err="1"/>
              <a:t>hierarchy</a:t>
            </a:r>
            <a:r>
              <a:rPr lang="nl-BE" sz="1400" dirty="0"/>
              <a:t> as </a:t>
            </a:r>
            <a:r>
              <a:rPr lang="nl-BE" sz="1400" dirty="0" err="1"/>
              <a:t>they</a:t>
            </a:r>
            <a:r>
              <a:rPr lang="nl-BE" sz="1400" dirty="0"/>
              <a:t> have </a:t>
            </a:r>
            <a:r>
              <a:rPr lang="nl-BE" sz="1400" dirty="0" err="1"/>
              <a:t>an</a:t>
            </a:r>
            <a:r>
              <a:rPr lang="nl-BE" sz="1400" dirty="0"/>
              <a:t> advantage</a:t>
            </a:r>
          </a:p>
          <a:p>
            <a:pPr lvl="3">
              <a:lnSpc>
                <a:spcPct val="150000"/>
              </a:lnSpc>
            </a:pPr>
            <a:r>
              <a:rPr lang="nl-BE" sz="1400" dirty="0"/>
              <a:t>no </a:t>
            </a:r>
            <a:r>
              <a:rPr lang="nl-BE" sz="1400" dirty="0" err="1"/>
              <a:t>commonly</a:t>
            </a:r>
            <a:r>
              <a:rPr lang="nl-BE" sz="1400" dirty="0"/>
              <a:t> </a:t>
            </a:r>
            <a:r>
              <a:rPr lang="nl-BE" sz="1400" dirty="0" err="1"/>
              <a:t>accepted</a:t>
            </a:r>
            <a:r>
              <a:rPr lang="nl-BE" sz="1400" dirty="0"/>
              <a:t> </a:t>
            </a:r>
            <a:r>
              <a:rPr lang="nl-BE" sz="1400" dirty="0" err="1"/>
              <a:t>selection</a:t>
            </a:r>
            <a:r>
              <a:rPr lang="nl-BE" sz="1400" dirty="0"/>
              <a:t> procedures: risk is </a:t>
            </a:r>
            <a:r>
              <a:rPr lang="nl-BE" sz="1400" dirty="0" err="1"/>
              <a:t>that</a:t>
            </a:r>
            <a:r>
              <a:rPr lang="nl-BE" sz="1400" dirty="0"/>
              <a:t> </a:t>
            </a:r>
            <a:r>
              <a:rPr lang="nl-BE" sz="1400" dirty="0" err="1"/>
              <a:t>priviliged</a:t>
            </a:r>
            <a:r>
              <a:rPr lang="nl-BE" sz="1400" dirty="0"/>
              <a:t> actors </a:t>
            </a:r>
            <a:r>
              <a:rPr lang="nl-BE" sz="1400" dirty="0" err="1"/>
              <a:t>decrease</a:t>
            </a:r>
            <a:r>
              <a:rPr lang="nl-BE" sz="1400" dirty="0"/>
              <a:t> the </a:t>
            </a:r>
            <a:r>
              <a:rPr lang="nl-BE" sz="1400" dirty="0" err="1"/>
              <a:t>participation</a:t>
            </a:r>
            <a:r>
              <a:rPr lang="nl-BE" sz="1400" dirty="0"/>
              <a:t> of </a:t>
            </a:r>
            <a:r>
              <a:rPr lang="nl-BE" sz="1400" dirty="0" err="1"/>
              <a:t>others</a:t>
            </a:r>
            <a:r>
              <a:rPr lang="nl-BE" sz="1400" dirty="0"/>
              <a:t> </a:t>
            </a:r>
            <a:r>
              <a:rPr lang="nl-BE" sz="1400" dirty="0" err="1"/>
              <a:t>compared</a:t>
            </a:r>
            <a:r>
              <a:rPr lang="nl-BE" sz="1400" dirty="0"/>
              <a:t> </a:t>
            </a:r>
            <a:r>
              <a:rPr lang="nl-BE" sz="1400" dirty="0" err="1"/>
              <a:t>to</a:t>
            </a:r>
            <a:r>
              <a:rPr lang="nl-BE" sz="1400" dirty="0"/>
              <a:t> classic </a:t>
            </a:r>
            <a:r>
              <a:rPr lang="nl-BE" sz="1400" dirty="0" err="1"/>
              <a:t>representative</a:t>
            </a:r>
            <a:r>
              <a:rPr lang="nl-BE" sz="1400" dirty="0"/>
              <a:t> </a:t>
            </a:r>
            <a:r>
              <a:rPr lang="nl-BE" sz="1400" dirty="0" err="1"/>
              <a:t>democracy</a:t>
            </a:r>
            <a:endParaRPr lang="nl-BE" sz="1400" dirty="0"/>
          </a:p>
          <a:p>
            <a:pPr lvl="3">
              <a:lnSpc>
                <a:spcPct val="150000"/>
              </a:lnSpc>
            </a:pPr>
            <a:endParaRPr lang="nl-BE" sz="1400" dirty="0"/>
          </a:p>
          <a:p>
            <a:pPr lvl="3">
              <a:lnSpc>
                <a:spcPct val="150000"/>
              </a:lnSpc>
            </a:pPr>
            <a:endParaRPr lang="nl-BE" sz="14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53</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85947314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normAutofit/>
          </a:bodyPr>
          <a:lstStyle/>
          <a:p>
            <a:r>
              <a:rPr lang="nl-BE" dirty="0"/>
              <a:t>Three types of </a:t>
            </a:r>
            <a:r>
              <a:rPr lang="nl-BE" dirty="0" smtClean="0"/>
              <a:t>governance</a:t>
            </a:r>
            <a:endParaRPr lang="nl-BE" dirty="0"/>
          </a:p>
        </p:txBody>
      </p:sp>
      <p:sp>
        <p:nvSpPr>
          <p:cNvPr id="3" name="Tijdelijke aanduiding voor inhoud 2"/>
          <p:cNvSpPr>
            <a:spLocks noGrp="1"/>
          </p:cNvSpPr>
          <p:nvPr>
            <p:ph idx="1"/>
          </p:nvPr>
        </p:nvSpPr>
        <p:spPr>
          <a:xfrm>
            <a:off x="101600" y="960438"/>
            <a:ext cx="9029700" cy="5076825"/>
          </a:xfrm>
        </p:spPr>
        <p:txBody>
          <a:bodyPr>
            <a:normAutofit lnSpcReduction="10000"/>
          </a:bodyPr>
          <a:lstStyle/>
          <a:p>
            <a:pPr lvl="1"/>
            <a:r>
              <a:rPr lang="nl-BE" sz="2000" dirty="0" err="1"/>
              <a:t>Various</a:t>
            </a:r>
            <a:r>
              <a:rPr lang="nl-BE" sz="2000" dirty="0"/>
              <a:t> </a:t>
            </a:r>
            <a:r>
              <a:rPr lang="nl-BE" sz="2000" dirty="0" err="1"/>
              <a:t>forms</a:t>
            </a:r>
            <a:r>
              <a:rPr lang="nl-BE" sz="2000" dirty="0"/>
              <a:t> of </a:t>
            </a:r>
            <a:r>
              <a:rPr lang="nl-BE" sz="2000" dirty="0" err="1"/>
              <a:t>network</a:t>
            </a:r>
            <a:r>
              <a:rPr lang="nl-BE" sz="2000" dirty="0"/>
              <a:t> </a:t>
            </a:r>
            <a:r>
              <a:rPr lang="nl-BE" sz="2000" dirty="0" err="1"/>
              <a:t>governance</a:t>
            </a:r>
            <a:r>
              <a:rPr lang="nl-BE" sz="2000" dirty="0"/>
              <a:t>:</a:t>
            </a:r>
          </a:p>
          <a:p>
            <a:pPr lvl="2"/>
            <a:r>
              <a:rPr lang="nl-BE" sz="1800" dirty="0" err="1"/>
              <a:t>participatory</a:t>
            </a:r>
            <a:r>
              <a:rPr lang="nl-BE" sz="1800" dirty="0"/>
              <a:t>; (</a:t>
            </a:r>
            <a:r>
              <a:rPr lang="nl-BE" sz="1800" dirty="0" err="1"/>
              <a:t>interactive</a:t>
            </a:r>
            <a:r>
              <a:rPr lang="nl-BE" sz="1800" dirty="0"/>
              <a:t> policy-making):</a:t>
            </a:r>
          </a:p>
          <a:p>
            <a:pPr lvl="3"/>
            <a:r>
              <a:rPr lang="nl-BE" sz="1600" dirty="0" err="1"/>
              <a:t>individual</a:t>
            </a:r>
            <a:r>
              <a:rPr lang="nl-BE" sz="1600" dirty="0"/>
              <a:t> </a:t>
            </a:r>
            <a:r>
              <a:rPr lang="nl-BE" sz="1600" dirty="0" err="1"/>
              <a:t>and</a:t>
            </a:r>
            <a:r>
              <a:rPr lang="nl-BE" sz="1600" dirty="0"/>
              <a:t> </a:t>
            </a:r>
            <a:r>
              <a:rPr lang="nl-BE" sz="1600" dirty="0" err="1"/>
              <a:t>collective</a:t>
            </a:r>
            <a:r>
              <a:rPr lang="nl-BE" sz="1600" dirty="0"/>
              <a:t> </a:t>
            </a:r>
            <a:r>
              <a:rPr lang="nl-BE" sz="1600" dirty="0" err="1"/>
              <a:t>participation</a:t>
            </a:r>
            <a:r>
              <a:rPr lang="nl-BE" sz="1600" dirty="0"/>
              <a:t> of state </a:t>
            </a:r>
            <a:r>
              <a:rPr lang="nl-BE" sz="1600" dirty="0" err="1"/>
              <a:t>and</a:t>
            </a:r>
            <a:r>
              <a:rPr lang="nl-BE" sz="1600" dirty="0"/>
              <a:t> non-state actors in policy-making </a:t>
            </a:r>
            <a:r>
              <a:rPr lang="nl-BE" sz="1600" dirty="0" err="1"/>
              <a:t>and</a:t>
            </a:r>
            <a:r>
              <a:rPr lang="nl-BE" sz="1600" dirty="0"/>
              <a:t> </a:t>
            </a:r>
            <a:r>
              <a:rPr lang="nl-BE" sz="1600" dirty="0" err="1"/>
              <a:t>implementation</a:t>
            </a:r>
            <a:endParaRPr lang="nl-BE" sz="1600" dirty="0"/>
          </a:p>
          <a:p>
            <a:pPr lvl="3"/>
            <a:r>
              <a:rPr lang="nl-BE" sz="1600" dirty="0" err="1"/>
              <a:t>includes</a:t>
            </a:r>
            <a:r>
              <a:rPr lang="nl-BE" sz="1600" dirty="0"/>
              <a:t> “</a:t>
            </a:r>
            <a:r>
              <a:rPr lang="nl-BE" sz="1600" dirty="0" err="1"/>
              <a:t>nodal</a:t>
            </a:r>
            <a:r>
              <a:rPr lang="nl-BE" sz="1600" dirty="0"/>
              <a:t> </a:t>
            </a:r>
            <a:r>
              <a:rPr lang="nl-BE" sz="1600" dirty="0" err="1"/>
              <a:t>governance</a:t>
            </a:r>
            <a:r>
              <a:rPr lang="nl-BE" sz="1600" dirty="0"/>
              <a:t>” </a:t>
            </a:r>
            <a:r>
              <a:rPr lang="nl-BE" sz="1600" dirty="0" err="1"/>
              <a:t>for</a:t>
            </a:r>
            <a:r>
              <a:rPr lang="nl-BE" sz="1600" dirty="0"/>
              <a:t> co-</a:t>
            </a:r>
            <a:r>
              <a:rPr lang="nl-BE" sz="1600" dirty="0" err="1"/>
              <a:t>production</a:t>
            </a:r>
            <a:r>
              <a:rPr lang="nl-BE" sz="1600" dirty="0"/>
              <a:t> of public services </a:t>
            </a:r>
            <a:r>
              <a:rPr lang="nl-BE" sz="1600" dirty="0" err="1"/>
              <a:t>through</a:t>
            </a:r>
            <a:r>
              <a:rPr lang="nl-BE" sz="1600" dirty="0"/>
              <a:t> partnerships or “</a:t>
            </a:r>
            <a:r>
              <a:rPr lang="nl-BE" sz="1600" dirty="0" err="1"/>
              <a:t>nodes</a:t>
            </a:r>
            <a:r>
              <a:rPr lang="nl-BE" sz="1600" dirty="0"/>
              <a:t>” of state </a:t>
            </a:r>
            <a:r>
              <a:rPr lang="nl-BE" sz="1600" dirty="0" err="1"/>
              <a:t>agencies</a:t>
            </a:r>
            <a:r>
              <a:rPr lang="nl-BE" sz="1600" dirty="0"/>
              <a:t>, business </a:t>
            </a:r>
            <a:r>
              <a:rPr lang="nl-BE" sz="1600" dirty="0" err="1"/>
              <a:t>and</a:t>
            </a:r>
            <a:r>
              <a:rPr lang="nl-BE" sz="1600" dirty="0"/>
              <a:t>  </a:t>
            </a:r>
            <a:r>
              <a:rPr lang="nl-BE" sz="1600" dirty="0" err="1"/>
              <a:t>NGOs</a:t>
            </a:r>
            <a:endParaRPr lang="nl-BE" sz="1600" dirty="0"/>
          </a:p>
          <a:p>
            <a:pPr lvl="2"/>
            <a:r>
              <a:rPr lang="nl-BE" sz="1800" dirty="0"/>
              <a:t>community:</a:t>
            </a:r>
          </a:p>
          <a:p>
            <a:pPr lvl="3"/>
            <a:r>
              <a:rPr lang="nl-BE" sz="1600" dirty="0" err="1"/>
              <a:t>Governments</a:t>
            </a:r>
            <a:r>
              <a:rPr lang="nl-BE" sz="1600" dirty="0"/>
              <a:t> appeal </a:t>
            </a:r>
            <a:r>
              <a:rPr lang="nl-BE" sz="1600" dirty="0" err="1"/>
              <a:t>to</a:t>
            </a:r>
            <a:r>
              <a:rPr lang="nl-BE" sz="1600" dirty="0"/>
              <a:t> </a:t>
            </a:r>
            <a:r>
              <a:rPr lang="nl-BE" sz="1600" dirty="0" err="1"/>
              <a:t>citizens</a:t>
            </a:r>
            <a:r>
              <a:rPr lang="nl-BE" sz="1600" dirty="0"/>
              <a:t> </a:t>
            </a:r>
            <a:r>
              <a:rPr lang="nl-BE" sz="1600" dirty="0" err="1"/>
              <a:t>to</a:t>
            </a:r>
            <a:r>
              <a:rPr lang="nl-BE" sz="1600" dirty="0"/>
              <a:t> form </a:t>
            </a:r>
            <a:r>
              <a:rPr lang="nl-BE" sz="1600" dirty="0" err="1"/>
              <a:t>communities</a:t>
            </a:r>
            <a:r>
              <a:rPr lang="nl-BE" sz="1600" dirty="0"/>
              <a:t> </a:t>
            </a:r>
            <a:r>
              <a:rPr lang="nl-BE" sz="1600" dirty="0" err="1"/>
              <a:t>to</a:t>
            </a:r>
            <a:r>
              <a:rPr lang="nl-BE" sz="1600" dirty="0"/>
              <a:t> look </a:t>
            </a:r>
            <a:r>
              <a:rPr lang="nl-BE" sz="1600" dirty="0" err="1"/>
              <a:t>after</a:t>
            </a:r>
            <a:r>
              <a:rPr lang="nl-BE" sz="1600" dirty="0"/>
              <a:t> </a:t>
            </a:r>
            <a:r>
              <a:rPr lang="nl-BE" sz="1600" dirty="0" err="1"/>
              <a:t>their</a:t>
            </a:r>
            <a:r>
              <a:rPr lang="nl-BE" sz="1600" dirty="0"/>
              <a:t> </a:t>
            </a:r>
            <a:r>
              <a:rPr lang="nl-BE" sz="1600" dirty="0" err="1"/>
              <a:t>own</a:t>
            </a:r>
            <a:r>
              <a:rPr lang="nl-BE" sz="1600" dirty="0"/>
              <a:t> </a:t>
            </a:r>
            <a:r>
              <a:rPr lang="nl-BE" sz="1600" dirty="0" err="1"/>
              <a:t>affairs</a:t>
            </a:r>
            <a:r>
              <a:rPr lang="nl-BE" sz="1600" dirty="0"/>
              <a:t> (e.g. </a:t>
            </a:r>
            <a:r>
              <a:rPr lang="nl-BE" sz="1600" dirty="0" err="1"/>
              <a:t>safety</a:t>
            </a:r>
            <a:r>
              <a:rPr lang="nl-BE" sz="1600" dirty="0"/>
              <a:t>)</a:t>
            </a:r>
          </a:p>
          <a:p>
            <a:pPr lvl="2"/>
            <a:r>
              <a:rPr lang="nl-BE" sz="1800" dirty="0" err="1"/>
              <a:t>deliberative</a:t>
            </a:r>
            <a:r>
              <a:rPr lang="nl-BE" sz="1800" dirty="0"/>
              <a:t> </a:t>
            </a:r>
            <a:r>
              <a:rPr lang="nl-BE" sz="1800" dirty="0" err="1"/>
              <a:t>governance</a:t>
            </a:r>
            <a:r>
              <a:rPr lang="nl-BE" sz="1800" dirty="0"/>
              <a:t>:</a:t>
            </a:r>
          </a:p>
          <a:p>
            <a:pPr lvl="3"/>
            <a:r>
              <a:rPr lang="nl-BE" sz="1600" dirty="0"/>
              <a:t>Anti-</a:t>
            </a:r>
            <a:r>
              <a:rPr lang="nl-BE" sz="1600" dirty="0" err="1"/>
              <a:t>statist</a:t>
            </a:r>
            <a:r>
              <a:rPr lang="nl-BE" sz="1600" dirty="0"/>
              <a:t>: </a:t>
            </a:r>
            <a:r>
              <a:rPr lang="nl-BE" sz="1600" dirty="0" err="1"/>
              <a:t>focuses</a:t>
            </a:r>
            <a:r>
              <a:rPr lang="nl-BE" sz="1600" dirty="0"/>
              <a:t> on </a:t>
            </a:r>
            <a:r>
              <a:rPr lang="nl-BE" sz="1600" dirty="0" err="1"/>
              <a:t>societal</a:t>
            </a:r>
            <a:r>
              <a:rPr lang="nl-BE" sz="1600" dirty="0"/>
              <a:t> </a:t>
            </a:r>
            <a:r>
              <a:rPr lang="nl-BE" sz="1600" dirty="0" err="1"/>
              <a:t>processes</a:t>
            </a:r>
            <a:r>
              <a:rPr lang="nl-BE" sz="1600" dirty="0"/>
              <a:t> of </a:t>
            </a:r>
            <a:r>
              <a:rPr lang="nl-BE" sz="1600" dirty="0" err="1"/>
              <a:t>deliberation</a:t>
            </a:r>
            <a:endParaRPr lang="nl-BE" sz="1600" dirty="0"/>
          </a:p>
          <a:p>
            <a:pPr lvl="2"/>
            <a:r>
              <a:rPr lang="nl-BE" sz="1800" dirty="0" err="1"/>
              <a:t>reflexive</a:t>
            </a:r>
            <a:r>
              <a:rPr lang="nl-BE" sz="1800" dirty="0"/>
              <a:t> </a:t>
            </a:r>
            <a:r>
              <a:rPr lang="nl-BE" sz="1800" dirty="0" err="1"/>
              <a:t>governance</a:t>
            </a:r>
            <a:r>
              <a:rPr lang="nl-BE" sz="1800" dirty="0"/>
              <a:t>:</a:t>
            </a:r>
          </a:p>
          <a:p>
            <a:pPr lvl="3"/>
            <a:r>
              <a:rPr lang="nl-BE" sz="1600" dirty="0"/>
              <a:t>Learning is the </a:t>
            </a:r>
            <a:r>
              <a:rPr lang="nl-BE" sz="1600" dirty="0" err="1"/>
              <a:t>central</a:t>
            </a:r>
            <a:r>
              <a:rPr lang="nl-BE" sz="1600" dirty="0"/>
              <a:t> issue </a:t>
            </a:r>
            <a:r>
              <a:rPr lang="nl-BE" sz="1600" dirty="0" err="1"/>
              <a:t>rather</a:t>
            </a:r>
            <a:r>
              <a:rPr lang="nl-BE" sz="1600" dirty="0"/>
              <a:t> </a:t>
            </a:r>
            <a:r>
              <a:rPr lang="nl-BE" sz="1600" dirty="0" err="1"/>
              <a:t>than</a:t>
            </a:r>
            <a:r>
              <a:rPr lang="nl-BE" sz="1600" dirty="0"/>
              <a:t> </a:t>
            </a:r>
            <a:r>
              <a:rPr lang="nl-BE" sz="1600" dirty="0" err="1"/>
              <a:t>how</a:t>
            </a:r>
            <a:r>
              <a:rPr lang="nl-BE" sz="1600" dirty="0"/>
              <a:t> actors </a:t>
            </a:r>
            <a:r>
              <a:rPr lang="nl-BE" sz="1600" dirty="0" err="1"/>
              <a:t>interact</a:t>
            </a:r>
            <a:r>
              <a:rPr lang="nl-BE" sz="1600" dirty="0"/>
              <a:t>: approach </a:t>
            </a:r>
            <a:r>
              <a:rPr lang="nl-BE" sz="1600" dirty="0" err="1"/>
              <a:t>to</a:t>
            </a:r>
            <a:r>
              <a:rPr lang="nl-BE" sz="1600" dirty="0"/>
              <a:t> </a:t>
            </a:r>
            <a:r>
              <a:rPr lang="nl-BE" sz="1600" dirty="0" err="1"/>
              <a:t>governance</a:t>
            </a:r>
            <a:r>
              <a:rPr lang="nl-BE" sz="1600" dirty="0"/>
              <a:t> </a:t>
            </a:r>
            <a:r>
              <a:rPr lang="nl-BE" sz="1600" dirty="0" err="1"/>
              <a:t>and</a:t>
            </a:r>
            <a:r>
              <a:rPr lang="nl-BE" sz="1600" dirty="0"/>
              <a:t> the </a:t>
            </a:r>
            <a:r>
              <a:rPr lang="nl-BE" sz="1600" dirty="0" err="1"/>
              <a:t>governers</a:t>
            </a:r>
            <a:r>
              <a:rPr lang="nl-BE" sz="1600" dirty="0"/>
              <a:t> </a:t>
            </a:r>
            <a:r>
              <a:rPr lang="nl-BE" sz="1600" dirty="0" err="1"/>
              <a:t>should</a:t>
            </a:r>
            <a:r>
              <a:rPr lang="nl-BE" sz="1600" dirty="0"/>
              <a:t> </a:t>
            </a:r>
            <a:r>
              <a:rPr lang="nl-BE" sz="1600" dirty="0" err="1"/>
              <a:t>be</a:t>
            </a:r>
            <a:r>
              <a:rPr lang="nl-BE" sz="1600" dirty="0"/>
              <a:t> open </a:t>
            </a:r>
            <a:r>
              <a:rPr lang="nl-BE" sz="1600" dirty="0" err="1"/>
              <a:t>to</a:t>
            </a:r>
            <a:r>
              <a:rPr lang="nl-BE" sz="1600" dirty="0"/>
              <a:t> </a:t>
            </a:r>
            <a:r>
              <a:rPr lang="nl-BE" sz="1600" dirty="0" err="1"/>
              <a:t>influence</a:t>
            </a:r>
            <a:r>
              <a:rPr lang="nl-BE" sz="1600" dirty="0"/>
              <a:t> </a:t>
            </a:r>
            <a:r>
              <a:rPr lang="nl-BE" sz="1600" dirty="0" err="1"/>
              <a:t>by</a:t>
            </a:r>
            <a:r>
              <a:rPr lang="nl-BE" sz="1600" dirty="0"/>
              <a:t> </a:t>
            </a:r>
            <a:r>
              <a:rPr lang="nl-BE" sz="1600" dirty="0" err="1"/>
              <a:t>their</a:t>
            </a:r>
            <a:r>
              <a:rPr lang="nl-BE" sz="1600" dirty="0"/>
              <a:t> environment</a:t>
            </a:r>
          </a:p>
          <a:p>
            <a:pPr lvl="3"/>
            <a:r>
              <a:rPr lang="nl-BE" sz="1600" dirty="0" err="1"/>
              <a:t>Includes</a:t>
            </a:r>
            <a:r>
              <a:rPr lang="nl-BE" sz="1600" dirty="0"/>
              <a:t> “</a:t>
            </a:r>
            <a:r>
              <a:rPr lang="nl-BE" sz="1600" dirty="0" err="1"/>
              <a:t>adaptive</a:t>
            </a:r>
            <a:r>
              <a:rPr lang="nl-BE" sz="1600" dirty="0"/>
              <a:t> </a:t>
            </a:r>
            <a:r>
              <a:rPr lang="nl-BE" sz="1600" dirty="0" err="1"/>
              <a:t>governance</a:t>
            </a:r>
            <a:r>
              <a:rPr lang="nl-BE" sz="1600" dirty="0"/>
              <a:t>”: </a:t>
            </a:r>
          </a:p>
          <a:p>
            <a:pPr lvl="4"/>
            <a:r>
              <a:rPr lang="nl-BE" sz="1600" dirty="0"/>
              <a:t>Design </a:t>
            </a:r>
            <a:r>
              <a:rPr lang="nl-BE" sz="1600" dirty="0" err="1"/>
              <a:t>policies</a:t>
            </a:r>
            <a:r>
              <a:rPr lang="nl-BE" sz="1600" dirty="0"/>
              <a:t> in </a:t>
            </a:r>
            <a:r>
              <a:rPr lang="nl-BE" sz="1600" dirty="0" err="1"/>
              <a:t>such</a:t>
            </a:r>
            <a:r>
              <a:rPr lang="nl-BE" sz="1600" dirty="0"/>
              <a:t> a way </a:t>
            </a:r>
            <a:r>
              <a:rPr lang="nl-BE" sz="1600" dirty="0" err="1"/>
              <a:t>they</a:t>
            </a:r>
            <a:r>
              <a:rPr lang="nl-BE" sz="1600" dirty="0"/>
              <a:t> </a:t>
            </a:r>
            <a:r>
              <a:rPr lang="nl-BE" sz="1600" dirty="0" err="1"/>
              <a:t>can</a:t>
            </a:r>
            <a:r>
              <a:rPr lang="nl-BE" sz="1600" dirty="0"/>
              <a:t> </a:t>
            </a:r>
            <a:r>
              <a:rPr lang="nl-BE" sz="1600" dirty="0" err="1"/>
              <a:t>adapt</a:t>
            </a:r>
            <a:r>
              <a:rPr lang="nl-BE" sz="1600" dirty="0"/>
              <a:t> </a:t>
            </a:r>
            <a:r>
              <a:rPr lang="nl-BE" sz="1600" dirty="0" err="1"/>
              <a:t>to</a:t>
            </a:r>
            <a:r>
              <a:rPr lang="nl-BE" sz="1600" dirty="0"/>
              <a:t> a range of </a:t>
            </a:r>
            <a:r>
              <a:rPr lang="nl-BE" sz="1600" dirty="0" err="1"/>
              <a:t>anticipated</a:t>
            </a:r>
            <a:r>
              <a:rPr lang="nl-BE" sz="1600" dirty="0"/>
              <a:t> </a:t>
            </a:r>
            <a:r>
              <a:rPr lang="nl-BE" sz="1600" dirty="0" err="1"/>
              <a:t>nd</a:t>
            </a:r>
            <a:r>
              <a:rPr lang="nl-BE" sz="1600" dirty="0"/>
              <a:t> </a:t>
            </a:r>
            <a:r>
              <a:rPr lang="nl-BE" sz="1600" dirty="0" err="1"/>
              <a:t>unanticipated</a:t>
            </a:r>
            <a:r>
              <a:rPr lang="nl-BE" sz="1600" dirty="0"/>
              <a:t> </a:t>
            </a:r>
            <a:r>
              <a:rPr lang="nl-BE" sz="1600" dirty="0" err="1"/>
              <a:t>conditions</a:t>
            </a:r>
            <a:r>
              <a:rPr lang="nl-BE" sz="1600" dirty="0"/>
              <a:t> </a:t>
            </a:r>
          </a:p>
          <a:p>
            <a:pPr lvl="4"/>
            <a:r>
              <a:rPr lang="nl-BE" sz="1600" dirty="0" err="1"/>
              <a:t>Collaborative</a:t>
            </a:r>
            <a:r>
              <a:rPr lang="nl-BE" sz="1600" dirty="0"/>
              <a:t>, </a:t>
            </a:r>
            <a:r>
              <a:rPr lang="nl-BE" sz="1600" dirty="0" err="1"/>
              <a:t>flexible</a:t>
            </a:r>
            <a:r>
              <a:rPr lang="nl-BE" sz="1600" dirty="0"/>
              <a:t> </a:t>
            </a:r>
            <a:r>
              <a:rPr lang="nl-BE" sz="1600" dirty="0" err="1"/>
              <a:t>and</a:t>
            </a:r>
            <a:r>
              <a:rPr lang="nl-BE" sz="1600" dirty="0"/>
              <a:t> </a:t>
            </a:r>
            <a:r>
              <a:rPr lang="nl-BE" sz="1600" dirty="0" err="1"/>
              <a:t>learning</a:t>
            </a:r>
            <a:r>
              <a:rPr lang="nl-BE" sz="1600" dirty="0"/>
              <a:t> </a:t>
            </a:r>
            <a:r>
              <a:rPr lang="nl-BE" sz="1600" dirty="0" err="1"/>
              <a:t>based</a:t>
            </a:r>
            <a:r>
              <a:rPr lang="nl-BE" sz="1600" dirty="0"/>
              <a:t> issue management </a:t>
            </a:r>
            <a:r>
              <a:rPr lang="nl-BE" sz="1600" dirty="0" err="1"/>
              <a:t>across</a:t>
            </a:r>
            <a:r>
              <a:rPr lang="nl-BE" sz="1600" dirty="0"/>
              <a:t> </a:t>
            </a:r>
            <a:r>
              <a:rPr lang="nl-BE" sz="1600" dirty="0" err="1"/>
              <a:t>scales</a:t>
            </a:r>
            <a:endParaRPr lang="nl-BE" sz="1600" dirty="0"/>
          </a:p>
          <a:p>
            <a:pPr lvl="4"/>
            <a:endParaRPr lang="nl-BE" sz="1600" dirty="0"/>
          </a:p>
          <a:p>
            <a:pPr lvl="4"/>
            <a:endParaRPr lang="nl-BE" sz="1600" dirty="0"/>
          </a:p>
          <a:p>
            <a:pPr lvl="3"/>
            <a:endParaRPr lang="nl-BE" sz="1600" dirty="0"/>
          </a:p>
          <a:p>
            <a:pPr lvl="3"/>
            <a:endParaRPr lang="nl-BE" sz="1600" dirty="0"/>
          </a:p>
        </p:txBody>
      </p:sp>
      <p:sp>
        <p:nvSpPr>
          <p:cNvPr id="4" name="Tijdelijke aanduiding voor dianummer 3"/>
          <p:cNvSpPr>
            <a:spLocks noGrp="1"/>
          </p:cNvSpPr>
          <p:nvPr>
            <p:ph type="sldNum" sz="quarter" idx="11"/>
          </p:nvPr>
        </p:nvSpPr>
        <p:spPr>
          <a:xfrm>
            <a:off x="6673850" y="6492875"/>
            <a:ext cx="2133600" cy="365125"/>
          </a:xfrm>
        </p:spPr>
        <p:txBody>
          <a:bodyPr/>
          <a:lstStyle/>
          <a:p>
            <a:fld id="{35A0D4B1-61D4-4C6F-B245-2B2DEB95FFE4}" type="slidenum">
              <a:rPr lang="en-US" smtClean="0"/>
              <a:pPr/>
              <a:t>54</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2570515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Hybrids</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sz="1600" dirty="0" err="1"/>
              <a:t>Oligopolies</a:t>
            </a:r>
            <a:r>
              <a:rPr lang="nl-BE" sz="1600" dirty="0"/>
              <a:t>:</a:t>
            </a:r>
          </a:p>
          <a:p>
            <a:pPr lvl="1"/>
            <a:r>
              <a:rPr lang="nl-BE" sz="1400" dirty="0" err="1"/>
              <a:t>Self</a:t>
            </a:r>
            <a:r>
              <a:rPr lang="nl-BE" sz="1400" dirty="0"/>
              <a:t>-interest (market)</a:t>
            </a:r>
          </a:p>
          <a:p>
            <a:pPr lvl="1"/>
            <a:r>
              <a:rPr lang="nl-BE" sz="1400" dirty="0"/>
              <a:t>But actors </a:t>
            </a:r>
            <a:r>
              <a:rPr lang="nl-BE" sz="1400" dirty="0" err="1"/>
              <a:t>also</a:t>
            </a:r>
            <a:r>
              <a:rPr lang="nl-BE" sz="1400" dirty="0"/>
              <a:t> </a:t>
            </a:r>
            <a:r>
              <a:rPr lang="nl-BE" sz="1400" dirty="0" err="1"/>
              <a:t>realise</a:t>
            </a:r>
            <a:r>
              <a:rPr lang="nl-BE" sz="1400" dirty="0"/>
              <a:t> </a:t>
            </a:r>
            <a:r>
              <a:rPr lang="nl-BE" sz="1400" dirty="0" err="1"/>
              <a:t>interdependency</a:t>
            </a:r>
            <a:r>
              <a:rPr lang="nl-BE" sz="1400" dirty="0"/>
              <a:t> </a:t>
            </a:r>
            <a:r>
              <a:rPr lang="nl-BE" sz="1400" dirty="0" err="1"/>
              <a:t>hence</a:t>
            </a:r>
            <a:r>
              <a:rPr lang="nl-BE" sz="1400" dirty="0"/>
              <a:t> </a:t>
            </a:r>
            <a:r>
              <a:rPr lang="nl-BE" sz="1400" dirty="0" err="1"/>
              <a:t>behave</a:t>
            </a:r>
            <a:r>
              <a:rPr lang="nl-BE" sz="1400" dirty="0"/>
              <a:t> </a:t>
            </a:r>
            <a:r>
              <a:rPr lang="nl-BE" sz="1400" dirty="0" err="1"/>
              <a:t>with</a:t>
            </a:r>
            <a:r>
              <a:rPr lang="nl-BE" sz="1400" dirty="0"/>
              <a:t> </a:t>
            </a:r>
            <a:r>
              <a:rPr lang="nl-BE" sz="1400" dirty="0" err="1"/>
              <a:t>empathy</a:t>
            </a:r>
            <a:r>
              <a:rPr lang="nl-BE" sz="1400" dirty="0"/>
              <a:t> </a:t>
            </a:r>
            <a:r>
              <a:rPr lang="nl-BE" sz="1400" dirty="0" err="1"/>
              <a:t>and</a:t>
            </a:r>
            <a:r>
              <a:rPr lang="nl-BE" sz="1400" dirty="0"/>
              <a:t> </a:t>
            </a:r>
            <a:r>
              <a:rPr lang="nl-BE" sz="1400" dirty="0" err="1"/>
              <a:t>moderation</a:t>
            </a:r>
            <a:r>
              <a:rPr lang="nl-BE" sz="1400" dirty="0"/>
              <a:t> (</a:t>
            </a:r>
            <a:r>
              <a:rPr lang="nl-BE" sz="1400" dirty="0" err="1"/>
              <a:t>network</a:t>
            </a:r>
            <a:r>
              <a:rPr lang="nl-BE" sz="1400" dirty="0"/>
              <a:t>)</a:t>
            </a:r>
          </a:p>
          <a:p>
            <a:r>
              <a:rPr lang="nl-BE" sz="1600" dirty="0"/>
              <a:t>Public private partnerships:</a:t>
            </a:r>
          </a:p>
          <a:p>
            <a:pPr lvl="1"/>
            <a:r>
              <a:rPr lang="nl-BE" sz="1400" dirty="0" err="1"/>
              <a:t>Bargaining</a:t>
            </a:r>
            <a:r>
              <a:rPr lang="nl-BE" sz="1400" dirty="0"/>
              <a:t> (market)</a:t>
            </a:r>
          </a:p>
          <a:p>
            <a:pPr lvl="1"/>
            <a:r>
              <a:rPr lang="nl-BE" sz="1400" dirty="0" err="1"/>
              <a:t>Persuasion</a:t>
            </a:r>
            <a:r>
              <a:rPr lang="nl-BE" sz="1400" dirty="0"/>
              <a:t> (</a:t>
            </a:r>
            <a:r>
              <a:rPr lang="nl-BE" sz="1400" dirty="0" err="1"/>
              <a:t>network</a:t>
            </a:r>
            <a:r>
              <a:rPr lang="nl-BE" sz="1400" dirty="0"/>
              <a:t>)</a:t>
            </a:r>
          </a:p>
          <a:p>
            <a:r>
              <a:rPr lang="nl-BE" sz="1600" dirty="0"/>
              <a:t>Chain management</a:t>
            </a:r>
          </a:p>
          <a:p>
            <a:pPr lvl="1"/>
            <a:r>
              <a:rPr lang="nl-BE" sz="1400" dirty="0" err="1"/>
              <a:t>Interdependency</a:t>
            </a:r>
            <a:r>
              <a:rPr lang="nl-BE" sz="1400" dirty="0"/>
              <a:t> in a chain (market)</a:t>
            </a:r>
          </a:p>
          <a:p>
            <a:pPr lvl="1"/>
            <a:r>
              <a:rPr lang="nl-BE" sz="1400" dirty="0"/>
              <a:t>But </a:t>
            </a:r>
            <a:r>
              <a:rPr lang="nl-BE" sz="1400" dirty="0" err="1"/>
              <a:t>only</a:t>
            </a:r>
            <a:r>
              <a:rPr lang="nl-BE" sz="1400" dirty="0"/>
              <a:t> </a:t>
            </a:r>
            <a:r>
              <a:rPr lang="nl-BE" sz="1400" dirty="0" err="1"/>
              <a:t>functional</a:t>
            </a:r>
            <a:r>
              <a:rPr lang="nl-BE" sz="1400" dirty="0"/>
              <a:t> (</a:t>
            </a:r>
            <a:r>
              <a:rPr lang="nl-BE" sz="1400" dirty="0" err="1"/>
              <a:t>hierarchy</a:t>
            </a:r>
            <a:r>
              <a:rPr lang="nl-BE" sz="1400" dirty="0"/>
              <a:t>)</a:t>
            </a:r>
          </a:p>
          <a:p>
            <a:r>
              <a:rPr lang="nl-BE" sz="1600" dirty="0"/>
              <a:t>Open </a:t>
            </a:r>
            <a:r>
              <a:rPr lang="nl-BE" sz="1600" dirty="0" err="1"/>
              <a:t>method</a:t>
            </a:r>
            <a:r>
              <a:rPr lang="nl-BE" sz="1600" dirty="0"/>
              <a:t> of </a:t>
            </a:r>
            <a:r>
              <a:rPr lang="nl-BE" sz="1600" dirty="0" err="1"/>
              <a:t>coordination</a:t>
            </a:r>
            <a:endParaRPr lang="nl-BE" sz="1600" dirty="0"/>
          </a:p>
          <a:p>
            <a:pPr lvl="1"/>
            <a:r>
              <a:rPr lang="nl-BE" sz="1400" dirty="0"/>
              <a:t>Benchmarking, target setting, peer </a:t>
            </a:r>
            <a:r>
              <a:rPr lang="nl-BE" sz="1400" dirty="0" err="1"/>
              <a:t>reviewing</a:t>
            </a:r>
            <a:r>
              <a:rPr lang="nl-BE" sz="1400" dirty="0"/>
              <a:t> (market)</a:t>
            </a:r>
          </a:p>
          <a:p>
            <a:pPr lvl="1"/>
            <a:r>
              <a:rPr lang="nl-BE" sz="1400" dirty="0" err="1"/>
              <a:t>Linking</a:t>
            </a:r>
            <a:r>
              <a:rPr lang="nl-BE" sz="1400" dirty="0"/>
              <a:t> a </a:t>
            </a:r>
            <a:r>
              <a:rPr lang="nl-BE" sz="1400" dirty="0" err="1"/>
              <a:t>variety</a:t>
            </a:r>
            <a:r>
              <a:rPr lang="nl-BE" sz="1400" dirty="0"/>
              <a:t> of actors in joint </a:t>
            </a:r>
            <a:r>
              <a:rPr lang="nl-BE" sz="1400" dirty="0" err="1"/>
              <a:t>determination</a:t>
            </a:r>
            <a:r>
              <a:rPr lang="nl-BE" sz="1400" dirty="0"/>
              <a:t> of policy (</a:t>
            </a:r>
            <a:r>
              <a:rPr lang="nl-BE" sz="1400" dirty="0" err="1"/>
              <a:t>network</a:t>
            </a:r>
            <a:r>
              <a:rPr lang="nl-BE" sz="1400" dirty="0"/>
              <a:t>)</a:t>
            </a:r>
          </a:p>
          <a:p>
            <a:r>
              <a:rPr lang="nl-BE" sz="1600" dirty="0" err="1"/>
              <a:t>Self-regulation</a:t>
            </a:r>
            <a:r>
              <a:rPr lang="nl-BE" sz="1600" dirty="0"/>
              <a:t> / </a:t>
            </a:r>
            <a:r>
              <a:rPr lang="nl-BE" sz="1600" dirty="0" err="1"/>
              <a:t>organisation</a:t>
            </a:r>
            <a:r>
              <a:rPr lang="nl-BE" sz="1600" dirty="0"/>
              <a:t>:</a:t>
            </a:r>
          </a:p>
          <a:p>
            <a:pPr lvl="1"/>
            <a:r>
              <a:rPr lang="nl-BE" sz="1400" dirty="0" err="1"/>
              <a:t>Individual</a:t>
            </a:r>
            <a:r>
              <a:rPr lang="nl-BE" sz="1400" dirty="0"/>
              <a:t> </a:t>
            </a:r>
            <a:r>
              <a:rPr lang="nl-BE" sz="1400" dirty="0" err="1"/>
              <a:t>autonomy</a:t>
            </a:r>
            <a:r>
              <a:rPr lang="nl-BE" sz="1400" dirty="0"/>
              <a:t> (market)</a:t>
            </a:r>
          </a:p>
          <a:p>
            <a:pPr lvl="1"/>
            <a:r>
              <a:rPr lang="nl-BE" sz="1400" dirty="0" err="1"/>
              <a:t>Regulated</a:t>
            </a:r>
            <a:r>
              <a:rPr lang="nl-BE" sz="1400" dirty="0"/>
              <a:t> </a:t>
            </a:r>
            <a:r>
              <a:rPr lang="nl-BE" sz="1400" dirty="0" err="1"/>
              <a:t>self-regulation</a:t>
            </a:r>
            <a:r>
              <a:rPr lang="nl-BE" sz="1400" dirty="0"/>
              <a:t> (</a:t>
            </a:r>
            <a:r>
              <a:rPr lang="nl-BE" sz="1400" dirty="0" err="1"/>
              <a:t>hierarchy</a:t>
            </a:r>
            <a:r>
              <a:rPr lang="nl-BE" sz="1400" dirty="0"/>
              <a:t>)</a:t>
            </a:r>
          </a:p>
          <a:p>
            <a:pPr lvl="1"/>
            <a:r>
              <a:rPr lang="nl-BE" sz="1400" dirty="0" err="1"/>
              <a:t>Voluntary</a:t>
            </a:r>
            <a:r>
              <a:rPr lang="nl-BE" sz="1400" dirty="0"/>
              <a:t> cooperation </a:t>
            </a:r>
            <a:r>
              <a:rPr lang="nl-BE" sz="1400" dirty="0" err="1"/>
              <a:t>and</a:t>
            </a:r>
            <a:r>
              <a:rPr lang="nl-BE" sz="1400" dirty="0"/>
              <a:t> trust (</a:t>
            </a:r>
            <a:r>
              <a:rPr lang="nl-BE" sz="1400" dirty="0" err="1"/>
              <a:t>network</a:t>
            </a:r>
            <a:r>
              <a:rPr lang="nl-BE" sz="1400" dirty="0"/>
              <a:t>)</a:t>
            </a:r>
          </a:p>
          <a:p>
            <a:r>
              <a:rPr lang="nl-BE" sz="1600" dirty="0"/>
              <a:t>Bazaar/Wikipedia model:</a:t>
            </a:r>
          </a:p>
          <a:p>
            <a:pPr lvl="1"/>
            <a:r>
              <a:rPr lang="nl-BE" sz="1400" dirty="0"/>
              <a:t>Co-</a:t>
            </a:r>
            <a:r>
              <a:rPr lang="nl-BE" sz="1400" dirty="0" err="1"/>
              <a:t>creation</a:t>
            </a:r>
            <a:r>
              <a:rPr lang="nl-BE" sz="1400" dirty="0"/>
              <a:t> (</a:t>
            </a:r>
            <a:r>
              <a:rPr lang="nl-BE" sz="1400" dirty="0" err="1"/>
              <a:t>network</a:t>
            </a:r>
            <a:r>
              <a:rPr lang="nl-BE" sz="1400" dirty="0"/>
              <a:t>)</a:t>
            </a:r>
          </a:p>
          <a:p>
            <a:pPr lvl="1"/>
            <a:r>
              <a:rPr lang="nl-BE" sz="1400" dirty="0" err="1"/>
              <a:t>Individual</a:t>
            </a:r>
            <a:r>
              <a:rPr lang="nl-BE" sz="1400" dirty="0"/>
              <a:t> </a:t>
            </a:r>
            <a:r>
              <a:rPr lang="nl-BE" sz="1400" dirty="0" err="1"/>
              <a:t>autonomy</a:t>
            </a:r>
            <a:r>
              <a:rPr lang="nl-BE" sz="1400" dirty="0"/>
              <a:t> (market)</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55</a:t>
            </a:fld>
            <a:endParaRPr lang="en-US" dirty="0"/>
          </a:p>
        </p:txBody>
      </p:sp>
      <p:sp>
        <p:nvSpPr>
          <p:cNvPr id="5" name="Tekstvak 4"/>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4957662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Meta-</a:t>
            </a:r>
            <a:r>
              <a:rPr lang="nl-BE" dirty="0" err="1"/>
              <a:t>governors</a:t>
            </a:r>
            <a:endParaRPr lang="nl-BE" dirty="0"/>
          </a:p>
        </p:txBody>
      </p:sp>
      <p:sp>
        <p:nvSpPr>
          <p:cNvPr id="3" name="Tijdelijke aanduiding voor inhoud 2"/>
          <p:cNvSpPr>
            <a:spLocks noGrp="1"/>
          </p:cNvSpPr>
          <p:nvPr>
            <p:ph idx="1"/>
          </p:nvPr>
        </p:nvSpPr>
        <p:spPr/>
        <p:txBody>
          <a:bodyPr>
            <a:normAutofit lnSpcReduction="10000"/>
          </a:bodyPr>
          <a:lstStyle/>
          <a:p>
            <a:r>
              <a:rPr lang="nl-BE" sz="2800" dirty="0"/>
              <a:t>Meta-</a:t>
            </a:r>
            <a:r>
              <a:rPr lang="nl-BE" sz="2800" dirty="0" err="1"/>
              <a:t>governors</a:t>
            </a:r>
            <a:r>
              <a:rPr lang="nl-BE" sz="2800" dirty="0"/>
              <a:t> </a:t>
            </a:r>
            <a:r>
              <a:rPr lang="nl-BE" sz="2800" dirty="0" err="1"/>
              <a:t>need</a:t>
            </a:r>
            <a:r>
              <a:rPr lang="nl-BE" sz="2800" dirty="0"/>
              <a:t> </a:t>
            </a:r>
            <a:r>
              <a:rPr lang="nl-BE" sz="2800" dirty="0" err="1"/>
              <a:t>to</a:t>
            </a:r>
            <a:r>
              <a:rPr lang="nl-BE" sz="2800" dirty="0"/>
              <a:t>:</a:t>
            </a:r>
          </a:p>
          <a:p>
            <a:pPr lvl="1"/>
            <a:r>
              <a:rPr lang="nl-BE" sz="2400" dirty="0"/>
              <a:t>Be </a:t>
            </a:r>
            <a:r>
              <a:rPr lang="nl-BE" sz="2400" dirty="0" err="1"/>
              <a:t>able</a:t>
            </a:r>
            <a:r>
              <a:rPr lang="nl-BE" sz="2400" dirty="0"/>
              <a:t> </a:t>
            </a:r>
            <a:r>
              <a:rPr lang="nl-BE" sz="2400" dirty="0" err="1"/>
              <a:t>to</a:t>
            </a:r>
            <a:r>
              <a:rPr lang="nl-BE" sz="2400" dirty="0"/>
              <a:t> “</a:t>
            </a:r>
            <a:r>
              <a:rPr lang="nl-BE" sz="2400" dirty="0" err="1"/>
              <a:t>see</a:t>
            </a:r>
            <a:r>
              <a:rPr lang="nl-BE" sz="2400" dirty="0"/>
              <a:t>” </a:t>
            </a:r>
            <a:r>
              <a:rPr lang="nl-BE" sz="2400" dirty="0" err="1"/>
              <a:t>hierarchy</a:t>
            </a:r>
            <a:r>
              <a:rPr lang="nl-BE" sz="2400" dirty="0"/>
              <a:t>, </a:t>
            </a:r>
            <a:r>
              <a:rPr lang="nl-BE" sz="2400" dirty="0" err="1"/>
              <a:t>networks</a:t>
            </a:r>
            <a:r>
              <a:rPr lang="nl-BE" sz="2400" dirty="0"/>
              <a:t> </a:t>
            </a:r>
            <a:r>
              <a:rPr lang="nl-BE" sz="2400" dirty="0" err="1"/>
              <a:t>and</a:t>
            </a:r>
            <a:r>
              <a:rPr lang="nl-BE" sz="2400" dirty="0"/>
              <a:t> market </a:t>
            </a:r>
            <a:r>
              <a:rPr lang="nl-BE" sz="2400" dirty="0" err="1"/>
              <a:t>elements</a:t>
            </a:r>
            <a:r>
              <a:rPr lang="nl-BE" sz="2400" dirty="0"/>
              <a:t> as building </a:t>
            </a:r>
            <a:r>
              <a:rPr lang="nl-BE" sz="2400" dirty="0" err="1"/>
              <a:t>stones</a:t>
            </a:r>
            <a:endParaRPr lang="nl-BE" sz="2400" dirty="0"/>
          </a:p>
          <a:p>
            <a:pPr lvl="1"/>
            <a:r>
              <a:rPr lang="nl-BE" sz="2400" dirty="0"/>
              <a:t>Understand </a:t>
            </a:r>
            <a:r>
              <a:rPr lang="nl-BE" sz="2400" dirty="0" err="1"/>
              <a:t>tensions</a:t>
            </a:r>
            <a:r>
              <a:rPr lang="nl-BE" sz="2400" dirty="0"/>
              <a:t> </a:t>
            </a:r>
            <a:r>
              <a:rPr lang="nl-BE" sz="2400" dirty="0" err="1"/>
              <a:t>and</a:t>
            </a:r>
            <a:r>
              <a:rPr lang="nl-BE" sz="2400" dirty="0"/>
              <a:t> </a:t>
            </a:r>
            <a:r>
              <a:rPr lang="nl-BE" sz="2400" dirty="0" err="1"/>
              <a:t>conflicts</a:t>
            </a:r>
            <a:r>
              <a:rPr lang="nl-BE" sz="2400" dirty="0"/>
              <a:t> </a:t>
            </a:r>
            <a:r>
              <a:rPr lang="nl-BE" sz="2400" dirty="0" err="1"/>
              <a:t>between</a:t>
            </a:r>
            <a:r>
              <a:rPr lang="nl-BE" sz="2400" dirty="0"/>
              <a:t> </a:t>
            </a:r>
            <a:r>
              <a:rPr lang="nl-BE" sz="2400" dirty="0" err="1"/>
              <a:t>them</a:t>
            </a:r>
            <a:r>
              <a:rPr lang="nl-BE" sz="2400" dirty="0"/>
              <a:t> (</a:t>
            </a:r>
            <a:r>
              <a:rPr lang="nl-BE" sz="2400" dirty="0" err="1"/>
              <a:t>resolve</a:t>
            </a:r>
            <a:r>
              <a:rPr lang="nl-BE" sz="2400" dirty="0"/>
              <a:t> </a:t>
            </a:r>
            <a:r>
              <a:rPr lang="nl-BE" sz="2400" dirty="0" err="1"/>
              <a:t>paradoxes</a:t>
            </a:r>
            <a:r>
              <a:rPr lang="nl-BE" sz="2400" dirty="0"/>
              <a:t> –</a:t>
            </a:r>
            <a:r>
              <a:rPr lang="nl-BE" sz="2400" dirty="0" err="1"/>
              <a:t>resolving</a:t>
            </a:r>
            <a:r>
              <a:rPr lang="nl-BE" sz="2400" dirty="0"/>
              <a:t> </a:t>
            </a:r>
            <a:r>
              <a:rPr lang="nl-BE" sz="2400" dirty="0" err="1"/>
              <a:t>apprent</a:t>
            </a:r>
            <a:r>
              <a:rPr lang="nl-BE" sz="2400" dirty="0"/>
              <a:t> </a:t>
            </a:r>
            <a:r>
              <a:rPr lang="nl-BE" sz="2400" dirty="0" err="1"/>
              <a:t>contradictions</a:t>
            </a:r>
            <a:r>
              <a:rPr lang="nl-BE" sz="2400" dirty="0"/>
              <a:t>- </a:t>
            </a:r>
            <a:r>
              <a:rPr lang="nl-BE" sz="2400" dirty="0" err="1"/>
              <a:t>and</a:t>
            </a:r>
            <a:r>
              <a:rPr lang="nl-BE" sz="2400" dirty="0"/>
              <a:t> dilemma’s –</a:t>
            </a:r>
            <a:r>
              <a:rPr lang="nl-BE" sz="2400" dirty="0" err="1"/>
              <a:t>choosing</a:t>
            </a:r>
            <a:r>
              <a:rPr lang="nl-BE" sz="2400" dirty="0"/>
              <a:t> </a:t>
            </a:r>
            <a:r>
              <a:rPr lang="nl-BE" sz="2400" dirty="0" err="1"/>
              <a:t>between</a:t>
            </a:r>
            <a:r>
              <a:rPr lang="nl-BE" sz="2400" dirty="0"/>
              <a:t> 2 </a:t>
            </a:r>
            <a:r>
              <a:rPr lang="nl-BE" sz="2400" dirty="0" err="1"/>
              <a:t>unsatisfactory</a:t>
            </a:r>
            <a:r>
              <a:rPr lang="nl-BE" sz="2400" dirty="0"/>
              <a:t> </a:t>
            </a:r>
            <a:r>
              <a:rPr lang="nl-BE" sz="2400" dirty="0" err="1"/>
              <a:t>situations</a:t>
            </a:r>
            <a:r>
              <a:rPr lang="nl-BE" sz="2400" dirty="0"/>
              <a:t>)</a:t>
            </a:r>
          </a:p>
          <a:p>
            <a:pPr lvl="1"/>
            <a:r>
              <a:rPr lang="nl-BE" sz="2400" dirty="0"/>
              <a:t>Design mixtures </a:t>
            </a:r>
            <a:r>
              <a:rPr lang="nl-BE" sz="2400" dirty="0" err="1"/>
              <a:t>that</a:t>
            </a:r>
            <a:r>
              <a:rPr lang="nl-BE" sz="2400" dirty="0"/>
              <a:t> </a:t>
            </a:r>
            <a:r>
              <a:rPr lang="nl-BE" sz="2400" dirty="0" err="1"/>
              <a:t>work</a:t>
            </a:r>
            <a:r>
              <a:rPr lang="nl-BE" sz="2400" dirty="0"/>
              <a:t> well in a </a:t>
            </a:r>
            <a:r>
              <a:rPr lang="nl-BE" sz="2400" dirty="0" err="1"/>
              <a:t>certain</a:t>
            </a:r>
            <a:r>
              <a:rPr lang="nl-BE" sz="2400" dirty="0"/>
              <a:t> context </a:t>
            </a:r>
            <a:r>
              <a:rPr lang="nl-BE" sz="2400" dirty="0" err="1"/>
              <a:t>and</a:t>
            </a:r>
            <a:r>
              <a:rPr lang="nl-BE" sz="2400" dirty="0"/>
              <a:t> switch </a:t>
            </a:r>
            <a:r>
              <a:rPr lang="nl-BE" sz="2400" dirty="0" err="1"/>
              <a:t>when</a:t>
            </a:r>
            <a:r>
              <a:rPr lang="nl-BE" sz="2400" dirty="0"/>
              <a:t> </a:t>
            </a:r>
            <a:r>
              <a:rPr lang="nl-BE" sz="2400" dirty="0" err="1"/>
              <a:t>needed</a:t>
            </a:r>
            <a:endParaRPr lang="nl-BE" sz="2400" dirty="0"/>
          </a:p>
          <a:p>
            <a:pPr lvl="1"/>
            <a:r>
              <a:rPr lang="nl-BE" sz="2400" dirty="0" err="1"/>
              <a:t>When</a:t>
            </a:r>
            <a:r>
              <a:rPr lang="nl-BE" sz="2400" dirty="0"/>
              <a:t> </a:t>
            </a:r>
            <a:r>
              <a:rPr lang="nl-BE" sz="2400" dirty="0" err="1"/>
              <a:t>they</a:t>
            </a:r>
            <a:r>
              <a:rPr lang="nl-BE" sz="2400" dirty="0"/>
              <a:t> are public administrators </a:t>
            </a:r>
            <a:r>
              <a:rPr lang="nl-BE" sz="2400" dirty="0" err="1"/>
              <a:t>they</a:t>
            </a:r>
            <a:r>
              <a:rPr lang="nl-BE" sz="2400" dirty="0"/>
              <a:t> </a:t>
            </a:r>
            <a:r>
              <a:rPr lang="nl-BE" sz="2400" dirty="0" err="1"/>
              <a:t>need</a:t>
            </a:r>
            <a:r>
              <a:rPr lang="nl-BE" sz="2400" dirty="0"/>
              <a:t> </a:t>
            </a:r>
            <a:r>
              <a:rPr lang="nl-BE" sz="2400" dirty="0" err="1"/>
              <a:t>to</a:t>
            </a:r>
            <a:r>
              <a:rPr lang="nl-BE" sz="2400" dirty="0"/>
              <a:t> </a:t>
            </a:r>
            <a:r>
              <a:rPr lang="nl-BE" sz="2400" dirty="0" err="1"/>
              <a:t>connect</a:t>
            </a:r>
            <a:r>
              <a:rPr lang="nl-BE" sz="2400" dirty="0"/>
              <a:t> </a:t>
            </a:r>
            <a:r>
              <a:rPr lang="nl-BE" sz="2400" dirty="0" err="1"/>
              <a:t>their</a:t>
            </a:r>
            <a:r>
              <a:rPr lang="nl-BE" sz="2400" dirty="0"/>
              <a:t> </a:t>
            </a:r>
            <a:r>
              <a:rPr lang="nl-BE" sz="2400" dirty="0" err="1"/>
              <a:t>work</a:t>
            </a:r>
            <a:r>
              <a:rPr lang="nl-BE" sz="2400" dirty="0"/>
              <a:t> </a:t>
            </a:r>
            <a:r>
              <a:rPr lang="nl-BE" sz="2400" dirty="0" err="1"/>
              <a:t>with</a:t>
            </a:r>
            <a:r>
              <a:rPr lang="nl-BE" sz="2400" dirty="0"/>
              <a:t> the </a:t>
            </a:r>
            <a:r>
              <a:rPr lang="nl-BE" sz="2400" dirty="0" err="1"/>
              <a:t>metagovernance</a:t>
            </a:r>
            <a:r>
              <a:rPr lang="nl-BE" sz="2400" dirty="0"/>
              <a:t> </a:t>
            </a:r>
            <a:r>
              <a:rPr lang="nl-BE" sz="2400" dirty="0" err="1"/>
              <a:t>tasks</a:t>
            </a:r>
            <a:r>
              <a:rPr lang="nl-BE" sz="2400" dirty="0"/>
              <a:t> of </a:t>
            </a:r>
            <a:r>
              <a:rPr lang="nl-BE" sz="2400" dirty="0" err="1"/>
              <a:t>politicians</a:t>
            </a:r>
            <a:endParaRPr lang="nl-BE" sz="2400" dirty="0"/>
          </a:p>
          <a:p>
            <a:pPr lvl="1"/>
            <a:r>
              <a:rPr lang="nl-BE" sz="2400" dirty="0" err="1"/>
              <a:t>Leadership</a:t>
            </a:r>
            <a:r>
              <a:rPr lang="nl-BE" sz="2400" dirty="0"/>
              <a:t> without </a:t>
            </a:r>
            <a:r>
              <a:rPr lang="nl-BE" sz="2400" dirty="0" err="1"/>
              <a:t>dominance</a:t>
            </a:r>
            <a:endParaRPr lang="nl-BE" sz="24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56</a:t>
            </a:fld>
            <a:endParaRPr lang="en-US" dirty="0"/>
          </a:p>
        </p:txBody>
      </p:sp>
      <p:sp>
        <p:nvSpPr>
          <p:cNvPr id="11" name="Tekstvak 10"/>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128916295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Meta-</a:t>
            </a:r>
            <a:r>
              <a:rPr lang="nl-BE" dirty="0" err="1"/>
              <a:t>governors</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57</a:t>
            </a:fld>
            <a:endParaRPr lang="en-US" dirty="0"/>
          </a:p>
        </p:txBody>
      </p:sp>
      <p:sp>
        <p:nvSpPr>
          <p:cNvPr id="26" name="Tekstvak 25"/>
          <p:cNvSpPr txBox="1"/>
          <p:nvPr/>
        </p:nvSpPr>
        <p:spPr>
          <a:xfrm>
            <a:off x="1244600" y="5905500"/>
            <a:ext cx="2672526" cy="369332"/>
          </a:xfrm>
          <a:prstGeom prst="rect">
            <a:avLst/>
          </a:prstGeom>
          <a:noFill/>
        </p:spPr>
        <p:txBody>
          <a:bodyPr wrap="none" rtlCol="0">
            <a:spAutoFit/>
          </a:bodyPr>
          <a:lstStyle/>
          <a:p>
            <a:r>
              <a:rPr lang="nl-BE" dirty="0" err="1"/>
              <a:t>Meuleman</a:t>
            </a:r>
            <a:r>
              <a:rPr lang="nl-BE" dirty="0"/>
              <a:t>, 2008, p. 266</a:t>
            </a:r>
          </a:p>
        </p:txBody>
      </p:sp>
      <p:sp>
        <p:nvSpPr>
          <p:cNvPr id="5" name="Ovaal 4"/>
          <p:cNvSpPr/>
          <p:nvPr/>
        </p:nvSpPr>
        <p:spPr>
          <a:xfrm>
            <a:off x="3424048" y="1108304"/>
            <a:ext cx="2306210" cy="13979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Discretion</a:t>
            </a:r>
            <a:endParaRPr lang="nl-BE" dirty="0"/>
          </a:p>
        </p:txBody>
      </p:sp>
      <p:sp>
        <p:nvSpPr>
          <p:cNvPr id="6" name="Ovaal 5"/>
          <p:cNvSpPr/>
          <p:nvPr/>
        </p:nvSpPr>
        <p:spPr>
          <a:xfrm>
            <a:off x="1404230" y="4050563"/>
            <a:ext cx="2306210" cy="13979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600" dirty="0" err="1"/>
              <a:t>Willingness</a:t>
            </a:r>
            <a:endParaRPr lang="nl-BE" sz="1600" dirty="0"/>
          </a:p>
        </p:txBody>
      </p:sp>
      <p:sp>
        <p:nvSpPr>
          <p:cNvPr id="7" name="Ovaal 6"/>
          <p:cNvSpPr/>
          <p:nvPr/>
        </p:nvSpPr>
        <p:spPr>
          <a:xfrm>
            <a:off x="6046796" y="4018052"/>
            <a:ext cx="2306210" cy="13979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Capability</a:t>
            </a:r>
            <a:endParaRPr lang="nl-BE" dirty="0"/>
          </a:p>
        </p:txBody>
      </p:sp>
      <p:cxnSp>
        <p:nvCxnSpPr>
          <p:cNvPr id="9" name="Rechte verbindingslijn met pijl 8"/>
          <p:cNvCxnSpPr>
            <a:stCxn id="5" idx="3"/>
            <a:endCxn id="6" idx="0"/>
          </p:cNvCxnSpPr>
          <p:nvPr/>
        </p:nvCxnSpPr>
        <p:spPr>
          <a:xfrm flipH="1">
            <a:off x="2557335" y="2301554"/>
            <a:ext cx="1204449" cy="1749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Rechte verbindingslijn met pijl 10"/>
          <p:cNvCxnSpPr/>
          <p:nvPr/>
        </p:nvCxnSpPr>
        <p:spPr>
          <a:xfrm flipV="1">
            <a:off x="2888947" y="2457517"/>
            <a:ext cx="1085275" cy="1544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met pijl 12"/>
          <p:cNvCxnSpPr>
            <a:endCxn id="7" idx="0"/>
          </p:cNvCxnSpPr>
          <p:nvPr/>
        </p:nvCxnSpPr>
        <p:spPr>
          <a:xfrm>
            <a:off x="5617208" y="2285298"/>
            <a:ext cx="1582693" cy="1732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Rechte verbindingslijn met pijl 14"/>
          <p:cNvCxnSpPr/>
          <p:nvPr/>
        </p:nvCxnSpPr>
        <p:spPr>
          <a:xfrm flipH="1" flipV="1">
            <a:off x="5481549" y="2473772"/>
            <a:ext cx="1416887" cy="1544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Rechte verbindingslijn met pijl 17"/>
          <p:cNvCxnSpPr/>
          <p:nvPr/>
        </p:nvCxnSpPr>
        <p:spPr>
          <a:xfrm>
            <a:off x="3807004" y="4733297"/>
            <a:ext cx="2126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Rechte verbindingslijn met pijl 19"/>
          <p:cNvCxnSpPr/>
          <p:nvPr/>
        </p:nvCxnSpPr>
        <p:spPr>
          <a:xfrm flipH="1">
            <a:off x="3807004" y="5025897"/>
            <a:ext cx="21267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kstvak 21"/>
          <p:cNvSpPr txBox="1"/>
          <p:nvPr/>
        </p:nvSpPr>
        <p:spPr>
          <a:xfrm>
            <a:off x="3479178" y="2945184"/>
            <a:ext cx="1989671" cy="584775"/>
          </a:xfrm>
          <a:prstGeom prst="rect">
            <a:avLst/>
          </a:prstGeom>
          <a:noFill/>
        </p:spPr>
        <p:txBody>
          <a:bodyPr wrap="square" rtlCol="0">
            <a:spAutoFit/>
          </a:bodyPr>
          <a:lstStyle/>
          <a:p>
            <a:r>
              <a:rPr lang="nl-BE" sz="1600" dirty="0" err="1"/>
              <a:t>Willing</a:t>
            </a:r>
            <a:r>
              <a:rPr lang="nl-BE" sz="1600" dirty="0"/>
              <a:t> </a:t>
            </a:r>
            <a:r>
              <a:rPr lang="nl-BE" sz="1600" dirty="0" err="1"/>
              <a:t>to</a:t>
            </a:r>
            <a:r>
              <a:rPr lang="nl-BE" sz="1600" dirty="0"/>
              <a:t> </a:t>
            </a:r>
            <a:r>
              <a:rPr lang="nl-BE" sz="1600" dirty="0" err="1"/>
              <a:t>be</a:t>
            </a:r>
            <a:r>
              <a:rPr lang="nl-BE" sz="1600" dirty="0"/>
              <a:t> </a:t>
            </a:r>
            <a:r>
              <a:rPr lang="nl-BE" sz="1600" dirty="0" err="1"/>
              <a:t>unorthodox</a:t>
            </a:r>
            <a:endParaRPr lang="nl-BE" sz="1600" dirty="0"/>
          </a:p>
        </p:txBody>
      </p:sp>
      <p:sp>
        <p:nvSpPr>
          <p:cNvPr id="23" name="Tekstvak 22"/>
          <p:cNvSpPr txBox="1"/>
          <p:nvPr/>
        </p:nvSpPr>
        <p:spPr>
          <a:xfrm>
            <a:off x="649861" y="2377198"/>
            <a:ext cx="2374039" cy="1323439"/>
          </a:xfrm>
          <a:prstGeom prst="rect">
            <a:avLst/>
          </a:prstGeom>
          <a:noFill/>
        </p:spPr>
        <p:txBody>
          <a:bodyPr wrap="square" rtlCol="0">
            <a:spAutoFit/>
          </a:bodyPr>
          <a:lstStyle/>
          <a:p>
            <a:r>
              <a:rPr lang="nl-BE" sz="1600" dirty="0" err="1"/>
              <a:t>Freedom</a:t>
            </a:r>
            <a:r>
              <a:rPr lang="nl-BE" sz="1600" dirty="0"/>
              <a:t> </a:t>
            </a:r>
            <a:r>
              <a:rPr lang="nl-BE" sz="1600" dirty="0" err="1"/>
              <a:t>to</a:t>
            </a:r>
            <a:r>
              <a:rPr lang="nl-BE" sz="1600" dirty="0"/>
              <a:t> act </a:t>
            </a:r>
            <a:r>
              <a:rPr lang="nl-BE" sz="1600" dirty="0" err="1"/>
              <a:t>according</a:t>
            </a:r>
            <a:r>
              <a:rPr lang="nl-BE" sz="1600" dirty="0"/>
              <a:t> </a:t>
            </a:r>
            <a:r>
              <a:rPr lang="nl-BE" sz="1600" dirty="0" err="1"/>
              <a:t>to</a:t>
            </a:r>
            <a:r>
              <a:rPr lang="nl-BE" sz="1600" dirty="0"/>
              <a:t> </a:t>
            </a:r>
            <a:r>
              <a:rPr lang="nl-BE" sz="1600" dirty="0" err="1"/>
              <a:t>what</a:t>
            </a:r>
            <a:r>
              <a:rPr lang="nl-BE" sz="1600" dirty="0"/>
              <a:t> </a:t>
            </a:r>
            <a:r>
              <a:rPr lang="nl-BE" sz="1600" dirty="0" err="1"/>
              <a:t>one</a:t>
            </a:r>
            <a:r>
              <a:rPr lang="nl-BE" sz="1600" dirty="0"/>
              <a:t> </a:t>
            </a:r>
            <a:r>
              <a:rPr lang="nl-BE" sz="1600" dirty="0" err="1"/>
              <a:t>deems</a:t>
            </a:r>
            <a:r>
              <a:rPr lang="nl-BE" sz="1600" dirty="0"/>
              <a:t> of </a:t>
            </a:r>
            <a:r>
              <a:rPr lang="nl-BE" sz="1600" dirty="0" err="1"/>
              <a:t>value</a:t>
            </a:r>
            <a:r>
              <a:rPr lang="nl-BE" sz="1600" dirty="0"/>
              <a:t>, </a:t>
            </a:r>
            <a:r>
              <a:rPr lang="nl-BE" sz="1600" dirty="0" err="1"/>
              <a:t>from</a:t>
            </a:r>
            <a:r>
              <a:rPr lang="nl-BE" sz="1600" dirty="0"/>
              <a:t> multiple stakeholder </a:t>
            </a:r>
            <a:r>
              <a:rPr lang="nl-BE" sz="1600" dirty="0" err="1"/>
              <a:t>perspectives</a:t>
            </a:r>
            <a:endParaRPr lang="nl-BE" sz="1600" dirty="0"/>
          </a:p>
        </p:txBody>
      </p:sp>
      <p:sp>
        <p:nvSpPr>
          <p:cNvPr id="24" name="Tekstvak 23"/>
          <p:cNvSpPr txBox="1"/>
          <p:nvPr/>
        </p:nvSpPr>
        <p:spPr>
          <a:xfrm>
            <a:off x="3672340" y="4241574"/>
            <a:ext cx="2698115" cy="338554"/>
          </a:xfrm>
          <a:prstGeom prst="rect">
            <a:avLst/>
          </a:prstGeom>
          <a:noFill/>
        </p:spPr>
        <p:txBody>
          <a:bodyPr wrap="square" rtlCol="0">
            <a:spAutoFit/>
          </a:bodyPr>
          <a:lstStyle/>
          <a:p>
            <a:r>
              <a:rPr lang="nl-BE" sz="1600" dirty="0"/>
              <a:t>Open </a:t>
            </a:r>
            <a:r>
              <a:rPr lang="nl-BE" sz="1600" dirty="0" err="1"/>
              <a:t>to</a:t>
            </a:r>
            <a:r>
              <a:rPr lang="nl-BE" sz="1600" dirty="0"/>
              <a:t> </a:t>
            </a:r>
            <a:r>
              <a:rPr lang="nl-BE" sz="1600" dirty="0" err="1"/>
              <a:t>reflexive</a:t>
            </a:r>
            <a:r>
              <a:rPr lang="nl-BE" sz="1600" dirty="0"/>
              <a:t> </a:t>
            </a:r>
            <a:r>
              <a:rPr lang="nl-BE" sz="1600" dirty="0" err="1"/>
              <a:t>learning</a:t>
            </a:r>
            <a:endParaRPr lang="nl-BE" sz="1600" dirty="0"/>
          </a:p>
        </p:txBody>
      </p:sp>
      <p:sp>
        <p:nvSpPr>
          <p:cNvPr id="25" name="Tekstvak 24"/>
          <p:cNvSpPr txBox="1"/>
          <p:nvPr/>
        </p:nvSpPr>
        <p:spPr>
          <a:xfrm>
            <a:off x="3710440" y="5042153"/>
            <a:ext cx="2698115" cy="584775"/>
          </a:xfrm>
          <a:prstGeom prst="rect">
            <a:avLst/>
          </a:prstGeom>
          <a:noFill/>
        </p:spPr>
        <p:txBody>
          <a:bodyPr wrap="square" rtlCol="0">
            <a:spAutoFit/>
          </a:bodyPr>
          <a:lstStyle/>
          <a:p>
            <a:r>
              <a:rPr lang="nl-BE" sz="1600" dirty="0"/>
              <a:t>Multi-</a:t>
            </a:r>
            <a:r>
              <a:rPr lang="nl-BE" sz="1600" dirty="0" err="1"/>
              <a:t>perspective</a:t>
            </a:r>
            <a:endParaRPr lang="nl-BE" sz="1600" dirty="0"/>
          </a:p>
          <a:p>
            <a:r>
              <a:rPr lang="nl-BE" sz="1600" dirty="0" err="1"/>
              <a:t>ability</a:t>
            </a:r>
            <a:endParaRPr lang="nl-BE" sz="1600" dirty="0"/>
          </a:p>
        </p:txBody>
      </p:sp>
      <p:sp>
        <p:nvSpPr>
          <p:cNvPr id="27" name="Tekstvak 26"/>
          <p:cNvSpPr txBox="1"/>
          <p:nvPr/>
        </p:nvSpPr>
        <p:spPr>
          <a:xfrm>
            <a:off x="4870376" y="3169634"/>
            <a:ext cx="1538180" cy="1077218"/>
          </a:xfrm>
          <a:prstGeom prst="rect">
            <a:avLst/>
          </a:prstGeom>
          <a:noFill/>
        </p:spPr>
        <p:txBody>
          <a:bodyPr wrap="square" rtlCol="0">
            <a:spAutoFit/>
          </a:bodyPr>
          <a:lstStyle/>
          <a:p>
            <a:r>
              <a:rPr lang="nl-BE" sz="1600" dirty="0"/>
              <a:t>Understanding </a:t>
            </a:r>
            <a:r>
              <a:rPr lang="nl-BE" sz="1600" dirty="0" err="1"/>
              <a:t>ambiguity</a:t>
            </a:r>
            <a:r>
              <a:rPr lang="nl-BE" sz="1600" dirty="0"/>
              <a:t> of </a:t>
            </a:r>
            <a:r>
              <a:rPr lang="nl-BE" sz="1600" dirty="0" err="1"/>
              <a:t>rules</a:t>
            </a:r>
            <a:r>
              <a:rPr lang="nl-BE" sz="1600" dirty="0"/>
              <a:t> as opportunity</a:t>
            </a:r>
          </a:p>
        </p:txBody>
      </p:sp>
      <p:sp>
        <p:nvSpPr>
          <p:cNvPr id="29" name="Tekstvak 28"/>
          <p:cNvSpPr txBox="1"/>
          <p:nvPr/>
        </p:nvSpPr>
        <p:spPr>
          <a:xfrm>
            <a:off x="6510154" y="2300537"/>
            <a:ext cx="1538180" cy="1077218"/>
          </a:xfrm>
          <a:prstGeom prst="rect">
            <a:avLst/>
          </a:prstGeom>
          <a:noFill/>
        </p:spPr>
        <p:txBody>
          <a:bodyPr wrap="square" rtlCol="0">
            <a:spAutoFit/>
          </a:bodyPr>
          <a:lstStyle/>
          <a:p>
            <a:r>
              <a:rPr lang="nl-BE" sz="1600" dirty="0" err="1"/>
              <a:t>Decide</a:t>
            </a:r>
            <a:r>
              <a:rPr lang="nl-BE" sz="1600" dirty="0"/>
              <a:t> </a:t>
            </a:r>
            <a:r>
              <a:rPr lang="nl-BE" sz="1600" dirty="0" err="1"/>
              <a:t>for</a:t>
            </a:r>
            <a:r>
              <a:rPr lang="nl-BE" sz="1600" dirty="0"/>
              <a:t> </a:t>
            </a:r>
            <a:r>
              <a:rPr lang="nl-BE" sz="1600" dirty="0" err="1"/>
              <a:t>innovative</a:t>
            </a:r>
            <a:r>
              <a:rPr lang="nl-BE" sz="1600" dirty="0"/>
              <a:t> </a:t>
            </a:r>
            <a:r>
              <a:rPr lang="nl-BE" sz="1600" dirty="0" err="1"/>
              <a:t>learning</a:t>
            </a:r>
            <a:r>
              <a:rPr lang="nl-BE" sz="1600" dirty="0"/>
              <a:t> </a:t>
            </a:r>
            <a:r>
              <a:rPr lang="nl-BE" sz="1600" dirty="0" err="1"/>
              <a:t>experiences</a:t>
            </a:r>
            <a:endParaRPr lang="nl-BE" sz="1600" dirty="0"/>
          </a:p>
        </p:txBody>
      </p:sp>
    </p:spTree>
    <p:extLst>
      <p:ext uri="{BB962C8B-B14F-4D97-AF65-F5344CB8AC3E}">
        <p14:creationId xmlns="" xmlns:p14="http://schemas.microsoft.com/office/powerpoint/2010/main" val="24648328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Supporting meta-governors</a:t>
            </a:r>
            <a:endParaRPr lang="nl-BE" dirty="0"/>
          </a:p>
        </p:txBody>
      </p:sp>
      <p:sp>
        <p:nvSpPr>
          <p:cNvPr id="3" name="Tijdelijke aanduiding voor inhoud 2"/>
          <p:cNvSpPr>
            <a:spLocks noGrp="1"/>
          </p:cNvSpPr>
          <p:nvPr>
            <p:ph idx="1"/>
          </p:nvPr>
        </p:nvSpPr>
        <p:spPr/>
        <p:txBody>
          <a:bodyPr>
            <a:normAutofit lnSpcReduction="10000"/>
          </a:bodyPr>
          <a:lstStyle/>
          <a:p>
            <a:r>
              <a:rPr lang="nl-BE" sz="2800" dirty="0" err="1"/>
              <a:t>Increase</a:t>
            </a:r>
            <a:r>
              <a:rPr lang="nl-BE" sz="2800" dirty="0"/>
              <a:t>:</a:t>
            </a:r>
          </a:p>
          <a:p>
            <a:pPr lvl="1"/>
            <a:r>
              <a:rPr lang="nl-BE" sz="2400" dirty="0"/>
              <a:t>I. </a:t>
            </a:r>
            <a:r>
              <a:rPr lang="nl-BE" sz="2400" dirty="0" err="1"/>
              <a:t>Willingness</a:t>
            </a:r>
            <a:r>
              <a:rPr lang="nl-BE" sz="2400" dirty="0"/>
              <a:t>:</a:t>
            </a:r>
          </a:p>
          <a:p>
            <a:pPr lvl="2"/>
            <a:r>
              <a:rPr lang="nl-BE" sz="2000" dirty="0"/>
              <a:t>Select the right </a:t>
            </a:r>
            <a:r>
              <a:rPr lang="nl-BE" sz="2000" dirty="0" err="1"/>
              <a:t>people</a:t>
            </a:r>
            <a:r>
              <a:rPr lang="nl-BE" sz="2000" dirty="0"/>
              <a:t> </a:t>
            </a:r>
            <a:r>
              <a:rPr lang="nl-BE" sz="2000" dirty="0" err="1"/>
              <a:t>who</a:t>
            </a:r>
            <a:r>
              <a:rPr lang="nl-BE" sz="2000" dirty="0"/>
              <a:t> are </a:t>
            </a:r>
            <a:r>
              <a:rPr lang="nl-BE" sz="2000" dirty="0" err="1"/>
              <a:t>willing</a:t>
            </a:r>
            <a:endParaRPr lang="nl-BE" sz="2000" dirty="0"/>
          </a:p>
          <a:p>
            <a:pPr lvl="2"/>
            <a:r>
              <a:rPr lang="nl-BE" sz="2000" dirty="0" err="1"/>
              <a:t>Reward</a:t>
            </a:r>
            <a:r>
              <a:rPr lang="nl-BE" sz="2000" dirty="0"/>
              <a:t> </a:t>
            </a:r>
            <a:r>
              <a:rPr lang="nl-BE" sz="2000" dirty="0" err="1"/>
              <a:t>reflexive</a:t>
            </a:r>
            <a:r>
              <a:rPr lang="nl-BE" sz="2000" dirty="0"/>
              <a:t> attitudes</a:t>
            </a:r>
          </a:p>
          <a:p>
            <a:pPr lvl="2"/>
            <a:r>
              <a:rPr lang="nl-BE" sz="2000" dirty="0"/>
              <a:t>Make shared </a:t>
            </a:r>
            <a:r>
              <a:rPr lang="nl-BE" sz="2000" dirty="0" err="1"/>
              <a:t>objective</a:t>
            </a:r>
            <a:r>
              <a:rPr lang="nl-BE" sz="2000" dirty="0"/>
              <a:t> of policy </a:t>
            </a:r>
            <a:r>
              <a:rPr lang="nl-BE" sz="2000" dirty="0" err="1"/>
              <a:t>process</a:t>
            </a:r>
            <a:r>
              <a:rPr lang="nl-BE" sz="2000" dirty="0"/>
              <a:t> </a:t>
            </a:r>
            <a:r>
              <a:rPr lang="nl-BE" sz="2000" dirty="0" err="1"/>
              <a:t>clear</a:t>
            </a:r>
            <a:r>
              <a:rPr lang="nl-BE" sz="2000" dirty="0"/>
              <a:t> </a:t>
            </a:r>
          </a:p>
          <a:p>
            <a:pPr lvl="1"/>
            <a:r>
              <a:rPr lang="nl-BE" sz="2400" dirty="0"/>
              <a:t>II. </a:t>
            </a:r>
            <a:r>
              <a:rPr lang="nl-BE" sz="2400" dirty="0" err="1"/>
              <a:t>Discretion</a:t>
            </a:r>
            <a:r>
              <a:rPr lang="nl-BE" sz="2400" dirty="0"/>
              <a:t>: </a:t>
            </a:r>
            <a:r>
              <a:rPr lang="nl-BE" sz="2400" dirty="0" err="1"/>
              <a:t>jump</a:t>
            </a:r>
            <a:r>
              <a:rPr lang="nl-BE" sz="2400" dirty="0"/>
              <a:t> </a:t>
            </a:r>
            <a:r>
              <a:rPr lang="nl-BE" sz="2400" dirty="0" err="1"/>
              <a:t>into</a:t>
            </a:r>
            <a:r>
              <a:rPr lang="nl-BE" sz="2400" dirty="0"/>
              <a:t> the </a:t>
            </a:r>
            <a:r>
              <a:rPr lang="nl-BE" sz="2400" dirty="0" err="1"/>
              <a:t>grey</a:t>
            </a:r>
            <a:r>
              <a:rPr lang="nl-BE" sz="2400" dirty="0"/>
              <a:t> zone of </a:t>
            </a:r>
            <a:r>
              <a:rPr lang="nl-BE" sz="2400" dirty="0" err="1"/>
              <a:t>discretion</a:t>
            </a:r>
            <a:r>
              <a:rPr lang="nl-BE" sz="2400" dirty="0"/>
              <a:t> </a:t>
            </a:r>
            <a:r>
              <a:rPr lang="nl-BE" sz="2400" dirty="0" err="1"/>
              <a:t>because</a:t>
            </a:r>
            <a:r>
              <a:rPr lang="nl-BE" sz="2400" dirty="0"/>
              <a:t> of the </a:t>
            </a:r>
            <a:r>
              <a:rPr lang="nl-BE" sz="2400" dirty="0" err="1"/>
              <a:t>opportunities</a:t>
            </a:r>
            <a:r>
              <a:rPr lang="nl-BE" sz="2400" dirty="0"/>
              <a:t>, </a:t>
            </a:r>
            <a:r>
              <a:rPr lang="nl-BE" sz="2400" dirty="0" err="1"/>
              <a:t>rather</a:t>
            </a:r>
            <a:r>
              <a:rPr lang="nl-BE" sz="2400" dirty="0"/>
              <a:t> </a:t>
            </a:r>
            <a:r>
              <a:rPr lang="nl-BE" sz="2400" dirty="0" err="1"/>
              <a:t>than</a:t>
            </a:r>
            <a:r>
              <a:rPr lang="nl-BE" sz="2400" dirty="0"/>
              <a:t> run </a:t>
            </a:r>
            <a:r>
              <a:rPr lang="nl-BE" sz="2400" dirty="0" err="1"/>
              <a:t>away</a:t>
            </a:r>
            <a:r>
              <a:rPr lang="nl-BE" sz="2400" dirty="0"/>
              <a:t> </a:t>
            </a:r>
            <a:r>
              <a:rPr lang="nl-BE" sz="2400" dirty="0" err="1"/>
              <a:t>from</a:t>
            </a:r>
            <a:r>
              <a:rPr lang="nl-BE" sz="2400" dirty="0"/>
              <a:t> </a:t>
            </a:r>
            <a:r>
              <a:rPr lang="nl-BE" sz="2400" dirty="0" err="1"/>
              <a:t>it</a:t>
            </a:r>
            <a:r>
              <a:rPr lang="nl-BE" sz="2400" dirty="0"/>
              <a:t> </a:t>
            </a:r>
            <a:r>
              <a:rPr lang="nl-BE" sz="2400" dirty="0" err="1"/>
              <a:t>due</a:t>
            </a:r>
            <a:r>
              <a:rPr lang="nl-BE" sz="2400" dirty="0"/>
              <a:t> </a:t>
            </a:r>
            <a:r>
              <a:rPr lang="nl-BE" sz="2400" dirty="0" err="1"/>
              <a:t>to</a:t>
            </a:r>
            <a:r>
              <a:rPr lang="nl-BE" sz="2400" dirty="0"/>
              <a:t> </a:t>
            </a:r>
            <a:r>
              <a:rPr lang="nl-BE" sz="2400" dirty="0" err="1"/>
              <a:t>fear</a:t>
            </a:r>
            <a:endParaRPr lang="nl-BE" sz="2400" dirty="0"/>
          </a:p>
          <a:p>
            <a:pPr lvl="2"/>
            <a:r>
              <a:rPr lang="nl-BE" sz="2000" dirty="0" err="1"/>
              <a:t>Create</a:t>
            </a:r>
            <a:r>
              <a:rPr lang="nl-BE" sz="2000" dirty="0"/>
              <a:t> short cuts in the </a:t>
            </a:r>
            <a:r>
              <a:rPr lang="nl-BE" sz="2000" dirty="0" err="1"/>
              <a:t>organisation</a:t>
            </a:r>
            <a:r>
              <a:rPr lang="nl-BE" sz="2000" dirty="0"/>
              <a:t> (e.g. direct </a:t>
            </a:r>
            <a:r>
              <a:rPr lang="nl-BE" sz="2000" dirty="0" err="1"/>
              <a:t>lines</a:t>
            </a:r>
            <a:r>
              <a:rPr lang="nl-BE" sz="2000" dirty="0"/>
              <a:t> </a:t>
            </a:r>
            <a:r>
              <a:rPr lang="nl-BE" sz="2000" dirty="0" err="1"/>
              <a:t>to</a:t>
            </a:r>
            <a:r>
              <a:rPr lang="nl-BE" sz="2000" dirty="0"/>
              <a:t> senior management)</a:t>
            </a:r>
          </a:p>
          <a:p>
            <a:pPr lvl="2"/>
            <a:r>
              <a:rPr lang="nl-BE" sz="2000" dirty="0" err="1"/>
              <a:t>Give</a:t>
            </a:r>
            <a:r>
              <a:rPr lang="nl-BE" sz="2000" dirty="0"/>
              <a:t> trust </a:t>
            </a:r>
            <a:r>
              <a:rPr lang="nl-BE" sz="2000" dirty="0" err="1"/>
              <a:t>to</a:t>
            </a:r>
            <a:r>
              <a:rPr lang="nl-BE" sz="2000" dirty="0"/>
              <a:t> managers </a:t>
            </a:r>
            <a:r>
              <a:rPr lang="nl-BE" sz="2000" dirty="0" err="1"/>
              <a:t>that</a:t>
            </a:r>
            <a:r>
              <a:rPr lang="nl-BE" sz="2000" dirty="0"/>
              <a:t> </a:t>
            </a:r>
            <a:r>
              <a:rPr lang="nl-BE" sz="2000" dirty="0" err="1"/>
              <a:t>they</a:t>
            </a:r>
            <a:r>
              <a:rPr lang="nl-BE" sz="2000" dirty="0"/>
              <a:t> </a:t>
            </a:r>
            <a:r>
              <a:rPr lang="nl-BE" sz="2000" dirty="0" err="1"/>
              <a:t>will</a:t>
            </a:r>
            <a:r>
              <a:rPr lang="nl-BE" sz="2000" dirty="0"/>
              <a:t> </a:t>
            </a:r>
            <a:r>
              <a:rPr lang="nl-BE" sz="2000" dirty="0" err="1"/>
              <a:t>not</a:t>
            </a:r>
            <a:r>
              <a:rPr lang="nl-BE" sz="2000" dirty="0"/>
              <a:t> cross sound </a:t>
            </a:r>
            <a:r>
              <a:rPr lang="nl-BE" sz="2000" dirty="0" err="1"/>
              <a:t>lines</a:t>
            </a:r>
            <a:r>
              <a:rPr lang="nl-BE" sz="2000" dirty="0"/>
              <a:t> of accountability </a:t>
            </a:r>
            <a:r>
              <a:rPr lang="nl-BE" sz="2000" dirty="0" err="1"/>
              <a:t>and</a:t>
            </a:r>
            <a:r>
              <a:rPr lang="nl-BE" sz="2000" dirty="0"/>
              <a:t> </a:t>
            </a:r>
            <a:r>
              <a:rPr lang="nl-BE" sz="2000" dirty="0" err="1"/>
              <a:t>legitimacy</a:t>
            </a:r>
            <a:r>
              <a:rPr lang="nl-BE" sz="2000" dirty="0"/>
              <a:t> </a:t>
            </a:r>
            <a:r>
              <a:rPr lang="nl-BE" sz="2000" dirty="0" err="1"/>
              <a:t>and</a:t>
            </a:r>
            <a:r>
              <a:rPr lang="nl-BE" sz="2000" dirty="0"/>
              <a:t> </a:t>
            </a:r>
            <a:r>
              <a:rPr lang="nl-BE" sz="2000" dirty="0" err="1"/>
              <a:t>consider</a:t>
            </a:r>
            <a:r>
              <a:rPr lang="nl-BE" sz="2000" dirty="0"/>
              <a:t> </a:t>
            </a:r>
            <a:r>
              <a:rPr lang="nl-BE" sz="2000" dirty="0" err="1"/>
              <a:t>mistakes</a:t>
            </a:r>
            <a:r>
              <a:rPr lang="nl-BE" sz="2000" dirty="0"/>
              <a:t> as investment in </a:t>
            </a:r>
            <a:r>
              <a:rPr lang="nl-BE" sz="2000" dirty="0" err="1"/>
              <a:t>learning</a:t>
            </a:r>
            <a:endParaRPr lang="nl-BE" sz="20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58</a:t>
            </a:fld>
            <a:endParaRPr lang="en-US" dirty="0"/>
          </a:p>
        </p:txBody>
      </p:sp>
      <p:sp>
        <p:nvSpPr>
          <p:cNvPr id="8" name="Tekstvak 7"/>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21435879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Supporting meta-governors</a:t>
            </a:r>
            <a:endParaRPr lang="nl-BE" dirty="0"/>
          </a:p>
        </p:txBody>
      </p:sp>
      <p:sp>
        <p:nvSpPr>
          <p:cNvPr id="3" name="Tijdelijke aanduiding voor inhoud 2"/>
          <p:cNvSpPr>
            <a:spLocks noGrp="1"/>
          </p:cNvSpPr>
          <p:nvPr>
            <p:ph idx="1"/>
          </p:nvPr>
        </p:nvSpPr>
        <p:spPr/>
        <p:txBody>
          <a:bodyPr>
            <a:normAutofit lnSpcReduction="10000"/>
          </a:bodyPr>
          <a:lstStyle/>
          <a:p>
            <a:pPr lvl="2">
              <a:lnSpc>
                <a:spcPct val="200000"/>
              </a:lnSpc>
            </a:pPr>
            <a:r>
              <a:rPr lang="nl-BE" sz="2000" dirty="0" err="1"/>
              <a:t>Inform</a:t>
            </a:r>
            <a:r>
              <a:rPr lang="nl-BE" sz="2000" dirty="0"/>
              <a:t> “</a:t>
            </a:r>
            <a:r>
              <a:rPr lang="nl-BE" sz="2000" dirty="0" err="1"/>
              <a:t>hierarchical</a:t>
            </a:r>
            <a:r>
              <a:rPr lang="nl-BE" sz="2000" dirty="0"/>
              <a:t>” units </a:t>
            </a:r>
            <a:r>
              <a:rPr lang="nl-BE" sz="2000" dirty="0" err="1"/>
              <a:t>such</a:t>
            </a:r>
            <a:r>
              <a:rPr lang="nl-BE" sz="2000" dirty="0"/>
              <a:t> as </a:t>
            </a:r>
            <a:r>
              <a:rPr lang="nl-BE" sz="2000" dirty="0" err="1"/>
              <a:t>legal</a:t>
            </a:r>
            <a:r>
              <a:rPr lang="nl-BE" sz="2000" dirty="0"/>
              <a:t>, </a:t>
            </a:r>
            <a:r>
              <a:rPr lang="nl-BE" sz="2000" dirty="0" err="1"/>
              <a:t>finance</a:t>
            </a:r>
            <a:r>
              <a:rPr lang="nl-BE" sz="2000" dirty="0"/>
              <a:t>, HRM of the level of </a:t>
            </a:r>
            <a:r>
              <a:rPr lang="nl-BE" sz="2000" dirty="0" err="1"/>
              <a:t>discretion</a:t>
            </a:r>
            <a:r>
              <a:rPr lang="nl-BE" sz="2000" dirty="0"/>
              <a:t> </a:t>
            </a:r>
            <a:r>
              <a:rPr lang="nl-BE" sz="2000" dirty="0" err="1"/>
              <a:t>given</a:t>
            </a:r>
            <a:r>
              <a:rPr lang="nl-BE" sz="2000" dirty="0"/>
              <a:t> </a:t>
            </a:r>
            <a:r>
              <a:rPr lang="nl-BE" sz="2000" dirty="0" err="1"/>
              <a:t>to</a:t>
            </a:r>
            <a:r>
              <a:rPr lang="nl-BE" sz="2000" dirty="0"/>
              <a:t> a manager</a:t>
            </a:r>
          </a:p>
          <a:p>
            <a:pPr lvl="2">
              <a:lnSpc>
                <a:spcPct val="200000"/>
              </a:lnSpc>
            </a:pPr>
            <a:r>
              <a:rPr lang="nl-BE" sz="2000" dirty="0" err="1"/>
              <a:t>Allow</a:t>
            </a:r>
            <a:r>
              <a:rPr lang="nl-BE" sz="2000" dirty="0"/>
              <a:t> </a:t>
            </a:r>
            <a:r>
              <a:rPr lang="nl-BE" sz="2000" dirty="0" err="1"/>
              <a:t>flexible</a:t>
            </a:r>
            <a:r>
              <a:rPr lang="nl-BE" sz="2000" dirty="0"/>
              <a:t> </a:t>
            </a:r>
            <a:r>
              <a:rPr lang="nl-BE" sz="2000" dirty="0" err="1"/>
              <a:t>use</a:t>
            </a:r>
            <a:r>
              <a:rPr lang="nl-BE" sz="2000" dirty="0"/>
              <a:t> of budgets (e.g. multiplier money </a:t>
            </a:r>
            <a:r>
              <a:rPr lang="nl-BE" sz="2000" dirty="0" err="1"/>
              <a:t>to</a:t>
            </a:r>
            <a:r>
              <a:rPr lang="nl-BE" sz="2000" dirty="0"/>
              <a:t> break deadlocks)</a:t>
            </a:r>
          </a:p>
          <a:p>
            <a:pPr lvl="2">
              <a:lnSpc>
                <a:spcPct val="200000"/>
              </a:lnSpc>
            </a:pPr>
            <a:r>
              <a:rPr lang="nl-BE" sz="2000" dirty="0" err="1"/>
              <a:t>Internal</a:t>
            </a:r>
            <a:r>
              <a:rPr lang="nl-BE" sz="2000" dirty="0"/>
              <a:t> code </a:t>
            </a:r>
            <a:r>
              <a:rPr lang="nl-BE" sz="2000" dirty="0" err="1"/>
              <a:t>for</a:t>
            </a:r>
            <a:r>
              <a:rPr lang="nl-BE" sz="2000" dirty="0"/>
              <a:t> </a:t>
            </a:r>
            <a:r>
              <a:rPr lang="nl-BE" sz="2000" dirty="0" err="1"/>
              <a:t>dealing</a:t>
            </a:r>
            <a:r>
              <a:rPr lang="nl-BE" sz="2000" dirty="0"/>
              <a:t> </a:t>
            </a:r>
            <a:r>
              <a:rPr lang="nl-BE" sz="2000" dirty="0" err="1"/>
              <a:t>with</a:t>
            </a:r>
            <a:r>
              <a:rPr lang="nl-BE" sz="2000" dirty="0"/>
              <a:t> </a:t>
            </a:r>
            <a:r>
              <a:rPr lang="nl-BE" sz="2000" dirty="0" err="1"/>
              <a:t>external</a:t>
            </a:r>
            <a:r>
              <a:rPr lang="nl-BE" sz="2000" dirty="0"/>
              <a:t> actors, </a:t>
            </a:r>
            <a:r>
              <a:rPr lang="nl-BE" sz="2000" dirty="0" err="1"/>
              <a:t>especially</a:t>
            </a:r>
            <a:r>
              <a:rPr lang="nl-BE" sz="2000" dirty="0"/>
              <a:t> </a:t>
            </a:r>
            <a:r>
              <a:rPr lang="nl-BE" sz="2000" dirty="0" err="1"/>
              <a:t>regarding</a:t>
            </a:r>
            <a:r>
              <a:rPr lang="nl-BE" sz="2000" dirty="0"/>
              <a:t> making </a:t>
            </a:r>
            <a:r>
              <a:rPr lang="nl-BE" sz="2000" dirty="0" err="1"/>
              <a:t>agreements</a:t>
            </a:r>
            <a:endParaRPr lang="nl-BE" sz="2000" dirty="0"/>
          </a:p>
          <a:p>
            <a:pPr lvl="2">
              <a:lnSpc>
                <a:spcPct val="200000"/>
              </a:lnSpc>
            </a:pPr>
            <a:r>
              <a:rPr lang="nl-BE" sz="2000" dirty="0"/>
              <a:t>Make </a:t>
            </a:r>
            <a:r>
              <a:rPr lang="nl-BE" sz="2000" dirty="0" err="1"/>
              <a:t>clear</a:t>
            </a:r>
            <a:r>
              <a:rPr lang="nl-BE" sz="2000" dirty="0"/>
              <a:t> </a:t>
            </a:r>
            <a:r>
              <a:rPr lang="nl-BE" sz="2000" dirty="0" err="1"/>
              <a:t>what</a:t>
            </a:r>
            <a:r>
              <a:rPr lang="nl-BE" sz="2000" dirty="0"/>
              <a:t> </a:t>
            </a:r>
            <a:r>
              <a:rPr lang="nl-BE" sz="2000" dirty="0" err="1"/>
              <a:t>exactly</a:t>
            </a:r>
            <a:r>
              <a:rPr lang="nl-BE" sz="2000" dirty="0"/>
              <a:t> must </a:t>
            </a:r>
            <a:r>
              <a:rPr lang="nl-BE" sz="2000" dirty="0" err="1"/>
              <a:t>be</a:t>
            </a:r>
            <a:r>
              <a:rPr lang="nl-BE" sz="2000" dirty="0"/>
              <a:t> </a:t>
            </a:r>
            <a:r>
              <a:rPr lang="nl-BE" sz="2000" dirty="0" err="1"/>
              <a:t>decided</a:t>
            </a:r>
            <a:r>
              <a:rPr lang="nl-BE" sz="2000" dirty="0"/>
              <a:t> </a:t>
            </a:r>
            <a:r>
              <a:rPr lang="nl-BE" sz="2000" dirty="0" err="1"/>
              <a:t>by</a:t>
            </a:r>
            <a:r>
              <a:rPr lang="nl-BE" sz="2000" dirty="0"/>
              <a:t> </a:t>
            </a:r>
            <a:r>
              <a:rPr lang="nl-BE" sz="2000" dirty="0" err="1"/>
              <a:t>politicians</a:t>
            </a:r>
            <a:r>
              <a:rPr lang="nl-BE" sz="2000" dirty="0"/>
              <a:t>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59</a:t>
            </a:fld>
            <a:endParaRPr lang="en-US" dirty="0"/>
          </a:p>
        </p:txBody>
      </p:sp>
      <p:sp>
        <p:nvSpPr>
          <p:cNvPr id="8" name="Tekstvak 7"/>
          <p:cNvSpPr txBox="1"/>
          <p:nvPr/>
        </p:nvSpPr>
        <p:spPr>
          <a:xfrm>
            <a:off x="1117600" y="6413500"/>
            <a:ext cx="1838965" cy="369332"/>
          </a:xfrm>
          <a:prstGeom prst="rect">
            <a:avLst/>
          </a:prstGeom>
          <a:noFill/>
        </p:spPr>
        <p:txBody>
          <a:bodyPr wrap="none" rtlCol="0">
            <a:spAutoFit/>
          </a:bodyPr>
          <a:lstStyle/>
          <a:p>
            <a:r>
              <a:rPr lang="nl-BE" dirty="0" err="1"/>
              <a:t>Meuleman</a:t>
            </a:r>
            <a:r>
              <a:rPr lang="nl-BE" dirty="0"/>
              <a:t> 2008</a:t>
            </a:r>
          </a:p>
        </p:txBody>
      </p:sp>
    </p:spTree>
    <p:extLst>
      <p:ext uri="{BB962C8B-B14F-4D97-AF65-F5344CB8AC3E}">
        <p14:creationId xmlns="" xmlns:p14="http://schemas.microsoft.com/office/powerpoint/2010/main" val="37755706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6</a:t>
            </a:r>
            <a:r>
              <a:rPr lang="en-GB" b="1" noProof="0" dirty="0" smtClean="0"/>
              <a:t/>
            </a:r>
            <a:br>
              <a:rPr lang="en-GB" b="1" noProof="0" dirty="0" smtClean="0"/>
            </a:br>
            <a:r>
              <a:rPr lang="en-GB" sz="3200" b="1" noProof="0" dirty="0" smtClean="0"/>
              <a:t> </a:t>
            </a:r>
            <a:r>
              <a:rPr lang="en-GB" sz="2800" b="1" dirty="0" smtClean="0"/>
              <a:t>Accountability: Paradigm shift from accountability overload to accountability for learning</a:t>
            </a:r>
            <a:endParaRPr lang="en-GB" sz="3600" noProof="0" dirty="0"/>
          </a:p>
        </p:txBody>
      </p:sp>
      <p:sp>
        <p:nvSpPr>
          <p:cNvPr id="4" name="Podnadpis 3"/>
          <p:cNvSpPr>
            <a:spLocks noGrp="1"/>
          </p:cNvSpPr>
          <p:nvPr>
            <p:ph type="subTitle" idx="1"/>
          </p:nvPr>
        </p:nvSpPr>
        <p:spPr>
          <a:xfrm>
            <a:off x="395536" y="2852936"/>
            <a:ext cx="8496944" cy="3816424"/>
          </a:xfrm>
        </p:spPr>
        <p:txBody>
          <a:bodyPr>
            <a:normAutofit fontScale="77500" lnSpcReduction="20000"/>
          </a:bodyPr>
          <a:lstStyle/>
          <a:p>
            <a:r>
              <a:rPr lang="en-GB" dirty="0" smtClean="0">
                <a:solidFill>
                  <a:schemeClr val="tx1"/>
                </a:solidFill>
              </a:rPr>
              <a:t>Public organisations has to be accountable for their actions and meeting their purpose. Historically, different aspects of accountability were stressed: </a:t>
            </a:r>
            <a:br>
              <a:rPr lang="en-GB" dirty="0" smtClean="0">
                <a:solidFill>
                  <a:schemeClr val="tx1"/>
                </a:solidFill>
              </a:rPr>
            </a:br>
            <a:r>
              <a:rPr lang="en-GB" b="1" dirty="0" smtClean="0">
                <a:solidFill>
                  <a:schemeClr val="tx1"/>
                </a:solidFill>
              </a:rPr>
              <a:t>Honest and Fair (</a:t>
            </a:r>
            <a:r>
              <a:rPr lang="en-GB" dirty="0" smtClean="0">
                <a:solidFill>
                  <a:schemeClr val="tx1"/>
                </a:solidFill>
              </a:rPr>
              <a:t>Focus on preventing distortion, bias and abuse of office and  on proper  procedures), </a:t>
            </a:r>
            <a:r>
              <a:rPr lang="en-GB" b="1" dirty="0" smtClean="0">
                <a:solidFill>
                  <a:schemeClr val="tx1"/>
                </a:solidFill>
              </a:rPr>
              <a:t>Lean and Purposeful (</a:t>
            </a:r>
            <a:r>
              <a:rPr lang="en-GB" dirty="0" smtClean="0">
                <a:solidFill>
                  <a:schemeClr val="tx1"/>
                </a:solidFill>
              </a:rPr>
              <a:t>Match narrowly defined tasks with resources (time and money) as tightly as possible, cutting any slack) and </a:t>
            </a:r>
            <a:r>
              <a:rPr lang="en-GB" b="1" dirty="0" smtClean="0">
                <a:solidFill>
                  <a:schemeClr val="tx1"/>
                </a:solidFill>
              </a:rPr>
              <a:t>Robust, Resilient, Adaptive </a:t>
            </a:r>
            <a:r>
              <a:rPr lang="en-GB" dirty="0" smtClean="0">
                <a:solidFill>
                  <a:schemeClr val="tx1"/>
                </a:solidFill>
              </a:rPr>
              <a:t>Being able to adapt rapidly to changing environments, to withstand shocks, to keep operating even  in a crisis. These aspects are contradictory and  when not balanced, problems emerge. Good way to maintain balance is to reframe all aspects of accountability by </a:t>
            </a:r>
            <a:r>
              <a:rPr lang="en-GB" b="1" dirty="0" smtClean="0">
                <a:solidFill>
                  <a:schemeClr val="tx1"/>
                </a:solidFill>
              </a:rPr>
              <a:t>accountability for learning.</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a:bodyPr>
          <a:lstStyle/>
          <a:p>
            <a:r>
              <a:rPr lang="cs-CZ" b="1" noProof="0" dirty="0" err="1" smtClean="0"/>
              <a:t>End</a:t>
            </a:r>
            <a:r>
              <a:rPr lang="cs-CZ" b="1" noProof="0" dirty="0" smtClean="0"/>
              <a:t> </a:t>
            </a:r>
            <a:r>
              <a:rPr lang="cs-CZ" b="1" noProof="0" dirty="0" err="1" smtClean="0"/>
              <a:t>of</a:t>
            </a:r>
            <a:r>
              <a:rPr lang="cs-CZ" b="1" noProof="0" dirty="0" smtClean="0"/>
              <a:t> </a:t>
            </a:r>
            <a:r>
              <a:rPr lang="cs-CZ" b="1" noProof="0" dirty="0" err="1" smtClean="0"/>
              <a:t>topics</a:t>
            </a:r>
            <a:endParaRPr lang="en-GB" sz="3600" noProof="0" dirty="0"/>
          </a:p>
        </p:txBody>
      </p:sp>
      <p:sp>
        <p:nvSpPr>
          <p:cNvPr id="4" name="Podnadpis 3"/>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What</a:t>
            </a:r>
            <a:r>
              <a:rPr lang="cs-CZ" dirty="0" smtClean="0"/>
              <a:t> </a:t>
            </a:r>
            <a:r>
              <a:rPr lang="cs-CZ" dirty="0" err="1" smtClean="0"/>
              <a:t>you</a:t>
            </a:r>
            <a:r>
              <a:rPr lang="cs-CZ" dirty="0" smtClean="0"/>
              <a:t> </a:t>
            </a:r>
            <a:r>
              <a:rPr lang="cs-CZ" dirty="0" err="1" smtClean="0"/>
              <a:t>can</a:t>
            </a:r>
            <a:r>
              <a:rPr lang="cs-CZ" dirty="0" smtClean="0"/>
              <a:t> do in </a:t>
            </a:r>
            <a:r>
              <a:rPr lang="cs-CZ" dirty="0" err="1" smtClean="0"/>
              <a:t>next</a:t>
            </a:r>
            <a:r>
              <a:rPr lang="cs-CZ" dirty="0" smtClean="0"/>
              <a:t> </a:t>
            </a:r>
            <a:r>
              <a:rPr lang="cs-CZ" dirty="0" err="1" smtClean="0"/>
              <a:t>days</a:t>
            </a:r>
            <a:endParaRPr lang="en-GB" dirty="0"/>
          </a:p>
        </p:txBody>
      </p:sp>
      <p:sp>
        <p:nvSpPr>
          <p:cNvPr id="3" name="Zástupný symbol pro obsah 2"/>
          <p:cNvSpPr>
            <a:spLocks noGrp="1"/>
          </p:cNvSpPr>
          <p:nvPr>
            <p:ph idx="1"/>
          </p:nvPr>
        </p:nvSpPr>
        <p:spPr/>
        <p:txBody>
          <a:bodyPr>
            <a:normAutofit lnSpcReduction="10000"/>
          </a:bodyPr>
          <a:lstStyle/>
          <a:p>
            <a:r>
              <a:rPr lang="cs-CZ" dirty="0" err="1" smtClean="0"/>
              <a:t>You</a:t>
            </a:r>
            <a:r>
              <a:rPr lang="cs-CZ" dirty="0" smtClean="0"/>
              <a:t> </a:t>
            </a:r>
            <a:r>
              <a:rPr lang="cs-CZ" dirty="0" err="1" smtClean="0"/>
              <a:t>can</a:t>
            </a:r>
            <a:r>
              <a:rPr lang="cs-CZ" dirty="0" smtClean="0"/>
              <a:t> use </a:t>
            </a:r>
            <a:r>
              <a:rPr lang="cs-CZ" dirty="0" err="1" smtClean="0"/>
              <a:t>two</a:t>
            </a:r>
            <a:r>
              <a:rPr lang="cs-CZ" dirty="0" smtClean="0"/>
              <a:t> „</a:t>
            </a:r>
            <a:r>
              <a:rPr lang="cs-CZ" dirty="0" err="1" smtClean="0"/>
              <a:t>jokers</a:t>
            </a:r>
            <a:r>
              <a:rPr lang="cs-CZ" dirty="0" smtClean="0"/>
              <a:t>“ to</a:t>
            </a:r>
          </a:p>
          <a:p>
            <a:pPr lvl="1"/>
            <a:r>
              <a:rPr lang="cs-CZ" dirty="0" err="1" smtClean="0"/>
              <a:t>Submit</a:t>
            </a:r>
            <a:r>
              <a:rPr lang="cs-CZ" dirty="0" smtClean="0"/>
              <a:t> a </a:t>
            </a:r>
            <a:r>
              <a:rPr lang="cs-CZ" dirty="0" err="1" smtClean="0"/>
              <a:t>homework</a:t>
            </a:r>
            <a:r>
              <a:rPr lang="cs-CZ" dirty="0" smtClean="0"/>
              <a:t> </a:t>
            </a:r>
            <a:r>
              <a:rPr lang="cs-CZ" dirty="0" err="1" smtClean="0"/>
              <a:t>you</a:t>
            </a:r>
            <a:r>
              <a:rPr lang="cs-CZ" dirty="0" smtClean="0"/>
              <a:t> </a:t>
            </a:r>
            <a:r>
              <a:rPr lang="cs-CZ" dirty="0" err="1" smtClean="0"/>
              <a:t>have</a:t>
            </a:r>
            <a:r>
              <a:rPr lang="cs-CZ" dirty="0" smtClean="0"/>
              <a:t> </a:t>
            </a:r>
            <a:r>
              <a:rPr lang="cs-CZ" dirty="0" err="1" smtClean="0"/>
              <a:t>ignored</a:t>
            </a:r>
            <a:r>
              <a:rPr lang="cs-CZ" dirty="0" smtClean="0"/>
              <a:t> </a:t>
            </a:r>
          </a:p>
          <a:p>
            <a:pPr lvl="1"/>
            <a:r>
              <a:rPr lang="cs-CZ" dirty="0" err="1" smtClean="0"/>
              <a:t>Submit</a:t>
            </a:r>
            <a:r>
              <a:rPr lang="cs-CZ" dirty="0" smtClean="0"/>
              <a:t> a </a:t>
            </a:r>
            <a:r>
              <a:rPr lang="cs-CZ" dirty="0" err="1" smtClean="0"/>
              <a:t>homework</a:t>
            </a:r>
            <a:r>
              <a:rPr lang="cs-CZ" dirty="0" smtClean="0"/>
              <a:t> to </a:t>
            </a:r>
            <a:r>
              <a:rPr lang="cs-CZ" dirty="0" err="1" smtClean="0"/>
              <a:t>get</a:t>
            </a:r>
            <a:r>
              <a:rPr lang="cs-CZ" dirty="0" smtClean="0"/>
              <a:t> </a:t>
            </a:r>
            <a:r>
              <a:rPr lang="cs-CZ" dirty="0" err="1" smtClean="0"/>
              <a:t>better</a:t>
            </a:r>
            <a:r>
              <a:rPr lang="cs-CZ" dirty="0" smtClean="0"/>
              <a:t> </a:t>
            </a:r>
            <a:r>
              <a:rPr lang="cs-CZ" dirty="0" err="1" smtClean="0"/>
              <a:t>score</a:t>
            </a:r>
            <a:endParaRPr lang="cs-CZ" dirty="0" smtClean="0"/>
          </a:p>
          <a:p>
            <a:r>
              <a:rPr lang="cs-CZ" dirty="0" err="1" smtClean="0"/>
              <a:t>Final</a:t>
            </a:r>
            <a:r>
              <a:rPr lang="cs-CZ" dirty="0" smtClean="0"/>
              <a:t> </a:t>
            </a:r>
            <a:r>
              <a:rPr lang="cs-CZ" dirty="0" err="1" smtClean="0"/>
              <a:t>deadline</a:t>
            </a:r>
            <a:r>
              <a:rPr lang="cs-CZ" dirty="0" smtClean="0"/>
              <a:t> (</a:t>
            </a:r>
            <a:r>
              <a:rPr lang="cs-CZ" dirty="0" err="1" smtClean="0"/>
              <a:t>hard</a:t>
            </a:r>
            <a:r>
              <a:rPr lang="cs-CZ" dirty="0" smtClean="0"/>
              <a:t>) </a:t>
            </a:r>
            <a:r>
              <a:rPr lang="cs-CZ" dirty="0" err="1" smtClean="0"/>
              <a:t>is</a:t>
            </a:r>
            <a:r>
              <a:rPr lang="cs-CZ" dirty="0" smtClean="0"/>
              <a:t> 24h </a:t>
            </a:r>
            <a:r>
              <a:rPr lang="cs-CZ" dirty="0" err="1" smtClean="0"/>
              <a:t>before</a:t>
            </a:r>
            <a:r>
              <a:rPr lang="cs-CZ" dirty="0" smtClean="0"/>
              <a:t> </a:t>
            </a:r>
            <a:r>
              <a:rPr lang="cs-CZ" dirty="0" err="1" smtClean="0"/>
              <a:t>your</a:t>
            </a:r>
            <a:r>
              <a:rPr lang="cs-CZ" dirty="0" smtClean="0"/>
              <a:t> </a:t>
            </a:r>
            <a:r>
              <a:rPr lang="cs-CZ" dirty="0" err="1" smtClean="0"/>
              <a:t>final</a:t>
            </a:r>
            <a:r>
              <a:rPr lang="cs-CZ" dirty="0" smtClean="0"/>
              <a:t> </a:t>
            </a:r>
            <a:r>
              <a:rPr lang="cs-CZ" dirty="0" err="1" smtClean="0"/>
              <a:t>discussion</a:t>
            </a:r>
            <a:r>
              <a:rPr lang="cs-CZ" dirty="0" smtClean="0"/>
              <a:t>.</a:t>
            </a:r>
          </a:p>
          <a:p>
            <a:endParaRPr lang="cs-CZ" dirty="0" smtClean="0"/>
          </a:p>
          <a:p>
            <a:r>
              <a:rPr lang="cs-CZ" dirty="0" err="1" smtClean="0"/>
              <a:t>You</a:t>
            </a:r>
            <a:r>
              <a:rPr lang="cs-CZ" dirty="0" smtClean="0"/>
              <a:t> </a:t>
            </a:r>
            <a:r>
              <a:rPr lang="cs-CZ" dirty="0" err="1" smtClean="0"/>
              <a:t>can</a:t>
            </a:r>
            <a:r>
              <a:rPr lang="cs-CZ" dirty="0" smtClean="0"/>
              <a:t> </a:t>
            </a:r>
            <a:r>
              <a:rPr lang="cs-CZ" dirty="0" err="1" smtClean="0"/>
              <a:t>recap</a:t>
            </a:r>
            <a:r>
              <a:rPr lang="cs-CZ" dirty="0" smtClean="0"/>
              <a:t> </a:t>
            </a:r>
            <a:r>
              <a:rPr lang="cs-CZ" dirty="0" err="1" smtClean="0"/>
              <a:t>what</a:t>
            </a:r>
            <a:r>
              <a:rPr lang="cs-CZ" dirty="0" smtClean="0"/>
              <a:t> </a:t>
            </a:r>
            <a:r>
              <a:rPr lang="cs-CZ" dirty="0" err="1" smtClean="0"/>
              <a:t>we</a:t>
            </a:r>
            <a:r>
              <a:rPr lang="cs-CZ" dirty="0" smtClean="0"/>
              <a:t> </a:t>
            </a:r>
            <a:r>
              <a:rPr lang="cs-CZ" dirty="0" err="1" smtClean="0"/>
              <a:t>were</a:t>
            </a:r>
            <a:r>
              <a:rPr lang="cs-CZ" dirty="0" smtClean="0"/>
              <a:t> </a:t>
            </a:r>
            <a:r>
              <a:rPr lang="cs-CZ" dirty="0" err="1" smtClean="0"/>
              <a:t>speaking</a:t>
            </a:r>
            <a:r>
              <a:rPr lang="cs-CZ" dirty="0" smtClean="0"/>
              <a:t> </a:t>
            </a:r>
            <a:r>
              <a:rPr lang="cs-CZ" dirty="0" err="1" smtClean="0"/>
              <a:t>about</a:t>
            </a:r>
            <a:endParaRPr lang="cs-CZ" dirty="0" smtClean="0"/>
          </a:p>
          <a:p>
            <a:r>
              <a:rPr lang="cs-CZ" dirty="0" smtClean="0"/>
              <a:t>And </a:t>
            </a:r>
            <a:r>
              <a:rPr lang="cs-CZ" dirty="0" err="1" smtClean="0"/>
              <a:t>if</a:t>
            </a:r>
            <a:r>
              <a:rPr lang="cs-CZ" dirty="0" smtClean="0"/>
              <a:t> not </a:t>
            </a:r>
            <a:r>
              <a:rPr lang="cs-CZ" dirty="0" err="1" smtClean="0"/>
              <a:t>registered</a:t>
            </a:r>
            <a:r>
              <a:rPr lang="cs-CZ" dirty="0" smtClean="0"/>
              <a:t> </a:t>
            </a:r>
            <a:r>
              <a:rPr lang="cs-CZ" dirty="0" err="1" smtClean="0"/>
              <a:t>yet</a:t>
            </a:r>
            <a:r>
              <a:rPr lang="cs-CZ" dirty="0" smtClean="0"/>
              <a:t>, sign in </a:t>
            </a:r>
            <a:r>
              <a:rPr lang="cs-CZ" dirty="0" err="1" smtClean="0"/>
              <a:t>for</a:t>
            </a:r>
            <a:r>
              <a:rPr lang="cs-CZ" dirty="0" smtClean="0"/>
              <a:t> </a:t>
            </a:r>
            <a:r>
              <a:rPr lang="cs-CZ" dirty="0" err="1" smtClean="0"/>
              <a:t>the</a:t>
            </a:r>
            <a:r>
              <a:rPr lang="cs-CZ" dirty="0" smtClean="0"/>
              <a:t> </a:t>
            </a:r>
            <a:r>
              <a:rPr lang="cs-CZ" dirty="0" err="1" smtClean="0"/>
              <a:t>final</a:t>
            </a:r>
            <a:r>
              <a:rPr lang="cs-CZ" dirty="0" smtClean="0"/>
              <a:t> </a:t>
            </a:r>
            <a:r>
              <a:rPr lang="cs-CZ" dirty="0" err="1" smtClean="0"/>
              <a:t>discussions</a:t>
            </a:r>
            <a:endParaRPr lang="cs-CZ"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Final</a:t>
            </a:r>
            <a:r>
              <a:rPr lang="cs-CZ" dirty="0" smtClean="0"/>
              <a:t> </a:t>
            </a:r>
            <a:r>
              <a:rPr lang="cs-CZ" dirty="0" err="1" smtClean="0"/>
              <a:t>group</a:t>
            </a:r>
            <a:r>
              <a:rPr lang="cs-CZ" dirty="0" smtClean="0"/>
              <a:t> </a:t>
            </a:r>
            <a:r>
              <a:rPr lang="cs-CZ" dirty="0" err="1" smtClean="0"/>
              <a:t>discussions</a:t>
            </a:r>
            <a:endParaRPr lang="en-GB" dirty="0"/>
          </a:p>
        </p:txBody>
      </p:sp>
      <p:sp>
        <p:nvSpPr>
          <p:cNvPr id="3" name="Zástupný symbol pro obsah 2"/>
          <p:cNvSpPr>
            <a:spLocks noGrp="1"/>
          </p:cNvSpPr>
          <p:nvPr>
            <p:ph idx="1"/>
          </p:nvPr>
        </p:nvSpPr>
        <p:spPr/>
        <p:txBody>
          <a:bodyPr>
            <a:normAutofit/>
          </a:bodyPr>
          <a:lstStyle/>
          <a:p>
            <a:r>
              <a:rPr lang="cs-CZ" dirty="0" smtClean="0"/>
              <a:t>#1 – </a:t>
            </a:r>
            <a:r>
              <a:rPr lang="cs-CZ" dirty="0" err="1" smtClean="0"/>
              <a:t>Monday</a:t>
            </a:r>
            <a:r>
              <a:rPr lang="cs-CZ" dirty="0" smtClean="0"/>
              <a:t>, May 21, 9 </a:t>
            </a:r>
            <a:r>
              <a:rPr lang="cs-CZ" dirty="0" err="1" smtClean="0"/>
              <a:t>am</a:t>
            </a:r>
            <a:r>
              <a:rPr lang="cs-CZ" dirty="0" smtClean="0"/>
              <a:t> </a:t>
            </a:r>
            <a:r>
              <a:rPr lang="cs-CZ" dirty="0" err="1" smtClean="0"/>
              <a:t>Room</a:t>
            </a:r>
            <a:r>
              <a:rPr lang="cs-CZ" dirty="0" smtClean="0"/>
              <a:t> –</a:t>
            </a:r>
            <a:r>
              <a:rPr lang="cs-CZ" dirty="0" smtClean="0">
                <a:solidFill>
                  <a:srgbClr val="FF0000"/>
                </a:solidFill>
              </a:rPr>
              <a:t> 2083</a:t>
            </a:r>
          </a:p>
          <a:p>
            <a:pPr marL="742950" lvl="2" indent="-342900"/>
            <a:r>
              <a:rPr lang="cs-CZ" dirty="0" smtClean="0">
                <a:solidFill>
                  <a:srgbClr val="FF0000"/>
                </a:solidFill>
              </a:rPr>
              <a:t>1 </a:t>
            </a:r>
            <a:r>
              <a:rPr lang="cs-CZ" dirty="0" err="1" smtClean="0">
                <a:solidFill>
                  <a:srgbClr val="FF0000"/>
                </a:solidFill>
              </a:rPr>
              <a:t>place</a:t>
            </a:r>
            <a:r>
              <a:rPr lang="cs-CZ" dirty="0" smtClean="0">
                <a:solidFill>
                  <a:srgbClr val="FF0000"/>
                </a:solidFill>
              </a:rPr>
              <a:t> free</a:t>
            </a:r>
          </a:p>
          <a:p>
            <a:r>
              <a:rPr lang="cs-CZ" dirty="0" smtClean="0"/>
              <a:t>#2 – </a:t>
            </a:r>
            <a:r>
              <a:rPr lang="cs-CZ" dirty="0" err="1" smtClean="0"/>
              <a:t>Monday</a:t>
            </a:r>
            <a:r>
              <a:rPr lang="cs-CZ" dirty="0" smtClean="0"/>
              <a:t>, May 28, 9 </a:t>
            </a:r>
            <a:r>
              <a:rPr lang="cs-CZ" dirty="0" err="1" smtClean="0"/>
              <a:t>am</a:t>
            </a:r>
            <a:r>
              <a:rPr lang="cs-CZ" dirty="0" smtClean="0"/>
              <a:t> </a:t>
            </a:r>
            <a:r>
              <a:rPr lang="cs-CZ" dirty="0" err="1" smtClean="0"/>
              <a:t>Room</a:t>
            </a:r>
            <a:r>
              <a:rPr lang="cs-CZ" dirty="0" smtClean="0"/>
              <a:t> – 3019</a:t>
            </a:r>
          </a:p>
          <a:p>
            <a:pPr marL="742950" lvl="2" indent="-342900"/>
            <a:r>
              <a:rPr lang="cs-CZ" dirty="0" smtClean="0">
                <a:solidFill>
                  <a:srgbClr val="FF0000"/>
                </a:solidFill>
              </a:rPr>
              <a:t>1 </a:t>
            </a:r>
            <a:r>
              <a:rPr lang="cs-CZ" dirty="0" err="1" smtClean="0">
                <a:solidFill>
                  <a:srgbClr val="FF0000"/>
                </a:solidFill>
              </a:rPr>
              <a:t>place</a:t>
            </a:r>
            <a:r>
              <a:rPr lang="cs-CZ" dirty="0" smtClean="0">
                <a:solidFill>
                  <a:srgbClr val="FF0000"/>
                </a:solidFill>
              </a:rPr>
              <a:t> free</a:t>
            </a:r>
          </a:p>
          <a:p>
            <a:r>
              <a:rPr lang="cs-CZ" dirty="0" smtClean="0"/>
              <a:t>#3 – </a:t>
            </a:r>
            <a:r>
              <a:rPr lang="cs-CZ" dirty="0" err="1" smtClean="0"/>
              <a:t>Monday</a:t>
            </a:r>
            <a:r>
              <a:rPr lang="cs-CZ" dirty="0" smtClean="0"/>
              <a:t>, May 28, 10 </a:t>
            </a:r>
            <a:r>
              <a:rPr lang="cs-CZ" dirty="0" err="1" smtClean="0"/>
              <a:t>am</a:t>
            </a:r>
            <a:r>
              <a:rPr lang="cs-CZ" dirty="0" smtClean="0"/>
              <a:t> </a:t>
            </a:r>
            <a:r>
              <a:rPr lang="cs-CZ" dirty="0" err="1" smtClean="0"/>
              <a:t>Room</a:t>
            </a:r>
            <a:r>
              <a:rPr lang="cs-CZ" dirty="0" smtClean="0"/>
              <a:t> – 3019</a:t>
            </a:r>
          </a:p>
          <a:p>
            <a:pPr marL="742950" lvl="2" indent="-342900"/>
            <a:r>
              <a:rPr lang="cs-CZ" dirty="0" smtClean="0">
                <a:solidFill>
                  <a:srgbClr val="FF0000"/>
                </a:solidFill>
              </a:rPr>
              <a:t>4 </a:t>
            </a:r>
            <a:r>
              <a:rPr lang="cs-CZ" dirty="0" err="1" smtClean="0">
                <a:solidFill>
                  <a:srgbClr val="FF0000"/>
                </a:solidFill>
              </a:rPr>
              <a:t>places</a:t>
            </a:r>
            <a:r>
              <a:rPr lang="cs-CZ" dirty="0" smtClean="0">
                <a:solidFill>
                  <a:srgbClr val="FF0000"/>
                </a:solidFill>
              </a:rPr>
              <a:t> free</a:t>
            </a:r>
          </a:p>
          <a:p>
            <a:endParaRPr lang="cs-CZ"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7</a:t>
            </a:r>
            <a:r>
              <a:rPr lang="en-GB" b="1" noProof="0" dirty="0" smtClean="0"/>
              <a:t/>
            </a:r>
            <a:br>
              <a:rPr lang="en-GB" b="1" noProof="0" dirty="0" smtClean="0"/>
            </a:br>
            <a:r>
              <a:rPr lang="en-GB" sz="3200" b="1" noProof="0" dirty="0" smtClean="0"/>
              <a:t> </a:t>
            </a:r>
            <a:r>
              <a:rPr lang="en-GB" sz="2400" b="1" dirty="0" err="1" smtClean="0"/>
              <a:t>Metagovernance</a:t>
            </a:r>
            <a:r>
              <a:rPr lang="en-GB" sz="2400" b="1" dirty="0" smtClean="0"/>
              <a:t>: Paradigm shift from looking for best practice to thinking about our thinking about governance.</a:t>
            </a:r>
            <a:endParaRPr lang="en-GB" sz="3600" noProof="0" dirty="0"/>
          </a:p>
        </p:txBody>
      </p:sp>
      <p:sp>
        <p:nvSpPr>
          <p:cNvPr id="4" name="Podnadpis 3"/>
          <p:cNvSpPr>
            <a:spLocks noGrp="1"/>
          </p:cNvSpPr>
          <p:nvPr>
            <p:ph type="subTitle" idx="1"/>
          </p:nvPr>
        </p:nvSpPr>
        <p:spPr>
          <a:xfrm>
            <a:off x="395536" y="2852936"/>
            <a:ext cx="8496944" cy="3816424"/>
          </a:xfrm>
        </p:spPr>
        <p:txBody>
          <a:bodyPr>
            <a:normAutofit lnSpcReduction="10000"/>
          </a:bodyPr>
          <a:lstStyle/>
          <a:p>
            <a:r>
              <a:rPr lang="en-GB" b="1" dirty="0" smtClean="0">
                <a:solidFill>
                  <a:schemeClr val="tx1"/>
                </a:solidFill>
              </a:rPr>
              <a:t>Meta-governance</a:t>
            </a:r>
            <a:r>
              <a:rPr lang="en-GB" dirty="0" smtClean="0">
                <a:solidFill>
                  <a:schemeClr val="tx1"/>
                </a:solidFill>
              </a:rPr>
              <a:t> is “governance of governance“ and a process to achieve smart governance mixtures. It entails critical thinking about the daily practices (first order governance) and main modes of governance (second order governance – hierarchical, market- or network-based governance) as any form of governance can be problematic when taken too far.</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Definition of accountability</a:t>
            </a:r>
          </a:p>
        </p:txBody>
      </p:sp>
      <p:sp>
        <p:nvSpPr>
          <p:cNvPr id="3" name="Tijdelijke aanduiding voor inhoud 2"/>
          <p:cNvSpPr>
            <a:spLocks noGrp="1"/>
          </p:cNvSpPr>
          <p:nvPr>
            <p:ph idx="1"/>
          </p:nvPr>
        </p:nvSpPr>
        <p:spPr/>
        <p:txBody>
          <a:bodyPr/>
          <a:lstStyle/>
          <a:p>
            <a:pPr marL="0" indent="0">
              <a:buNone/>
            </a:pPr>
            <a:r>
              <a:rPr lang="en-US" i="1" dirty="0"/>
              <a:t>“The obligation of an individual or organization to account for its activities, accept responsibility for them, and to disclose the results in a transparent manner.”</a:t>
            </a:r>
          </a:p>
          <a:p>
            <a:pPr marL="0" indent="0">
              <a:buNone/>
            </a:pPr>
            <a:endParaRPr lang="en-US" dirty="0"/>
          </a:p>
          <a:p>
            <a:pPr marL="0" indent="0">
              <a:buNone/>
            </a:pPr>
            <a:r>
              <a:rPr lang="en-US" sz="1600" dirty="0">
                <a:hlinkClick r:id="rId2"/>
              </a:rPr>
              <a:t>http://www.businessdictionary.com/definition/accountability.html#ixzz3xamYU2Nf</a:t>
            </a:r>
            <a:r>
              <a:rPr lang="en-US" sz="1600" dirty="0"/>
              <a:t> </a:t>
            </a:r>
          </a:p>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a:t>
            </a:fld>
            <a:endParaRPr lang="en-US" dirty="0"/>
          </a:p>
        </p:txBody>
      </p:sp>
    </p:spTree>
    <p:extLst>
      <p:ext uri="{BB962C8B-B14F-4D97-AF65-F5344CB8AC3E}">
        <p14:creationId xmlns="" xmlns:p14="http://schemas.microsoft.com/office/powerpoint/2010/main" val="1137100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7700" y="503238"/>
            <a:ext cx="8229600" cy="5076825"/>
          </a:xfrm>
        </p:spPr>
        <p:txBody>
          <a:bodyPr/>
          <a:lstStyle/>
          <a:p>
            <a:pPr marL="0" indent="0">
              <a:buNone/>
            </a:pPr>
            <a:r>
              <a:rPr lang="en-US" sz="2400" dirty="0"/>
              <a:t>account (v.) 1300, "to count, enumerate," from Old French </a:t>
            </a:r>
            <a:r>
              <a:rPr lang="en-US" sz="2400" dirty="0" err="1"/>
              <a:t>aconter</a:t>
            </a:r>
            <a:r>
              <a:rPr lang="en-US" sz="2400" dirty="0"/>
              <a:t> "to count, render account" (Modern French </a:t>
            </a:r>
            <a:r>
              <a:rPr lang="en-US" sz="2400" dirty="0" err="1"/>
              <a:t>conter</a:t>
            </a:r>
            <a:r>
              <a:rPr lang="en-US" sz="2400" dirty="0"/>
              <a:t>). Meaning "to reckon for money given or received, render a reckoning," from late 14c.; sense of "to explain" (c. 1710) is from notion of "answer for money held in trust." Transferred sense of "value" is from late 14c.</a:t>
            </a:r>
            <a:endParaRPr lang="nl-BE" sz="24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9</a:t>
            </a:fld>
            <a:endParaRPr lang="en-US" dirty="0"/>
          </a:p>
        </p:txBody>
      </p:sp>
      <p:sp>
        <p:nvSpPr>
          <p:cNvPr id="5" name="Toelichting met afgeronde rechthoek 4"/>
          <p:cNvSpPr/>
          <p:nvPr/>
        </p:nvSpPr>
        <p:spPr>
          <a:xfrm>
            <a:off x="1397000" y="3124200"/>
            <a:ext cx="6731000" cy="3009900"/>
          </a:xfrm>
          <a:prstGeom prst="wedgeRoundRectCallout">
            <a:avLst>
              <a:gd name="adj1" fmla="val -43097"/>
              <a:gd name="adj2" fmla="val -6028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3200" dirty="0" err="1"/>
              <a:t>Two</a:t>
            </a:r>
            <a:r>
              <a:rPr lang="nl-BE" sz="3200" dirty="0"/>
              <a:t> </a:t>
            </a:r>
            <a:r>
              <a:rPr lang="nl-BE" sz="3200" dirty="0" err="1"/>
              <a:t>parts</a:t>
            </a:r>
            <a:r>
              <a:rPr lang="nl-BE" sz="3200" dirty="0"/>
              <a:t>: </a:t>
            </a:r>
          </a:p>
          <a:p>
            <a:pPr algn="ctr"/>
            <a:r>
              <a:rPr lang="nl-BE" sz="3200" dirty="0"/>
              <a:t>a) </a:t>
            </a:r>
            <a:r>
              <a:rPr lang="nl-BE" sz="3200" dirty="0" err="1"/>
              <a:t>relational</a:t>
            </a:r>
            <a:r>
              <a:rPr lang="nl-BE" sz="3200" dirty="0"/>
              <a:t> (</a:t>
            </a:r>
            <a:r>
              <a:rPr lang="nl-BE" sz="3200" dirty="0" err="1"/>
              <a:t>from</a:t>
            </a:r>
            <a:r>
              <a:rPr lang="nl-BE" sz="3200" dirty="0"/>
              <a:t> </a:t>
            </a:r>
            <a:r>
              <a:rPr lang="nl-BE" sz="3200" dirty="0" err="1"/>
              <a:t>someone</a:t>
            </a:r>
            <a:r>
              <a:rPr lang="nl-BE" sz="3200" dirty="0"/>
              <a:t> </a:t>
            </a:r>
            <a:r>
              <a:rPr lang="nl-BE" sz="3200" dirty="0" err="1"/>
              <a:t>to</a:t>
            </a:r>
            <a:r>
              <a:rPr lang="nl-BE" sz="3200" dirty="0"/>
              <a:t> </a:t>
            </a:r>
            <a:r>
              <a:rPr lang="nl-BE" sz="3200" dirty="0" err="1"/>
              <a:t>someone</a:t>
            </a:r>
            <a:r>
              <a:rPr lang="nl-BE" sz="3200" dirty="0"/>
              <a:t>): </a:t>
            </a:r>
            <a:r>
              <a:rPr lang="nl-BE" sz="3200" dirty="0" err="1"/>
              <a:t>to</a:t>
            </a:r>
            <a:r>
              <a:rPr lang="nl-BE" sz="3200" dirty="0"/>
              <a:t> </a:t>
            </a:r>
            <a:r>
              <a:rPr lang="nl-BE" sz="3200" dirty="0" err="1"/>
              <a:t>whom</a:t>
            </a:r>
            <a:r>
              <a:rPr lang="nl-BE" sz="3200" dirty="0"/>
              <a:t>?</a:t>
            </a:r>
          </a:p>
          <a:p>
            <a:pPr algn="ctr"/>
            <a:r>
              <a:rPr lang="nl-BE" sz="3200" dirty="0"/>
              <a:t>b) </a:t>
            </a:r>
            <a:r>
              <a:rPr lang="nl-BE" sz="3200" dirty="0" err="1"/>
              <a:t>substance</a:t>
            </a:r>
            <a:r>
              <a:rPr lang="nl-BE" sz="3200" dirty="0"/>
              <a:t>: </a:t>
            </a:r>
            <a:r>
              <a:rPr lang="nl-BE" sz="3200" dirty="0" err="1"/>
              <a:t>something</a:t>
            </a:r>
            <a:r>
              <a:rPr lang="nl-BE" sz="3200" dirty="0"/>
              <a:t> of </a:t>
            </a:r>
            <a:r>
              <a:rPr lang="nl-BE" sz="3200" dirty="0" err="1"/>
              <a:t>value</a:t>
            </a:r>
            <a:r>
              <a:rPr lang="nl-BE" sz="3200" dirty="0"/>
              <a:t> is “</a:t>
            </a:r>
            <a:r>
              <a:rPr lang="nl-BE" sz="3200" dirty="0" err="1"/>
              <a:t>to</a:t>
            </a:r>
            <a:r>
              <a:rPr lang="nl-BE" sz="3200" dirty="0"/>
              <a:t> </a:t>
            </a:r>
            <a:r>
              <a:rPr lang="nl-BE" sz="3200" dirty="0" err="1"/>
              <a:t>be</a:t>
            </a:r>
            <a:r>
              <a:rPr lang="nl-BE" sz="3200" dirty="0"/>
              <a:t> </a:t>
            </a:r>
            <a:r>
              <a:rPr lang="nl-BE" sz="3200" dirty="0" err="1"/>
              <a:t>reckoned</a:t>
            </a:r>
            <a:r>
              <a:rPr lang="nl-BE" sz="3200" dirty="0"/>
              <a:t> </a:t>
            </a:r>
            <a:r>
              <a:rPr lang="nl-BE" sz="3200" dirty="0" err="1"/>
              <a:t>for</a:t>
            </a:r>
            <a:r>
              <a:rPr lang="nl-BE" sz="3200" dirty="0"/>
              <a:t>”: of </a:t>
            </a:r>
            <a:r>
              <a:rPr lang="nl-BE" sz="3200" dirty="0" err="1"/>
              <a:t>what</a:t>
            </a:r>
            <a:r>
              <a:rPr lang="nl-BE" sz="3200" dirty="0"/>
              <a:t>?</a:t>
            </a:r>
          </a:p>
        </p:txBody>
      </p:sp>
      <p:sp>
        <p:nvSpPr>
          <p:cNvPr id="6" name="Tekstvak 5"/>
          <p:cNvSpPr txBox="1"/>
          <p:nvPr/>
        </p:nvSpPr>
        <p:spPr>
          <a:xfrm>
            <a:off x="381000" y="6400800"/>
            <a:ext cx="4815742" cy="261610"/>
          </a:xfrm>
          <a:prstGeom prst="rect">
            <a:avLst/>
          </a:prstGeom>
          <a:noFill/>
        </p:spPr>
        <p:txBody>
          <a:bodyPr wrap="none" rtlCol="0">
            <a:spAutoFit/>
          </a:bodyPr>
          <a:lstStyle/>
          <a:p>
            <a:r>
              <a:rPr lang="nl-BE" sz="1100" dirty="0"/>
              <a:t>http://www.etymonline.com/index.php?term=account&amp;allowed_in_frame=0</a:t>
            </a:r>
          </a:p>
        </p:txBody>
      </p:sp>
    </p:spTree>
    <p:extLst>
      <p:ext uri="{BB962C8B-B14F-4D97-AF65-F5344CB8AC3E}">
        <p14:creationId xmlns="" xmlns:p14="http://schemas.microsoft.com/office/powerpoint/2010/main" val="951170576"/>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5771</TotalTime>
  <Words>3870</Words>
  <Application>Microsoft Office PowerPoint</Application>
  <PresentationFormat>Předvádění na obrazovce (4:3)</PresentationFormat>
  <Paragraphs>389</Paragraphs>
  <Slides>62</Slides>
  <Notes>1</Notes>
  <HiddenSlides>0</HiddenSlides>
  <MMClips>0</MMClips>
  <ScaleCrop>false</ScaleCrop>
  <HeadingPairs>
    <vt:vector size="4" baseType="variant">
      <vt:variant>
        <vt:lpstr>Motiv</vt:lpstr>
      </vt:variant>
      <vt:variant>
        <vt:i4>1</vt:i4>
      </vt:variant>
      <vt:variant>
        <vt:lpstr>Nadpisy snímků</vt:lpstr>
      </vt:variant>
      <vt:variant>
        <vt:i4>62</vt:i4>
      </vt:variant>
    </vt:vector>
  </HeadingPairs>
  <TitlesOfParts>
    <vt:vector size="63" baseType="lpstr">
      <vt:lpstr>Motiv sady Office</vt:lpstr>
      <vt:lpstr>Public Management for 21st Century</vt:lpstr>
      <vt:lpstr>HW feedback</vt:lpstr>
      <vt:lpstr>Some good accountability for learning questions:</vt:lpstr>
      <vt:lpstr>Reading reflections</vt:lpstr>
      <vt:lpstr>Exercises</vt:lpstr>
      <vt:lpstr>#6  Accountability: Paradigm shift from accountability overload to accountability for learning</vt:lpstr>
      <vt:lpstr>#7  Metagovernance: Paradigm shift from looking for best practice to thinking about our thinking about governance.</vt:lpstr>
      <vt:lpstr>Definition of accountability</vt:lpstr>
      <vt:lpstr>Snímek 9</vt:lpstr>
      <vt:lpstr>Accountability for what?</vt:lpstr>
      <vt:lpstr>Different concepts of accountability</vt:lpstr>
      <vt:lpstr>Accountability for what?</vt:lpstr>
      <vt:lpstr>Different concepts of accountability</vt:lpstr>
      <vt:lpstr>Accountability for what?</vt:lpstr>
      <vt:lpstr>Different concepts of accountability</vt:lpstr>
      <vt:lpstr>Snímek 16</vt:lpstr>
      <vt:lpstr>Snímek 17</vt:lpstr>
      <vt:lpstr>Governance</vt:lpstr>
      <vt:lpstr>Governance</vt:lpstr>
      <vt:lpstr>Three types of second order governance and accountability</vt:lpstr>
      <vt:lpstr>Snímek 21</vt:lpstr>
      <vt:lpstr>Snímek 22</vt:lpstr>
      <vt:lpstr>Snímek 23</vt:lpstr>
      <vt:lpstr>Snímek 24</vt:lpstr>
      <vt:lpstr>Snímek 25</vt:lpstr>
      <vt:lpstr>Snímek 26</vt:lpstr>
      <vt:lpstr>Snímek 27</vt:lpstr>
      <vt:lpstr>Snímek 28</vt:lpstr>
      <vt:lpstr>Snímek 29</vt:lpstr>
      <vt:lpstr>Snímek 30</vt:lpstr>
      <vt:lpstr>Culture and governance</vt:lpstr>
      <vt:lpstr>Culture and governance</vt:lpstr>
      <vt:lpstr>Snímek 33</vt:lpstr>
      <vt:lpstr>Different models for the public sector</vt:lpstr>
      <vt:lpstr>Snímek 35</vt:lpstr>
      <vt:lpstr>Snímek 36</vt:lpstr>
      <vt:lpstr>No succession but rather hybridisation</vt:lpstr>
      <vt:lpstr>Meta-governance</vt:lpstr>
      <vt:lpstr>Meta-governance</vt:lpstr>
      <vt:lpstr>The police force: metagovernance in action</vt:lpstr>
      <vt:lpstr>Meta-governors</vt:lpstr>
      <vt:lpstr>Meta-governors</vt:lpstr>
      <vt:lpstr>Back to accountability</vt:lpstr>
      <vt:lpstr>Back to accountability</vt:lpstr>
      <vt:lpstr>What happens if we do not go for balance?</vt:lpstr>
      <vt:lpstr>Snímek 46</vt:lpstr>
      <vt:lpstr>What happens if we do not go for balance?</vt:lpstr>
      <vt:lpstr>Snímek 48</vt:lpstr>
      <vt:lpstr>Three types of governance</vt:lpstr>
      <vt:lpstr>Three types of governance</vt:lpstr>
      <vt:lpstr>Three types of governance</vt:lpstr>
      <vt:lpstr>Three types of governance</vt:lpstr>
      <vt:lpstr>Three types of governance</vt:lpstr>
      <vt:lpstr>Three types of governance</vt:lpstr>
      <vt:lpstr>Hybrids</vt:lpstr>
      <vt:lpstr>Meta-governors</vt:lpstr>
      <vt:lpstr>Meta-governors</vt:lpstr>
      <vt:lpstr>Supporting meta-governors</vt:lpstr>
      <vt:lpstr>Supporting meta-governors</vt:lpstr>
      <vt:lpstr>End of topics</vt:lpstr>
      <vt:lpstr>What you can do in next days</vt:lpstr>
      <vt:lpstr>Final group discussions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16</cp:revision>
  <dcterms:created xsi:type="dcterms:W3CDTF">2018-02-28T10:09:13Z</dcterms:created>
  <dcterms:modified xsi:type="dcterms:W3CDTF">2018-05-10T13:34:12Z</dcterms:modified>
</cp:coreProperties>
</file>