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9" r:id="rId4"/>
    <p:sldId id="259" r:id="rId5"/>
    <p:sldId id="273" r:id="rId6"/>
    <p:sldId id="266" r:id="rId7"/>
    <p:sldId id="260" r:id="rId8"/>
    <p:sldId id="281" r:id="rId9"/>
    <p:sldId id="267" r:id="rId10"/>
    <p:sldId id="261" r:id="rId11"/>
    <p:sldId id="265" r:id="rId12"/>
    <p:sldId id="268" r:id="rId13"/>
    <p:sldId id="263" r:id="rId14"/>
    <p:sldId id="271" r:id="rId15"/>
    <p:sldId id="264" r:id="rId16"/>
    <p:sldId id="280" r:id="rId17"/>
    <p:sldId id="275" r:id="rId18"/>
    <p:sldId id="270" r:id="rId19"/>
    <p:sldId id="274" r:id="rId20"/>
    <p:sldId id="276" r:id="rId21"/>
    <p:sldId id="277" r:id="rId22"/>
    <p:sldId id="278" r:id="rId23"/>
    <p:sldId id="25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 showGuides="1">
      <p:cViewPr>
        <p:scale>
          <a:sx n="86" d="100"/>
          <a:sy n="86" d="100"/>
        </p:scale>
        <p:origin x="-72" y="-9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93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72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39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81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91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74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2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79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95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99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97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891FA-9F82-4FD9-9A0F-CF47657CFB6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A0BC7-AC78-4244-A242-879517F17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04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earnspace.org/Articles/connectivism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219200"/>
            <a:ext cx="9033164" cy="2701636"/>
          </a:xfrm>
        </p:spPr>
        <p:txBody>
          <a:bodyPr>
            <a:noAutofit/>
          </a:bodyPr>
          <a:lstStyle/>
          <a:p>
            <a:pPr algn="ctr"/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>Didaktika</a:t>
            </a:r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>e-</a:t>
            </a:r>
            <a:r>
              <a:rPr lang="cs-CZ" sz="7200" b="1" i="1" dirty="0" err="1" smtClean="0">
                <a:solidFill>
                  <a:schemeClr val="accent1">
                    <a:lumMod val="75000"/>
                  </a:schemeClr>
                </a:solidFill>
              </a:rPr>
              <a:t>learningu</a:t>
            </a:r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b="1" i="1" dirty="0" smtClean="0">
                <a:solidFill>
                  <a:schemeClr val="bg1"/>
                </a:solidFill>
              </a:rPr>
              <a:t>m</a:t>
            </a:r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4400" dirty="0"/>
              <a:t>Projekt ESF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52899"/>
            <a:ext cx="9753600" cy="219075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112811"/>
            <a:ext cx="10051668" cy="223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2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1944"/>
            <a:ext cx="9963912" cy="840296"/>
          </a:xfrm>
        </p:spPr>
        <p:txBody>
          <a:bodyPr>
            <a:normAutofit/>
          </a:bodyPr>
          <a:lstStyle/>
          <a:p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Gagného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model 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Pětiúhelník 3"/>
          <p:cNvSpPr/>
          <p:nvPr/>
        </p:nvSpPr>
        <p:spPr>
          <a:xfrm>
            <a:off x="969818" y="1825625"/>
            <a:ext cx="1565563" cy="180109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Upoutání pozornosti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Pětiúhelník 5"/>
          <p:cNvSpPr/>
          <p:nvPr/>
        </p:nvSpPr>
        <p:spPr>
          <a:xfrm>
            <a:off x="969818" y="4375872"/>
            <a:ext cx="1565563" cy="180109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Požadování důkazů učení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Pětiúhelník 6"/>
          <p:cNvSpPr/>
          <p:nvPr/>
        </p:nvSpPr>
        <p:spPr>
          <a:xfrm>
            <a:off x="2999518" y="1819704"/>
            <a:ext cx="1780303" cy="180109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Informování studentů      o cílech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Pětiúhelník 7"/>
          <p:cNvSpPr/>
          <p:nvPr/>
        </p:nvSpPr>
        <p:spPr>
          <a:xfrm>
            <a:off x="5271653" y="1819705"/>
            <a:ext cx="1780311" cy="180109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Stimulace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ředchozích znalostí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Pětiúhelník 8"/>
          <p:cNvSpPr/>
          <p:nvPr/>
        </p:nvSpPr>
        <p:spPr>
          <a:xfrm>
            <a:off x="7543796" y="1819705"/>
            <a:ext cx="1697177" cy="180109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Prezentace informací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Pětiúhelník 9"/>
          <p:cNvSpPr/>
          <p:nvPr/>
        </p:nvSpPr>
        <p:spPr>
          <a:xfrm>
            <a:off x="9732805" y="1819704"/>
            <a:ext cx="1565563" cy="180109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Řízení učení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Pětiúhelník 11"/>
          <p:cNvSpPr/>
          <p:nvPr/>
        </p:nvSpPr>
        <p:spPr>
          <a:xfrm>
            <a:off x="3013359" y="4375871"/>
            <a:ext cx="1565563" cy="180109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Zajištění zpětné vazby</a:t>
            </a:r>
          </a:p>
        </p:txBody>
      </p:sp>
      <p:sp>
        <p:nvSpPr>
          <p:cNvPr id="13" name="Pětiúhelník 12"/>
          <p:cNvSpPr/>
          <p:nvPr/>
        </p:nvSpPr>
        <p:spPr>
          <a:xfrm>
            <a:off x="5257800" y="4375870"/>
            <a:ext cx="1676399" cy="180109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Hodnocení výkonu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ětiúhelník 13"/>
          <p:cNvSpPr/>
          <p:nvPr/>
        </p:nvSpPr>
        <p:spPr>
          <a:xfrm>
            <a:off x="7543796" y="4375869"/>
            <a:ext cx="1565563" cy="180109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Podpoření transferu poznatků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978197" y="5799423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179] </a:t>
            </a:r>
            <a:endParaRPr lang="cs-CZ" sz="2200" dirty="0"/>
          </a:p>
        </p:txBody>
      </p:sp>
      <p:sp>
        <p:nvSpPr>
          <p:cNvPr id="15" name="Čárový bublinový popisek 2 14"/>
          <p:cNvSpPr/>
          <p:nvPr/>
        </p:nvSpPr>
        <p:spPr>
          <a:xfrm>
            <a:off x="1295398" y="1159630"/>
            <a:ext cx="914400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6530"/>
              <a:gd name="adj6" fmla="val -20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Haló, všichni!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Čárový bublinový popisek 2 15"/>
          <p:cNvSpPr/>
          <p:nvPr/>
        </p:nvSpPr>
        <p:spPr>
          <a:xfrm>
            <a:off x="3432469" y="1180383"/>
            <a:ext cx="914400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6530"/>
              <a:gd name="adj6" fmla="val -20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Dnes nás čeká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7" name="Čárový bublinový popisek 2 16"/>
          <p:cNvSpPr/>
          <p:nvPr/>
        </p:nvSpPr>
        <p:spPr>
          <a:xfrm>
            <a:off x="5638800" y="1178725"/>
            <a:ext cx="914400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6530"/>
              <a:gd name="adj6" fmla="val -20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Včera jsme se učili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8" name="Čárový bublinový popisek 2 17"/>
          <p:cNvSpPr/>
          <p:nvPr/>
        </p:nvSpPr>
        <p:spPr>
          <a:xfrm>
            <a:off x="7935184" y="1185530"/>
            <a:ext cx="914400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6530"/>
              <a:gd name="adj6" fmla="val -20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Tady je ukázka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9" name="Čárový bublinový popisek 2 18"/>
          <p:cNvSpPr/>
          <p:nvPr/>
        </p:nvSpPr>
        <p:spPr>
          <a:xfrm>
            <a:off x="10207323" y="1178725"/>
            <a:ext cx="914400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6530"/>
              <a:gd name="adj6" fmla="val -20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Mohlo by vám pomoci</a:t>
            </a:r>
          </a:p>
        </p:txBody>
      </p:sp>
      <p:sp>
        <p:nvSpPr>
          <p:cNvPr id="20" name="Čárový bublinový popisek 2 19"/>
          <p:cNvSpPr/>
          <p:nvPr/>
        </p:nvSpPr>
        <p:spPr>
          <a:xfrm>
            <a:off x="1295398" y="3736551"/>
            <a:ext cx="914400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6530"/>
              <a:gd name="adj6" fmla="val -20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Teď zkuste</a:t>
            </a:r>
          </a:p>
        </p:txBody>
      </p:sp>
      <p:sp>
        <p:nvSpPr>
          <p:cNvPr id="21" name="Čárový bublinový popisek 2 20"/>
          <p:cNvSpPr/>
          <p:nvPr/>
        </p:nvSpPr>
        <p:spPr>
          <a:xfrm>
            <a:off x="3338940" y="3736550"/>
            <a:ext cx="914400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6530"/>
              <a:gd name="adj6" fmla="val -20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Zaměřte se znovu  na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2" name="Čárový bublinový popisek 2 21"/>
          <p:cNvSpPr/>
          <p:nvPr/>
        </p:nvSpPr>
        <p:spPr>
          <a:xfrm>
            <a:off x="5638800" y="3763220"/>
            <a:ext cx="914399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6530"/>
              <a:gd name="adj6" fmla="val -20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Uděláme si test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3" name="Čárový bublinový popisek 2 22"/>
          <p:cNvSpPr/>
          <p:nvPr/>
        </p:nvSpPr>
        <p:spPr>
          <a:xfrm>
            <a:off x="7935184" y="3736548"/>
            <a:ext cx="914400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6530"/>
              <a:gd name="adj6" fmla="val -20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Zkusíme to te</a:t>
            </a:r>
            <a:r>
              <a:rPr lang="cs-CZ" sz="1400" dirty="0">
                <a:solidFill>
                  <a:schemeClr val="tx1"/>
                </a:solidFill>
              </a:rPr>
              <a:t>ď</a:t>
            </a:r>
            <a:r>
              <a:rPr lang="cs-CZ" sz="1400" dirty="0" smtClean="0">
                <a:solidFill>
                  <a:schemeClr val="tx1"/>
                </a:solidFill>
              </a:rPr>
              <a:t> jinak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00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Systémový model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Dicka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cs-CZ" b="1" i="1" dirty="0" err="1" smtClean="0">
                <a:solidFill>
                  <a:schemeClr val="accent1">
                    <a:lumMod val="75000"/>
                  </a:schemeClr>
                </a:solidFill>
              </a:rPr>
              <a:t>Careyho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 (1978)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5608"/>
            <a:ext cx="10515600" cy="47413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Jde o nejvlivnější model ID, vycházející ze systémového přístupu</a:t>
            </a:r>
          </a:p>
          <a:p>
            <a:r>
              <a:rPr lang="cs-CZ" dirty="0" smtClean="0"/>
              <a:t>Zahrnuje 9 kroků a průběžnou evaluaci</a:t>
            </a:r>
          </a:p>
          <a:p>
            <a:r>
              <a:rPr lang="cs-CZ" dirty="0" smtClean="0"/>
              <a:t>Identifikace výchovně vzdělávacích cílů</a:t>
            </a:r>
          </a:p>
          <a:p>
            <a:r>
              <a:rPr lang="cs-CZ" dirty="0" smtClean="0"/>
              <a:t>Analýza výuky</a:t>
            </a:r>
          </a:p>
          <a:p>
            <a:r>
              <a:rPr lang="cs-CZ" dirty="0" smtClean="0"/>
              <a:t>Identifikace vstupních charakteristik studentů</a:t>
            </a:r>
          </a:p>
          <a:p>
            <a:r>
              <a:rPr lang="cs-CZ" dirty="0" smtClean="0"/>
              <a:t>Stanovení cílů</a:t>
            </a:r>
          </a:p>
          <a:p>
            <a:r>
              <a:rPr lang="cs-CZ" dirty="0" smtClean="0"/>
              <a:t>Vytvoření hodnocení stanovených výkonnostních cílů</a:t>
            </a:r>
          </a:p>
          <a:p>
            <a:r>
              <a:rPr lang="cs-CZ" dirty="0" smtClean="0"/>
              <a:t>Výběr a tvorba studijních materiálů</a:t>
            </a:r>
          </a:p>
          <a:p>
            <a:r>
              <a:rPr lang="cs-CZ" dirty="0" smtClean="0"/>
              <a:t>Návrh formativního </a:t>
            </a:r>
            <a:r>
              <a:rPr lang="cs-CZ" dirty="0"/>
              <a:t>evaluace</a:t>
            </a:r>
          </a:p>
          <a:p>
            <a:r>
              <a:rPr lang="cs-CZ" dirty="0" smtClean="0"/>
              <a:t>Návrh </a:t>
            </a:r>
            <a:r>
              <a:rPr lang="cs-CZ" dirty="0" err="1" smtClean="0"/>
              <a:t>sumativní</a:t>
            </a:r>
            <a:r>
              <a:rPr lang="cs-CZ" dirty="0" smtClean="0"/>
              <a:t> evaluace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064793" y="5992297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180]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6435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Model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Dicka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Careyho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2462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i="1" dirty="0"/>
          </a:p>
        </p:txBody>
      </p:sp>
      <p:sp>
        <p:nvSpPr>
          <p:cNvPr id="4" name="Zaoblený obdélník 3"/>
          <p:cNvSpPr/>
          <p:nvPr/>
        </p:nvSpPr>
        <p:spPr>
          <a:xfrm>
            <a:off x="896211" y="3151909"/>
            <a:ext cx="1475509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Identifikace cílů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9878291" y="4881563"/>
            <a:ext cx="1475509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Návrh </a:t>
            </a:r>
            <a:r>
              <a:rPr lang="cs-CZ" dirty="0" err="1" smtClean="0">
                <a:solidFill>
                  <a:schemeClr val="tx1"/>
                </a:solidFill>
              </a:rPr>
              <a:t>sumativní</a:t>
            </a:r>
            <a:r>
              <a:rPr lang="cs-CZ" dirty="0" smtClean="0">
                <a:solidFill>
                  <a:schemeClr val="tx1"/>
                </a:solidFill>
              </a:rPr>
              <a:t> evaluace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637559" y="3151909"/>
            <a:ext cx="1721417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Definování výkonnostních cílů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639531" y="3151909"/>
            <a:ext cx="1475509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Stanovení způsobu testování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395595" y="3151909"/>
            <a:ext cx="1475509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Vytvoření výukové 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652276" y="4881563"/>
            <a:ext cx="1706700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Identifikace vstupního chování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9878291" y="3151909"/>
            <a:ext cx="1475509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Návrh formativní evaluace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2637559" y="1461710"/>
            <a:ext cx="1706701" cy="13264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Analýza výuky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8136943" y="3151909"/>
            <a:ext cx="1475509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Výběr výukových materiálů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6395595" y="1477242"/>
            <a:ext cx="1475509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Úprava výuky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Šipka ohnutá nahoru 18"/>
          <p:cNvSpPr/>
          <p:nvPr/>
        </p:nvSpPr>
        <p:spPr>
          <a:xfrm rot="5400000">
            <a:off x="1381125" y="4645603"/>
            <a:ext cx="1454725" cy="1058141"/>
          </a:xfrm>
          <a:prstGeom prst="bentUpArrow">
            <a:avLst>
              <a:gd name="adj1" fmla="val 5673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ohnutá nahoru 19"/>
          <p:cNvSpPr/>
          <p:nvPr/>
        </p:nvSpPr>
        <p:spPr>
          <a:xfrm rot="10800000">
            <a:off x="3879273" y="2907579"/>
            <a:ext cx="6664036" cy="23082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ohnutá nahoru 23"/>
          <p:cNvSpPr/>
          <p:nvPr/>
        </p:nvSpPr>
        <p:spPr>
          <a:xfrm rot="16200000" flipV="1">
            <a:off x="1404451" y="1899586"/>
            <a:ext cx="1393355" cy="1043424"/>
          </a:xfrm>
          <a:prstGeom prst="bentUpArrow">
            <a:avLst>
              <a:gd name="adj1" fmla="val 5673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ohnutá nahoru 24"/>
          <p:cNvSpPr/>
          <p:nvPr/>
        </p:nvSpPr>
        <p:spPr>
          <a:xfrm flipV="1">
            <a:off x="9972364" y="2917545"/>
            <a:ext cx="741154" cy="209482"/>
          </a:xfrm>
          <a:prstGeom prst="bentUpArrow">
            <a:avLst>
              <a:gd name="adj1" fmla="val 19476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/>
          <p:cNvSpPr/>
          <p:nvPr/>
        </p:nvSpPr>
        <p:spPr>
          <a:xfrm>
            <a:off x="5351223" y="2917545"/>
            <a:ext cx="68996" cy="234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lů 26"/>
          <p:cNvSpPr/>
          <p:nvPr/>
        </p:nvSpPr>
        <p:spPr>
          <a:xfrm>
            <a:off x="7100828" y="2917545"/>
            <a:ext cx="68996" cy="234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lů 27"/>
          <p:cNvSpPr/>
          <p:nvPr/>
        </p:nvSpPr>
        <p:spPr>
          <a:xfrm>
            <a:off x="8850433" y="2917545"/>
            <a:ext cx="75455" cy="209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leva 28"/>
          <p:cNvSpPr/>
          <p:nvPr/>
        </p:nvSpPr>
        <p:spPr>
          <a:xfrm>
            <a:off x="4373694" y="5527965"/>
            <a:ext cx="5504597" cy="1313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leva 30"/>
          <p:cNvSpPr/>
          <p:nvPr/>
        </p:nvSpPr>
        <p:spPr>
          <a:xfrm>
            <a:off x="4358976" y="2124942"/>
            <a:ext cx="2021901" cy="659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leva 33"/>
          <p:cNvSpPr/>
          <p:nvPr/>
        </p:nvSpPr>
        <p:spPr>
          <a:xfrm rot="10800000">
            <a:off x="2371719" y="3657600"/>
            <a:ext cx="265837" cy="109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leva 34"/>
          <p:cNvSpPr/>
          <p:nvPr/>
        </p:nvSpPr>
        <p:spPr>
          <a:xfrm rot="10800000">
            <a:off x="4373693" y="3679185"/>
            <a:ext cx="265837" cy="109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leva 35"/>
          <p:cNvSpPr/>
          <p:nvPr/>
        </p:nvSpPr>
        <p:spPr>
          <a:xfrm rot="10800000">
            <a:off x="6129756" y="3712117"/>
            <a:ext cx="265837" cy="109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leva 36"/>
          <p:cNvSpPr/>
          <p:nvPr/>
        </p:nvSpPr>
        <p:spPr>
          <a:xfrm rot="10800000">
            <a:off x="7881485" y="3712117"/>
            <a:ext cx="265837" cy="109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38" name="Šipka doleva 37"/>
          <p:cNvSpPr/>
          <p:nvPr/>
        </p:nvSpPr>
        <p:spPr>
          <a:xfrm rot="10800000">
            <a:off x="9612454" y="3730288"/>
            <a:ext cx="265837" cy="109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leva 41"/>
          <p:cNvSpPr/>
          <p:nvPr/>
        </p:nvSpPr>
        <p:spPr>
          <a:xfrm rot="16200000">
            <a:off x="3188930" y="4579145"/>
            <a:ext cx="434254" cy="17058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leva 42"/>
          <p:cNvSpPr/>
          <p:nvPr/>
        </p:nvSpPr>
        <p:spPr>
          <a:xfrm rot="16200000">
            <a:off x="3236310" y="2888002"/>
            <a:ext cx="339754" cy="1382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8212067" y="6109894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180]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195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Jonassenův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model (1999)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předchozích modelů není kladen důraz na cíle výuky</a:t>
            </a:r>
          </a:p>
          <a:p>
            <a:r>
              <a:rPr lang="cs-CZ" dirty="0" smtClean="0"/>
              <a:t>Základním komponentem výuky je problém/projekt/otázka, která musí být zasazená do reálného kontextu</a:t>
            </a:r>
          </a:p>
          <a:p>
            <a:r>
              <a:rPr lang="cs-CZ" dirty="0" smtClean="0"/>
              <a:t>Dalším úkolem konstruktivistického prostředí je předložit související příklady různé pohledy, které podpoří schopnost studentů vytvářet si vlastní znalosti</a:t>
            </a:r>
          </a:p>
          <a:p>
            <a:r>
              <a:rPr lang="cs-CZ" dirty="0" smtClean="0"/>
              <a:t>Důležitým prvkem je sdílení zkušeností a spolupráce</a:t>
            </a:r>
          </a:p>
          <a:p>
            <a:r>
              <a:rPr lang="cs-CZ" dirty="0" smtClean="0"/>
              <a:t>Pedagogická rozvaha by vždy měla být první fází plánování, teprve pak pedagog volí technologické nástroje v souladu se stanovenými cíli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74114" y="5992297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181]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6727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Jonassenův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Vývojový diagram: spojnice 4"/>
          <p:cNvSpPr/>
          <p:nvPr/>
        </p:nvSpPr>
        <p:spPr>
          <a:xfrm>
            <a:off x="3491342" y="1690688"/>
            <a:ext cx="4696694" cy="4486275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ývojový diagram: spojnice 5"/>
          <p:cNvSpPr/>
          <p:nvPr/>
        </p:nvSpPr>
        <p:spPr>
          <a:xfrm>
            <a:off x="3865414" y="2071471"/>
            <a:ext cx="3948549" cy="372470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spojnice 7"/>
          <p:cNvSpPr/>
          <p:nvPr/>
        </p:nvSpPr>
        <p:spPr>
          <a:xfrm>
            <a:off x="2639289" y="2119963"/>
            <a:ext cx="1856509" cy="1881331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Sociální       a celková podpora vyplývá        z kontextu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Vývojový diagram: spojnice 8"/>
          <p:cNvSpPr/>
          <p:nvPr/>
        </p:nvSpPr>
        <p:spPr>
          <a:xfrm>
            <a:off x="4911433" y="750021"/>
            <a:ext cx="1856509" cy="1881331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Související případy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Vývojový diagram: spojnice 9"/>
          <p:cNvSpPr/>
          <p:nvPr/>
        </p:nvSpPr>
        <p:spPr>
          <a:xfrm>
            <a:off x="7020789" y="2119963"/>
            <a:ext cx="1856509" cy="1881331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Informační zdroje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Vývojový diagram: spojnice 10"/>
          <p:cNvSpPr/>
          <p:nvPr/>
        </p:nvSpPr>
        <p:spPr>
          <a:xfrm>
            <a:off x="3612562" y="4589970"/>
            <a:ext cx="1856509" cy="1881331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Nástroje pro komunikaci a spolupráci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Vývojový diagram: spojnice 12"/>
          <p:cNvSpPr/>
          <p:nvPr/>
        </p:nvSpPr>
        <p:spPr>
          <a:xfrm>
            <a:off x="6279571" y="4604692"/>
            <a:ext cx="1856509" cy="1881331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Kognitivní nástroje</a:t>
            </a:r>
          </a:p>
        </p:txBody>
      </p:sp>
      <p:sp>
        <p:nvSpPr>
          <p:cNvPr id="14" name="Vývojový diagram: spojnice 13"/>
          <p:cNvSpPr/>
          <p:nvPr/>
        </p:nvSpPr>
        <p:spPr>
          <a:xfrm>
            <a:off x="4911433" y="2877198"/>
            <a:ext cx="1856509" cy="1881331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Problém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projekt Obsah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Prezentace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820495" y="5751055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181] </a:t>
            </a:r>
          </a:p>
        </p:txBody>
      </p:sp>
    </p:spTree>
    <p:extLst>
      <p:ext uri="{BB962C8B-B14F-4D97-AF65-F5344CB8AC3E}">
        <p14:creationId xmlns:p14="http://schemas.microsoft.com/office/powerpoint/2010/main" val="6017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664" y="365125"/>
            <a:ext cx="10613136" cy="1325563"/>
          </a:xfrm>
        </p:spPr>
        <p:txBody>
          <a:bodyPr>
            <a:normAutofit/>
          </a:bodyPr>
          <a:lstStyle/>
          <a:p>
            <a:r>
              <a:rPr lang="cs-CZ" sz="4200" b="1" i="1" dirty="0" smtClean="0">
                <a:solidFill>
                  <a:schemeClr val="accent1">
                    <a:lumMod val="75000"/>
                  </a:schemeClr>
                </a:solidFill>
              </a:rPr>
              <a:t>Etapy výukového procesu v </a:t>
            </a:r>
            <a:r>
              <a:rPr lang="cs-CZ" sz="4200" b="1" i="1" dirty="0">
                <a:solidFill>
                  <a:schemeClr val="accent1">
                    <a:lumMod val="75000"/>
                  </a:schemeClr>
                </a:solidFill>
              </a:rPr>
              <a:t>prostředí e-</a:t>
            </a:r>
            <a:r>
              <a:rPr lang="cs-CZ" sz="4200" b="1" i="1" dirty="0" err="1">
                <a:solidFill>
                  <a:schemeClr val="accent1">
                    <a:lumMod val="75000"/>
                  </a:schemeClr>
                </a:solidFill>
              </a:rPr>
              <a:t>learningu</a:t>
            </a:r>
            <a:r>
              <a:rPr lang="cs-CZ" sz="4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Stanovení cílů výuky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400" dirty="0" smtClean="0"/>
              <a:t>z pohledu učitele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400" dirty="0" smtClean="0"/>
              <a:t>z pohledu studentů</a:t>
            </a:r>
          </a:p>
          <a:p>
            <a:r>
              <a:rPr lang="cs-CZ" dirty="0" smtClean="0"/>
              <a:t>Časové rozvržení kurzu</a:t>
            </a:r>
          </a:p>
          <a:p>
            <a:pPr marL="228600" lvl="3">
              <a:spcBef>
                <a:spcPts val="1000"/>
              </a:spcBef>
            </a:pPr>
            <a:r>
              <a:rPr lang="cs-CZ" sz="2800" dirty="0" smtClean="0"/>
              <a:t>Procesy výuky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400" dirty="0" smtClean="0"/>
              <a:t>Výuka řízená učitelem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400" dirty="0" smtClean="0"/>
              <a:t>výuka (spoluřízená) řízená studenty</a:t>
            </a:r>
          </a:p>
          <a:p>
            <a:pPr marL="228600" lvl="3">
              <a:spcBef>
                <a:spcPts val="1000"/>
              </a:spcBef>
            </a:pPr>
            <a:r>
              <a:rPr lang="cs-CZ" sz="2800" dirty="0" smtClean="0"/>
              <a:t>Hodnocení studentů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400" dirty="0" smtClean="0"/>
              <a:t>Hodnocení studentů učitelem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400" dirty="0" smtClean="0"/>
              <a:t>Vzájemné hodnocení studentů studenty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29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Didaktické principy v prostředí e-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learningu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E-</a:t>
            </a:r>
            <a:r>
              <a:rPr lang="cs-CZ" dirty="0" err="1" smtClean="0"/>
              <a:t>learningové</a:t>
            </a:r>
            <a:r>
              <a:rPr lang="cs-CZ" dirty="0" smtClean="0"/>
              <a:t> kurzy musí respektovat základní didaktické principy(</a:t>
            </a:r>
            <a:r>
              <a:rPr lang="cs-CZ" dirty="0" err="1" smtClean="0"/>
              <a:t>participativnosti</a:t>
            </a:r>
            <a:r>
              <a:rPr lang="cs-CZ" dirty="0"/>
              <a:t> </a:t>
            </a:r>
            <a:r>
              <a:rPr lang="cs-CZ" dirty="0" smtClean="0"/>
              <a:t>a aktivity, názornosti, individuálního přístupu a přiměřenosti a spojení teorie s praxí)</a:t>
            </a:r>
          </a:p>
          <a:p>
            <a:r>
              <a:rPr lang="cs-CZ" dirty="0" smtClean="0"/>
              <a:t>Také musí vycházet z aktuálních poznatků o učení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Následující model propojuje online nástroje s </a:t>
            </a:r>
            <a:r>
              <a:rPr lang="cs-CZ" dirty="0" err="1" smtClean="0"/>
              <a:t>Dalovou</a:t>
            </a:r>
            <a:r>
              <a:rPr lang="cs-CZ" dirty="0" smtClean="0"/>
              <a:t> pyramidou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827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Dalova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pyramida učení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Slyším a zapomenu.</a:t>
            </a:r>
          </a:p>
          <a:p>
            <a:pPr marL="0" indent="0">
              <a:buNone/>
            </a:pPr>
            <a:r>
              <a:rPr lang="cs-CZ" dirty="0"/>
              <a:t>Vidím </a:t>
            </a:r>
            <a:r>
              <a:rPr lang="cs-CZ" dirty="0" smtClean="0"/>
              <a:t>a zapamatuji si.</a:t>
            </a:r>
          </a:p>
          <a:p>
            <a:pPr marL="0" indent="0">
              <a:buNone/>
            </a:pPr>
            <a:r>
              <a:rPr lang="cs-CZ" dirty="0" smtClean="0"/>
              <a:t>Co si vyzkouším tomu</a:t>
            </a:r>
          </a:p>
          <a:p>
            <a:pPr marL="0" indent="0">
              <a:buNone/>
            </a:pPr>
            <a:r>
              <a:rPr lang="cs-CZ" dirty="0" smtClean="0"/>
              <a:t>porozumím.</a:t>
            </a:r>
          </a:p>
          <a:p>
            <a:pPr marL="0" indent="0">
              <a:buNone/>
            </a:pPr>
            <a:r>
              <a:rPr lang="cs-CZ" dirty="0" err="1" smtClean="0"/>
              <a:t>Confucius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3569" t="14803" r="4920"/>
          <a:stretch/>
        </p:blipFill>
        <p:spPr>
          <a:xfrm>
            <a:off x="4716173" y="1900364"/>
            <a:ext cx="6393787" cy="4201859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716173" y="1900364"/>
            <a:ext cx="1163419" cy="925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621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Model inspirovaný </a:t>
            </a:r>
            <a:r>
              <a:rPr lang="cs-CZ" b="1" i="1" dirty="0" err="1" smtClean="0">
                <a:solidFill>
                  <a:schemeClr val="accent1">
                    <a:lumMod val="75000"/>
                  </a:schemeClr>
                </a:solidFill>
              </a:rPr>
              <a:t>Dalovou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 pyramidou učení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Simulace, hry,</a:t>
            </a:r>
          </a:p>
          <a:p>
            <a:pPr marL="0" indent="0">
              <a:buNone/>
            </a:pPr>
            <a:r>
              <a:rPr lang="cs-CZ" dirty="0" smtClean="0"/>
              <a:t>kolaborace</a:t>
            </a:r>
          </a:p>
          <a:p>
            <a:pPr marL="0" indent="0">
              <a:buNone/>
            </a:pPr>
            <a:r>
              <a:rPr lang="cs-CZ" dirty="0" smtClean="0"/>
              <a:t>Online třídy</a:t>
            </a:r>
          </a:p>
          <a:p>
            <a:pPr marL="0" indent="0">
              <a:buNone/>
            </a:pPr>
            <a:r>
              <a:rPr lang="cs-CZ" dirty="0" smtClean="0"/>
              <a:t>Online kurzy</a:t>
            </a:r>
          </a:p>
          <a:p>
            <a:pPr marL="0" indent="0">
              <a:buNone/>
            </a:pPr>
            <a:r>
              <a:rPr lang="cs-CZ" dirty="0" err="1" smtClean="0"/>
              <a:t>Webináře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Online prezentace, </a:t>
            </a:r>
          </a:p>
          <a:p>
            <a:pPr marL="0" indent="0">
              <a:buNone/>
            </a:pPr>
            <a:r>
              <a:rPr lang="cs-CZ" dirty="0" smtClean="0"/>
              <a:t>Vizualizace</a:t>
            </a:r>
          </a:p>
          <a:p>
            <a:pPr marL="0" indent="0">
              <a:buNone/>
            </a:pPr>
            <a:r>
              <a:rPr lang="cs-CZ" dirty="0" smtClean="0"/>
              <a:t>E-maily, dokumenty, </a:t>
            </a:r>
          </a:p>
          <a:p>
            <a:pPr marL="0" indent="0">
              <a:buNone/>
            </a:pPr>
            <a:r>
              <a:rPr lang="cs-CZ" dirty="0" smtClean="0"/>
              <a:t>online zprávy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sloučení 3"/>
          <p:cNvSpPr/>
          <p:nvPr/>
        </p:nvSpPr>
        <p:spPr>
          <a:xfrm>
            <a:off x="3678382" y="1825625"/>
            <a:ext cx="4835236" cy="4351338"/>
          </a:xfrm>
          <a:prstGeom prst="flowChartMerg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DĚLALI</a:t>
            </a:r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</p:txBody>
      </p:sp>
      <p:sp>
        <p:nvSpPr>
          <p:cNvPr id="7" name="Vývojový diagram: sloučení 6"/>
          <p:cNvSpPr/>
          <p:nvPr/>
        </p:nvSpPr>
        <p:spPr>
          <a:xfrm>
            <a:off x="4211782" y="2757055"/>
            <a:ext cx="3782291" cy="3419909"/>
          </a:xfrm>
          <a:prstGeom prst="flowChartMerg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ŘEKLI NEBO NAPSALI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8" name="Vývojový diagram: sloučení 7"/>
          <p:cNvSpPr/>
          <p:nvPr/>
        </p:nvSpPr>
        <p:spPr>
          <a:xfrm>
            <a:off x="4717472" y="3659335"/>
            <a:ext cx="2770909" cy="2580623"/>
          </a:xfrm>
          <a:prstGeom prst="flowChartMerg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SLYŠELI NEBO VIDĚLI</a:t>
            </a:r>
          </a:p>
          <a:p>
            <a:pPr algn="ctr"/>
            <a:endParaRPr lang="cs-CZ" dirty="0"/>
          </a:p>
        </p:txBody>
      </p:sp>
      <p:sp>
        <p:nvSpPr>
          <p:cNvPr id="9" name="Vývojový diagram: sloučení 8"/>
          <p:cNvSpPr/>
          <p:nvPr/>
        </p:nvSpPr>
        <p:spPr>
          <a:xfrm>
            <a:off x="5133109" y="4467009"/>
            <a:ext cx="1925782" cy="1628666"/>
          </a:xfrm>
          <a:prstGeom prst="flowChartMerg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VIDĚLI</a:t>
            </a:r>
          </a:p>
        </p:txBody>
      </p:sp>
      <p:sp>
        <p:nvSpPr>
          <p:cNvPr id="11" name="Vývojový diagram: sloučení 10"/>
          <p:cNvSpPr/>
          <p:nvPr/>
        </p:nvSpPr>
        <p:spPr>
          <a:xfrm>
            <a:off x="5514974" y="5133275"/>
            <a:ext cx="1162051" cy="1084332"/>
          </a:xfrm>
          <a:prstGeom prst="flowChartMerg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ČETLI</a:t>
            </a:r>
          </a:p>
        </p:txBody>
      </p:sp>
      <p:cxnSp>
        <p:nvCxnSpPr>
          <p:cNvPr id="13" name="Přímá spojnice 12"/>
          <p:cNvCxnSpPr/>
          <p:nvPr/>
        </p:nvCxnSpPr>
        <p:spPr>
          <a:xfrm>
            <a:off x="928254" y="2757055"/>
            <a:ext cx="30895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928254" y="3659335"/>
            <a:ext cx="36298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955963" y="4564792"/>
            <a:ext cx="40316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969818" y="5133275"/>
            <a:ext cx="43226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9947030" y="5992297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182]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6226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Stanovení cílů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Usnadňují výběr učiva, organizaci výuky, didaktické metody i využití online technologií.</a:t>
            </a:r>
          </a:p>
          <a:p>
            <a:r>
              <a:rPr lang="cs-CZ" dirty="0" smtClean="0"/>
              <a:t>Měli by být: atraktivní, motivující, reálně dosažitelné (měli by být 	    i výzvou)</a:t>
            </a:r>
          </a:p>
          <a:p>
            <a:r>
              <a:rPr lang="cs-CZ" dirty="0" smtClean="0"/>
              <a:t>Pokud chápeme definování cílů jako doménu učitele, pak lze využít mnohé nástroje, přičemž méně budou využívány nástroje komunikační.</a:t>
            </a:r>
          </a:p>
          <a:p>
            <a:r>
              <a:rPr lang="cs-CZ" dirty="0" smtClean="0"/>
              <a:t>Nástroje e-</a:t>
            </a:r>
            <a:r>
              <a:rPr lang="cs-CZ" dirty="0" err="1" smtClean="0"/>
              <a:t>learningu</a:t>
            </a:r>
            <a:r>
              <a:rPr lang="cs-CZ" dirty="0" smtClean="0"/>
              <a:t>: e-mail, fórum, studijní materiály (popisek, stránka)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46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44912" cy="659003"/>
          </a:xfrm>
        </p:spPr>
        <p:txBody>
          <a:bodyPr>
            <a:noAutofit/>
          </a:bodyPr>
          <a:lstStyle/>
          <a:p>
            <a:r>
              <a:rPr lang="cs-CZ" sz="3600" i="1" dirty="0">
                <a:solidFill>
                  <a:schemeClr val="accent1">
                    <a:lumMod val="75000"/>
                  </a:schemeClr>
                </a:solidFill>
              </a:rPr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7008"/>
            <a:ext cx="10515600" cy="4969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[1]</a:t>
            </a:r>
            <a:r>
              <a:rPr lang="cs-CZ" dirty="0"/>
              <a:t>	</a:t>
            </a:r>
            <a:r>
              <a:rPr lang="cs-CZ" dirty="0" smtClean="0"/>
              <a:t>Průcha, J., Walterová, E., Mareš, J.(2009). </a:t>
            </a:r>
            <a:r>
              <a:rPr lang="cs-CZ" i="1" dirty="0"/>
              <a:t>Pedagogický </a:t>
            </a:r>
            <a:r>
              <a:rPr lang="cs-CZ" i="1" dirty="0" smtClean="0"/>
              <a:t>slovník, 	</a:t>
            </a:r>
            <a:r>
              <a:rPr lang="cs-CZ" dirty="0" smtClean="0"/>
              <a:t>Portál, Praha </a:t>
            </a:r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/>
              <a:t>2</a:t>
            </a:r>
            <a:r>
              <a:rPr lang="cs-CZ" dirty="0" smtClean="0"/>
              <a:t>] 	</a:t>
            </a:r>
            <a:r>
              <a:rPr lang="cs-CZ" dirty="0" err="1" smtClean="0"/>
              <a:t>Zounek</a:t>
            </a:r>
            <a:r>
              <a:rPr lang="cs-CZ" dirty="0" smtClean="0"/>
              <a:t>, J., </a:t>
            </a:r>
            <a:r>
              <a:rPr lang="cs-CZ" dirty="0" err="1" smtClean="0"/>
              <a:t>Juhaňák</a:t>
            </a:r>
            <a:r>
              <a:rPr lang="cs-CZ" dirty="0" smtClean="0"/>
              <a:t>, L., Staudková, </a:t>
            </a:r>
            <a:r>
              <a:rPr lang="cs-CZ" dirty="0"/>
              <a:t>H.</a:t>
            </a:r>
            <a:r>
              <a:rPr lang="cs-CZ" dirty="0" smtClean="0"/>
              <a:t>, Poláček, </a:t>
            </a:r>
            <a:r>
              <a:rPr lang="cs-CZ" dirty="0"/>
              <a:t>J</a:t>
            </a:r>
            <a:r>
              <a:rPr lang="cs-CZ" dirty="0" smtClean="0"/>
              <a:t>. (2016). </a:t>
            </a:r>
            <a:r>
              <a:rPr lang="cs-CZ" i="1" dirty="0" smtClean="0"/>
              <a:t>E-	</a:t>
            </a:r>
            <a:r>
              <a:rPr lang="cs-CZ" i="1" dirty="0" err="1" smtClean="0"/>
              <a:t>learning</a:t>
            </a:r>
            <a:r>
              <a:rPr lang="cs-CZ" i="1" dirty="0"/>
              <a:t>, </a:t>
            </a:r>
            <a:r>
              <a:rPr lang="cs-CZ" i="1" dirty="0" smtClean="0"/>
              <a:t>Učení se </a:t>
            </a:r>
            <a:r>
              <a:rPr lang="cs-CZ" i="1" dirty="0"/>
              <a:t>s digitálními technologiemi</a:t>
            </a:r>
            <a:r>
              <a:rPr lang="cs-CZ" dirty="0"/>
              <a:t>,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 smtClean="0"/>
              <a:t>Kluwer</a:t>
            </a:r>
            <a:r>
              <a:rPr lang="cs-CZ" dirty="0"/>
              <a:t>, </a:t>
            </a:r>
            <a:r>
              <a:rPr lang="cs-CZ" dirty="0" smtClean="0"/>
              <a:t>	Praha </a:t>
            </a:r>
            <a:endParaRPr lang="pl-PL" dirty="0" smtClean="0"/>
          </a:p>
          <a:p>
            <a:pPr marL="0" indent="0">
              <a:buNone/>
            </a:pPr>
            <a:r>
              <a:rPr lang="cs-CZ" dirty="0" smtClean="0"/>
              <a:t>[3]      Siemens, G. (2004), </a:t>
            </a:r>
            <a:r>
              <a:rPr lang="cs-CZ" i="1" dirty="0" smtClean="0"/>
              <a:t>A </a:t>
            </a:r>
            <a:r>
              <a:rPr lang="cs-CZ" i="1" dirty="0" err="1"/>
              <a:t>L</a:t>
            </a:r>
            <a:r>
              <a:rPr lang="cs-CZ" i="1" dirty="0" err="1" smtClean="0"/>
              <a:t>earning</a:t>
            </a:r>
            <a:r>
              <a:rPr lang="cs-CZ" i="1" dirty="0" smtClean="0"/>
              <a:t> </a:t>
            </a:r>
            <a:r>
              <a:rPr lang="cs-CZ" i="1" dirty="0" err="1"/>
              <a:t>T</a:t>
            </a:r>
            <a:r>
              <a:rPr lang="cs-CZ" i="1" dirty="0" err="1" smtClean="0"/>
              <a:t>heory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/>
              <a:t>D</a:t>
            </a:r>
            <a:r>
              <a:rPr lang="cs-CZ" i="1" dirty="0" smtClean="0"/>
              <a:t>igital Age,</a:t>
            </a:r>
            <a:r>
              <a:rPr lang="cs-CZ" dirty="0" smtClean="0"/>
              <a:t> 	</a:t>
            </a:r>
            <a:r>
              <a:rPr lang="cs-CZ" dirty="0" err="1" smtClean="0"/>
              <a:t>Elearnspace</a:t>
            </a:r>
            <a:r>
              <a:rPr lang="cs-CZ" dirty="0" smtClean="0"/>
              <a:t> [online], dostupné z</a:t>
            </a:r>
            <a:r>
              <a:rPr lang="cs-CZ" dirty="0"/>
              <a:t>: </a:t>
            </a:r>
            <a:r>
              <a:rPr lang="cs-CZ" dirty="0" smtClean="0"/>
              <a:t>	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www.elearnspace.org/Articles/connectivism.htm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613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Časové rozvržení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Učitel rozvrhuje čas v kurzu především podle stanovených cílů, do časového programu by se však měla promítnout další kritéria, jako například velikost skupiny, pokročilost studentů, náročnost 		   a charakter předmětu či obsahu nebo připravované výukové metody</a:t>
            </a:r>
          </a:p>
          <a:p>
            <a:r>
              <a:rPr lang="cs-CZ" dirty="0" smtClean="0"/>
              <a:t>Nástroje </a:t>
            </a:r>
            <a:r>
              <a:rPr lang="cs-CZ" dirty="0" err="1" smtClean="0"/>
              <a:t>Moodlu</a:t>
            </a:r>
            <a:r>
              <a:rPr lang="cs-CZ" dirty="0" smtClean="0"/>
              <a:t> pro časové uspořádání kurzu: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400" dirty="0"/>
              <a:t>o</a:t>
            </a:r>
            <a:r>
              <a:rPr lang="cs-CZ" sz="2400" dirty="0" smtClean="0"/>
              <a:t>snova kurzu (témata) – časový plán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400" dirty="0" smtClean="0"/>
              <a:t>samostatný dokument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400" dirty="0" smtClean="0"/>
              <a:t>informační fórum v úvodní části kurzu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400" dirty="0" smtClean="0"/>
              <a:t>e-mail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5425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Procesy výuky a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Klíčový proces každého </a:t>
            </a:r>
            <a:r>
              <a:rPr lang="cs-CZ" dirty="0" smtClean="0"/>
              <a:t>kurzu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Moodlu</a:t>
            </a:r>
            <a:r>
              <a:rPr lang="cs-CZ" dirty="0" smtClean="0"/>
              <a:t> lze využít:</a:t>
            </a:r>
          </a:p>
          <a:p>
            <a:r>
              <a:rPr lang="cs-CZ" dirty="0" smtClean="0"/>
              <a:t>Nástroje na vkládání studijních materiálů</a:t>
            </a:r>
          </a:p>
          <a:p>
            <a:r>
              <a:rPr lang="cs-CZ" dirty="0" smtClean="0"/>
              <a:t>Fórum, chat - komunikace </a:t>
            </a:r>
          </a:p>
          <a:p>
            <a:r>
              <a:rPr lang="cs-CZ" dirty="0" smtClean="0"/>
              <a:t>Slovník, databáze, wiki – spolupráce studentů</a:t>
            </a:r>
          </a:p>
          <a:p>
            <a:r>
              <a:rPr lang="cs-CZ" dirty="0" smtClean="0"/>
              <a:t>Rozdělování účastníků do skupin</a:t>
            </a:r>
          </a:p>
          <a:p>
            <a:r>
              <a:rPr lang="cs-CZ" dirty="0" smtClean="0"/>
              <a:t>Testy  - snadné vyhodnocování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00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Hodnocení studentů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Zjišťování vědomostí, dovedností a postojů studenta. Je to důležitá a zároveň náročná činnost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Moodlu</a:t>
            </a:r>
            <a:r>
              <a:rPr lang="cs-CZ" dirty="0" smtClean="0"/>
              <a:t> – online nástroje pro tvorbu testů, kvízů a anket</a:t>
            </a:r>
          </a:p>
          <a:p>
            <a:r>
              <a:rPr lang="cs-CZ" dirty="0" smtClean="0"/>
              <a:t>Výhoda testů – většina se automaticky vyhodnocuje</a:t>
            </a:r>
          </a:p>
          <a:p>
            <a:r>
              <a:rPr lang="cs-CZ" dirty="0" smtClean="0"/>
              <a:t>Workshopy – vzájemné hodnocení studenta studentem</a:t>
            </a:r>
          </a:p>
          <a:p>
            <a:r>
              <a:rPr lang="cs-CZ" dirty="0" smtClean="0"/>
              <a:t>Úkol – sběr studentských prací, hodnotí se ručně např. pomocí rubriky</a:t>
            </a:r>
          </a:p>
          <a:p>
            <a:r>
              <a:rPr lang="cs-CZ" dirty="0" smtClean="0"/>
              <a:t>Přehled splněných aktivit studenta v kurzu</a:t>
            </a:r>
          </a:p>
          <a:p>
            <a:r>
              <a:rPr lang="cs-CZ" dirty="0" smtClean="0"/>
              <a:t>Celkové vyhodnocení úspěšnosti studenta při práci v kurzu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790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39748"/>
          </a:xfrm>
        </p:spPr>
        <p:txBody>
          <a:bodyPr>
            <a:normAutofit/>
          </a:bodyPr>
          <a:lstStyle/>
          <a:p>
            <a:pPr algn="ctr"/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7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Rozdíl mezi e-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learningem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a prezenční výukou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Vzrůstá význam etapy přípravy kurzu. Role učitele je odlišná.</a:t>
            </a:r>
          </a:p>
          <a:p>
            <a:pPr marL="0" indent="0">
              <a:buNone/>
            </a:pPr>
            <a:r>
              <a:rPr lang="cs-CZ" dirty="0" smtClean="0"/>
              <a:t>Před publikací kurzu je nutné vybrat a připravit:</a:t>
            </a:r>
          </a:p>
          <a:p>
            <a:r>
              <a:rPr lang="cs-CZ" dirty="0" smtClean="0"/>
              <a:t>Stanovit výukové cíle </a:t>
            </a:r>
          </a:p>
          <a:p>
            <a:r>
              <a:rPr lang="cs-CZ" dirty="0" smtClean="0"/>
              <a:t>Formy a metody výuky</a:t>
            </a:r>
          </a:p>
          <a:p>
            <a:r>
              <a:rPr lang="cs-CZ" dirty="0" smtClean="0"/>
              <a:t>Studijní obsah</a:t>
            </a:r>
          </a:p>
          <a:p>
            <a:r>
              <a:rPr lang="cs-CZ" dirty="0" smtClean="0"/>
              <a:t>Nástroje pro komunikaci se studenty</a:t>
            </a:r>
          </a:p>
          <a:p>
            <a:r>
              <a:rPr lang="cs-CZ" dirty="0" smtClean="0"/>
              <a:t>U skupinové výuky – vytvořit studijní skupiny</a:t>
            </a:r>
          </a:p>
          <a:p>
            <a:r>
              <a:rPr lang="cs-CZ" dirty="0" smtClean="0"/>
              <a:t>Nástroje pro hodnocení studentů</a:t>
            </a:r>
          </a:p>
        </p:txBody>
      </p:sp>
    </p:spTree>
    <p:extLst>
      <p:ext uri="{BB962C8B-B14F-4D97-AF65-F5344CB8AC3E}">
        <p14:creationId xmlns:p14="http://schemas.microsoft.com/office/powerpoint/2010/main" val="83698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Základní didaktická rozvaha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8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Teorii učení by učitel měl volit tak, aby byla optimální pro zvládnutí zvolených cílů s ohledem na specifika studentů.</a:t>
            </a:r>
          </a:p>
          <a:p>
            <a:pPr marL="0" indent="0">
              <a:buNone/>
            </a:pPr>
            <a:r>
              <a:rPr lang="cs-CZ" sz="3200" dirty="0"/>
              <a:t>Využití digitálních technologií by mělo vždy být podřízeno cílům výuky</a:t>
            </a:r>
            <a:r>
              <a:rPr lang="cs-CZ" sz="3200" dirty="0" smtClean="0"/>
              <a:t>.</a:t>
            </a:r>
          </a:p>
          <a:p>
            <a:pPr marL="0" indent="0">
              <a:buNone/>
            </a:pPr>
            <a:r>
              <a:rPr lang="cs-CZ" sz="3200" dirty="0" smtClean="0"/>
              <a:t>Při plánování výuky bereme v úvahu zejména:</a:t>
            </a:r>
          </a:p>
          <a:p>
            <a:pPr lvl="3"/>
            <a:r>
              <a:rPr lang="cs-CZ" sz="3200" dirty="0" smtClean="0"/>
              <a:t>Nástroje</a:t>
            </a:r>
          </a:p>
          <a:p>
            <a:pPr lvl="3"/>
            <a:r>
              <a:rPr lang="cs-CZ" sz="3200" dirty="0" smtClean="0"/>
              <a:t>Aktéry</a:t>
            </a:r>
          </a:p>
          <a:p>
            <a:pPr lvl="3"/>
            <a:r>
              <a:rPr lang="cs-CZ" sz="3200" dirty="0" smtClean="0"/>
              <a:t>Prostředí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058827" y="5650037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</a:t>
            </a:r>
            <a:r>
              <a:rPr lang="cs-CZ" sz="2200" dirty="0" smtClean="0"/>
              <a:t>2, str. 176]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819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ID – </a:t>
            </a:r>
            <a:r>
              <a:rPr lang="cs-CZ" b="1" i="1" dirty="0" err="1" smtClean="0">
                <a:solidFill>
                  <a:schemeClr val="accent1">
                    <a:lumMod val="75000"/>
                  </a:schemeClr>
                </a:solidFill>
              </a:rPr>
              <a:t>Instructional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design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Úkolem ID je detailní popis vyučovacích operací s cílem vytvoření optimálních podmínek pro výuku a učení</a:t>
            </a:r>
          </a:p>
          <a:p>
            <a:r>
              <a:rPr lang="cs-CZ" sz="3200" dirty="0" smtClean="0"/>
              <a:t>Model ID představuje systematické uspořádání výuky, jehož cílem je podpořit procesy učení</a:t>
            </a:r>
          </a:p>
          <a:p>
            <a:r>
              <a:rPr lang="cs-CZ" sz="3200" dirty="0" smtClean="0"/>
              <a:t>Jednotlivé teorie ID se odlišují především mírou detailnosti rozpracování jednotlivých fází.</a:t>
            </a:r>
          </a:p>
          <a:p>
            <a:r>
              <a:rPr lang="cs-CZ" sz="3200" dirty="0" smtClean="0"/>
              <a:t>Tvorba výuky by měla vycházet z principů a teorií učení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831472" y="5807631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176] </a:t>
            </a:r>
          </a:p>
        </p:txBody>
      </p:sp>
    </p:spTree>
    <p:extLst>
      <p:ext uri="{BB962C8B-B14F-4D97-AF65-F5344CB8AC3E}">
        <p14:creationId xmlns:p14="http://schemas.microsoft.com/office/powerpoint/2010/main" val="201731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ADDIE Model (1975)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Příklad modelu inspirovaného </a:t>
            </a:r>
            <a:r>
              <a:rPr lang="cs-CZ" dirty="0" err="1" smtClean="0"/>
              <a:t>neobehaviorismem</a:t>
            </a:r>
            <a:r>
              <a:rPr lang="cs-CZ" dirty="0" smtClean="0"/>
              <a:t>, ale má univerzální použití</a:t>
            </a:r>
          </a:p>
          <a:p>
            <a:r>
              <a:rPr lang="cs-CZ" dirty="0" smtClean="0"/>
              <a:t>Analýza </a:t>
            </a:r>
            <a:r>
              <a:rPr lang="cs-CZ" dirty="0"/>
              <a:t>–</a:t>
            </a:r>
            <a:r>
              <a:rPr lang="cs-CZ" dirty="0" smtClean="0"/>
              <a:t> analýza obsahu kurzu, cílů, forem a metod, cílové skupiny studentů, zvážení časových možností</a:t>
            </a:r>
            <a:endParaRPr lang="cs-CZ" dirty="0"/>
          </a:p>
          <a:p>
            <a:r>
              <a:rPr lang="cs-CZ" dirty="0" smtClean="0"/>
              <a:t>Návrh </a:t>
            </a:r>
            <a:r>
              <a:rPr lang="cs-CZ" dirty="0"/>
              <a:t>–</a:t>
            </a:r>
            <a:r>
              <a:rPr lang="cs-CZ" dirty="0" smtClean="0"/>
              <a:t> transformace cílů do očekávaných výsledků (struktura, studijní materiály, metody hodnocení)</a:t>
            </a:r>
          </a:p>
          <a:p>
            <a:r>
              <a:rPr lang="cs-CZ" dirty="0" smtClean="0"/>
              <a:t>Vývoj – konkrétní výběr a vývoj učebních materiálů a metod hodnocení </a:t>
            </a:r>
          </a:p>
          <a:p>
            <a:r>
              <a:rPr lang="cs-CZ" dirty="0" smtClean="0"/>
              <a:t>Realizace – zveřejnění studijních materiálů (publikace), hodnocení výsledků studentů</a:t>
            </a:r>
          </a:p>
          <a:p>
            <a:r>
              <a:rPr lang="cs-CZ" dirty="0" smtClean="0"/>
              <a:t>Hodnocení – evaluace kurzu, příp. potřebné úpravy pro budoucí použití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32284" y="5807631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178]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3267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ADDIE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86458" y="5929044"/>
            <a:ext cx="1649578" cy="445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/>
              <a:t>[2, str. 178] </a:t>
            </a:r>
            <a:endParaRPr lang="cs-CZ" sz="2200" dirty="0"/>
          </a:p>
        </p:txBody>
      </p:sp>
      <p:sp>
        <p:nvSpPr>
          <p:cNvPr id="4" name="Obdélník 3"/>
          <p:cNvSpPr/>
          <p:nvPr/>
        </p:nvSpPr>
        <p:spPr>
          <a:xfrm rot="10800000" flipV="1">
            <a:off x="1781174" y="5990684"/>
            <a:ext cx="23128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8" name="Zaoblený obdélník 7"/>
          <p:cNvSpPr/>
          <p:nvPr/>
        </p:nvSpPr>
        <p:spPr>
          <a:xfrm>
            <a:off x="358036" y="2860064"/>
            <a:ext cx="1926653" cy="144808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Cílová skupina</a:t>
            </a:r>
          </a:p>
          <a:p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Obsah, formy, metody, cíle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2575452" y="2868076"/>
            <a:ext cx="2312827" cy="14839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Transformace cílů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Uživatelské prostředí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5179043" y="2866049"/>
            <a:ext cx="1908467" cy="14720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Aktivity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Materiály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Vývoj nástrojů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7437828" y="2866049"/>
            <a:ext cx="1953490" cy="14720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Publikace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Instalace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Vlastní výuka </a:t>
            </a:r>
          </a:p>
          <a:p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     a 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učení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9741636" y="2860064"/>
            <a:ext cx="1824477" cy="14462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Formativní hodnocení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bg2">
                    <a:lumMod val="10000"/>
                  </a:schemeClr>
                </a:solidFill>
              </a:rPr>
              <a:t>Sumativní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 hodnocení</a:t>
            </a:r>
          </a:p>
        </p:txBody>
      </p:sp>
      <p:sp>
        <p:nvSpPr>
          <p:cNvPr id="13" name="Zahnutá šipka dolů 12"/>
          <p:cNvSpPr/>
          <p:nvPr/>
        </p:nvSpPr>
        <p:spPr>
          <a:xfrm>
            <a:off x="1371599" y="1572218"/>
            <a:ext cx="2576946" cy="1186937"/>
          </a:xfrm>
          <a:prstGeom prst="curved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nahoru 13"/>
          <p:cNvSpPr/>
          <p:nvPr/>
        </p:nvSpPr>
        <p:spPr>
          <a:xfrm>
            <a:off x="3525133" y="4401215"/>
            <a:ext cx="2726292" cy="1022928"/>
          </a:xfrm>
          <a:prstGeom prst="curved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Zahnutá šipka dolů 16"/>
          <p:cNvSpPr/>
          <p:nvPr/>
        </p:nvSpPr>
        <p:spPr>
          <a:xfrm>
            <a:off x="6054860" y="1615545"/>
            <a:ext cx="2452255" cy="1164829"/>
          </a:xfrm>
          <a:prstGeom prst="curved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Zahnutá šipka nahoru 17"/>
          <p:cNvSpPr/>
          <p:nvPr/>
        </p:nvSpPr>
        <p:spPr>
          <a:xfrm>
            <a:off x="8304913" y="4391964"/>
            <a:ext cx="2563091" cy="1032179"/>
          </a:xfrm>
          <a:prstGeom prst="curved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96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Gagného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model ID (1985)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4296" y="1889633"/>
            <a:ext cx="10677144" cy="4255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Obsahuje 9 kroků, z nichž každý má za cíl podpořit proces učení.</a:t>
            </a:r>
          </a:p>
          <a:p>
            <a:pPr marL="0" indent="0">
              <a:buNone/>
            </a:pPr>
            <a:r>
              <a:rPr lang="cs-CZ" dirty="0" smtClean="0"/>
              <a:t>Stojí na těchto pěti základních principech:</a:t>
            </a:r>
          </a:p>
          <a:p>
            <a:r>
              <a:rPr lang="cs-CZ" dirty="0" smtClean="0"/>
              <a:t>Individualizace výuky</a:t>
            </a:r>
          </a:p>
          <a:p>
            <a:r>
              <a:rPr lang="cs-CZ" dirty="0" smtClean="0"/>
              <a:t>Stanovování dlouhodobých a krátkodobých cílů</a:t>
            </a:r>
          </a:p>
          <a:p>
            <a:r>
              <a:rPr lang="cs-CZ" dirty="0" smtClean="0"/>
              <a:t>Nutnost plánování a organizace</a:t>
            </a:r>
          </a:p>
          <a:p>
            <a:r>
              <a:rPr lang="cs-CZ" dirty="0" smtClean="0"/>
              <a:t>Používání teorie systémů</a:t>
            </a:r>
          </a:p>
          <a:p>
            <a:r>
              <a:rPr lang="cs-CZ" dirty="0" smtClean="0"/>
              <a:t>Ohled na podmínky učení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9988135" y="5713881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</a:t>
            </a:r>
            <a:r>
              <a:rPr lang="cs-CZ" sz="2200" dirty="0" smtClean="0"/>
              <a:t>2</a:t>
            </a:r>
            <a:r>
              <a:rPr lang="cs-CZ" sz="2200" dirty="0"/>
              <a:t>, str. </a:t>
            </a:r>
            <a:r>
              <a:rPr lang="cs-CZ" sz="2200" dirty="0" smtClean="0"/>
              <a:t>178]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505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Gagného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model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Zachycuje etapy výuky, které se nazývají událostmi: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Upoutat pozornost studenta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Informovat studenta o cílech a stanovit úroveň očekávaných výsledků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Připomenout naučené obsahy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Jasně představit nové učivo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Řídit učení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Požadovat viditelné projevy chování dokazující učení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Zajišťovat zpětnou vazbu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Hodnotit výkon žáka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Podporovat přenos poznatků a jejich aplikaci v jiných oblastech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87968" y="5942568"/>
            <a:ext cx="15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178] </a:t>
            </a:r>
          </a:p>
        </p:txBody>
      </p:sp>
    </p:spTree>
    <p:extLst>
      <p:ext uri="{BB962C8B-B14F-4D97-AF65-F5344CB8AC3E}">
        <p14:creationId xmlns:p14="http://schemas.microsoft.com/office/powerpoint/2010/main" val="191415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1004</Words>
  <Application>Microsoft Office PowerPoint</Application>
  <PresentationFormat>Vlastní</PresentationFormat>
  <Paragraphs>204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Office</vt:lpstr>
      <vt:lpstr>Didaktika e-learningu m Projekt ESF</vt:lpstr>
      <vt:lpstr>Použité zdroje</vt:lpstr>
      <vt:lpstr>Rozdíl mezi e-learningem a prezenční výukou</vt:lpstr>
      <vt:lpstr>Základní didaktická rozvaha </vt:lpstr>
      <vt:lpstr>ID – Instructional design</vt:lpstr>
      <vt:lpstr>ADDIE Model (1975)</vt:lpstr>
      <vt:lpstr>ADDIE Model</vt:lpstr>
      <vt:lpstr>Gagného model ID (1985)</vt:lpstr>
      <vt:lpstr>Gagného model ID</vt:lpstr>
      <vt:lpstr>Gagného model ID</vt:lpstr>
      <vt:lpstr>Systémový model Dicka a Careyho (1978)</vt:lpstr>
      <vt:lpstr>Model Dicka a Careyho</vt:lpstr>
      <vt:lpstr>Jonassenův model (1999)</vt:lpstr>
      <vt:lpstr>Jonassenův model</vt:lpstr>
      <vt:lpstr>Etapy výukového procesu v prostředí e-learningu </vt:lpstr>
      <vt:lpstr>Didaktické principy v prostředí e-learningu </vt:lpstr>
      <vt:lpstr>Dalova pyramida učení</vt:lpstr>
      <vt:lpstr>Model inspirovaný Dalovou pyramidou učení</vt:lpstr>
      <vt:lpstr>Stanovení cílů výuky</vt:lpstr>
      <vt:lpstr>Časové rozvržení kurzu</vt:lpstr>
      <vt:lpstr>Procesy výuky a učení</vt:lpstr>
      <vt:lpstr>Hodnocení studentů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Mašatová Zora</dc:creator>
  <cp:lastModifiedBy>admin</cp:lastModifiedBy>
  <cp:revision>51</cp:revision>
  <dcterms:created xsi:type="dcterms:W3CDTF">2018-09-13T11:40:48Z</dcterms:created>
  <dcterms:modified xsi:type="dcterms:W3CDTF">2018-09-26T06:26:39Z</dcterms:modified>
</cp:coreProperties>
</file>