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2" r:id="rId1"/>
  </p:sldMasterIdLst>
  <p:sldIdLst>
    <p:sldId id="256" r:id="rId2"/>
    <p:sldId id="261" r:id="rId3"/>
    <p:sldId id="257" r:id="rId4"/>
    <p:sldId id="258" r:id="rId5"/>
    <p:sldId id="262" r:id="rId6"/>
    <p:sldId id="259" r:id="rId7"/>
    <p:sldId id="264" r:id="rId8"/>
    <p:sldId id="260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0956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902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842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9004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1351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288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22281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5317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1755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1907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1131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BC79E57-76CB-4F7F-9E1C-24ADB13AA998}" type="datetimeFigureOut">
              <a:rPr lang="cs-CZ" smtClean="0"/>
              <a:t>02.11.2023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25F65561-A535-4E1E-BD83-D67F89E4D9C1}" type="slidenum">
              <a:rPr lang="cs-CZ" smtClean="0"/>
              <a:t>‹#›</a:t>
            </a:fld>
            <a:endParaRPr lang="cs-CZ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9590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4" r:id="rId2"/>
    <p:sldLayoutId id="2147483825" r:id="rId3"/>
    <p:sldLayoutId id="2147483826" r:id="rId4"/>
    <p:sldLayoutId id="2147483827" r:id="rId5"/>
    <p:sldLayoutId id="2147483828" r:id="rId6"/>
    <p:sldLayoutId id="2147483829" r:id="rId7"/>
    <p:sldLayoutId id="2147483830" r:id="rId8"/>
    <p:sldLayoutId id="2147483831" r:id="rId9"/>
    <p:sldLayoutId id="2147483832" r:id="rId10"/>
    <p:sldLayoutId id="214748383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2018.kielitoimistonsanakirja.fi/netmot.exe?motportal=80" TargetMode="External"/><Relationship Id="rId2" Type="http://schemas.openxmlformats.org/officeDocument/2006/relationships/hyperlink" Target="https://www.kielitoimistonsanakirja.fi/#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treq.korpus.cz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kielipankki.fi/" TargetMode="External"/><Relationship Id="rId2" Type="http://schemas.openxmlformats.org/officeDocument/2006/relationships/hyperlink" Target="https://korpus.cz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kotus.fi/aineistot/tietoa_aineistoista/sahkoiset_aineistot_kootusti" TargetMode="External"/><Relationship Id="rId4" Type="http://schemas.openxmlformats.org/officeDocument/2006/relationships/hyperlink" Target="http://kaino.kotus.fi/korpus/meta/korpus_coll_rdf.x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kaino.kotus.fi/asutusnimihakemisto/" TargetMode="External"/><Relationship Id="rId2" Type="http://schemas.openxmlformats.org/officeDocument/2006/relationships/hyperlink" Target="https://www.kotus.fi/san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digi.narc.fi/digi/dosearch.ka?sartun=385077.K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sk.fi/tepa/fi/" TargetMode="External"/><Relationship Id="rId2" Type="http://schemas.openxmlformats.org/officeDocument/2006/relationships/hyperlink" Target="https://tieteentermipankki.fi/wiki/Termipankki:Etusivu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iate.europa.eu/home" TargetMode="External"/><Relationship Id="rId4" Type="http://schemas.openxmlformats.org/officeDocument/2006/relationships/hyperlink" Target="https://mot.kielikone.fi/mot/valter/netmot.exe?UI=fi8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beta.najdislovo.cz/" TargetMode="External"/><Relationship Id="rId2" Type="http://schemas.openxmlformats.org/officeDocument/2006/relationships/hyperlink" Target="https://prirucka.ujc.cas.cz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kansalliskirjasto.finna.fi/" TargetMode="External"/><Relationship Id="rId2" Type="http://schemas.openxmlformats.org/officeDocument/2006/relationships/hyperlink" Target="https://finna.fi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prekladateleseveru.cz/" TargetMode="External"/><Relationship Id="rId5" Type="http://schemas.openxmlformats.org/officeDocument/2006/relationships/hyperlink" Target="https://suomentajansupermarket.fi/" TargetMode="External"/><Relationship Id="rId4" Type="http://schemas.openxmlformats.org/officeDocument/2006/relationships/hyperlink" Target="https://arkisto.fi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87A6237-ED19-4C8E-85A2-91CB81865B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>
            <a:normAutofit/>
          </a:bodyPr>
          <a:lstStyle/>
          <a:p>
            <a:r>
              <a:rPr lang="cs-CZ" sz="6600" dirty="0"/>
              <a:t>PŘEKLADATELSKÉ NÁSTROJE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B104F65-171A-430C-AD18-52AABDA6D93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28725" y="4455620"/>
            <a:ext cx="9929726" cy="1143000"/>
          </a:xfrm>
        </p:spPr>
        <p:txBody>
          <a:bodyPr/>
          <a:lstStyle/>
          <a:p>
            <a:r>
              <a:rPr lang="cs-CZ" dirty="0"/>
              <a:t>Překladatelský seminář - </a:t>
            </a:r>
            <a:r>
              <a:rPr lang="cs-CZ" dirty="0" err="1"/>
              <a:t>zS</a:t>
            </a:r>
            <a:r>
              <a:rPr lang="cs-CZ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2780743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8D4017-2D77-4122-AE7F-0A919A3FC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POTŘEBA ANALÝZY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C7E601D-51FA-40C3-96D3-C4D2B34CB8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Rešerše z hlediska: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žánru a jeho požadavků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postavení díla v díle autora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vztahu díla k jiným dílům téhož žánru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pozice díla v mezinárodní perspektivě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identifikace prvků specifických pro určité časové období, oblast (vědní obor), milieu…</a:t>
            </a:r>
            <a:endParaRPr lang="fi-FI" dirty="0"/>
          </a:p>
          <a:p>
            <a:r>
              <a:rPr lang="fi-FI" dirty="0"/>
              <a:t>• </a:t>
            </a:r>
            <a:r>
              <a:rPr lang="cs-CZ" dirty="0"/>
              <a:t>identifikace jazykových problémů </a:t>
            </a:r>
            <a:r>
              <a:rPr lang="fi-FI" dirty="0"/>
              <a:t>(</a:t>
            </a:r>
            <a:r>
              <a:rPr lang="cs-CZ" dirty="0"/>
              <a:t>neznámé výrazy, registr, styl, terminologie, fráze, intertextualita…)</a:t>
            </a:r>
            <a:r>
              <a:rPr lang="fi-FI" dirty="0"/>
              <a:t> </a:t>
            </a:r>
            <a:endParaRPr lang="cs-CZ" dirty="0"/>
          </a:p>
          <a:p>
            <a:r>
              <a:rPr lang="fi-FI" dirty="0"/>
              <a:t>➢ </a:t>
            </a:r>
            <a:r>
              <a:rPr lang="cs-CZ" dirty="0"/>
              <a:t>překladatelská strategie</a:t>
            </a:r>
          </a:p>
        </p:txBody>
      </p:sp>
    </p:spTree>
    <p:extLst>
      <p:ext uri="{BB962C8B-B14F-4D97-AF65-F5344CB8AC3E}">
        <p14:creationId xmlns:p14="http://schemas.microsoft.com/office/powerpoint/2010/main" val="25136159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9B1AD77-6F8E-4B43-A09C-D044F0CA85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SLOVNÍKY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B7A4DAE-4C73-4D4B-9C74-6BD585248A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>
              <a:buFont typeface="Arial" panose="020B0604020202020204" pitchFamily="34" charset="0"/>
              <a:buChar char="•"/>
            </a:pPr>
            <a:r>
              <a:rPr lang="fi-FI" i="1" dirty="0"/>
              <a:t>Nykysuomen sanakirja </a:t>
            </a:r>
            <a:r>
              <a:rPr lang="fi-FI" dirty="0"/>
              <a:t>1951–1961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i="1" dirty="0"/>
              <a:t>Suomen kielen perussanakirja </a:t>
            </a:r>
            <a:r>
              <a:rPr lang="fi-FI" dirty="0"/>
              <a:t>1991-1994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fi-FI" i="1" dirty="0"/>
              <a:t>Kielitoimiston sanakirja </a:t>
            </a:r>
          </a:p>
          <a:p>
            <a:r>
              <a:rPr lang="fi-FI" dirty="0"/>
              <a:t>uusi versio </a:t>
            </a:r>
            <a:r>
              <a:rPr lang="fi-FI" dirty="0">
                <a:hlinkClick r:id="rId2"/>
              </a:rPr>
              <a:t>https://www.kielitoimistonsanakirja.fi/#/</a:t>
            </a:r>
            <a:r>
              <a:rPr lang="cs-CZ" dirty="0"/>
              <a:t> </a:t>
            </a:r>
            <a:endParaRPr lang="fi-FI" dirty="0"/>
          </a:p>
          <a:p>
            <a:r>
              <a:rPr lang="fi-FI" dirty="0"/>
              <a:t>vanha versio </a:t>
            </a:r>
            <a:r>
              <a:rPr lang="fi-FI" dirty="0">
                <a:hlinkClick r:id="rId3"/>
              </a:rPr>
              <a:t>https://2018.kielitoimistonsanakirja.fi/netmot.exe?motportal=80</a:t>
            </a:r>
            <a:r>
              <a:rPr lang="cs-CZ" dirty="0"/>
              <a:t> </a:t>
            </a:r>
          </a:p>
          <a:p>
            <a:endParaRPr lang="cs-CZ" dirty="0"/>
          </a:p>
          <a:p>
            <a:r>
              <a:rPr lang="cs-CZ" dirty="0"/>
              <a:t>ČNK – </a:t>
            </a:r>
            <a:r>
              <a:rPr lang="cs-CZ" dirty="0" err="1"/>
              <a:t>Treq</a:t>
            </a:r>
            <a:r>
              <a:rPr lang="cs-CZ" dirty="0"/>
              <a:t> </a:t>
            </a:r>
            <a:r>
              <a:rPr lang="cs-CZ" dirty="0" err="1">
                <a:hlinkClick r:id="rId4"/>
              </a:rPr>
              <a:t>Treq</a:t>
            </a:r>
            <a:r>
              <a:rPr lang="cs-CZ" dirty="0">
                <a:hlinkClick r:id="rId4"/>
              </a:rPr>
              <a:t> - Databáze překladových ekvivalentů (korpus.cz)</a:t>
            </a:r>
            <a:endParaRPr lang="fi-FI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77924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C135AF-A6DB-4213-B9B1-E3D33B56A9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KORPUSY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E65C747-F041-4B91-8709-48CB0DE828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ČNK: </a:t>
            </a:r>
            <a:r>
              <a:rPr lang="cs-CZ" dirty="0">
                <a:hlinkClick r:id="rId2"/>
              </a:rPr>
              <a:t>Portál | Český národní korpus</a:t>
            </a:r>
            <a:endParaRPr lang="cs-CZ" dirty="0"/>
          </a:p>
          <a:p>
            <a:r>
              <a:rPr lang="cs-CZ" dirty="0" err="1"/>
              <a:t>InterCorp</a:t>
            </a:r>
            <a:r>
              <a:rPr lang="cs-CZ" dirty="0"/>
              <a:t> – paralelní korpus</a:t>
            </a:r>
          </a:p>
          <a:p>
            <a:endParaRPr lang="cs-CZ" dirty="0"/>
          </a:p>
          <a:p>
            <a:r>
              <a:rPr lang="fi-FI" dirty="0"/>
              <a:t>Kielipankki </a:t>
            </a:r>
            <a:r>
              <a:rPr lang="fi-FI" dirty="0">
                <a:hlinkClick r:id="rId3"/>
              </a:rPr>
              <a:t>https://www.kielipankki.fi/</a:t>
            </a:r>
            <a:endParaRPr lang="cs-CZ" dirty="0"/>
          </a:p>
          <a:p>
            <a:r>
              <a:rPr lang="fi-FI" dirty="0"/>
              <a:t> </a:t>
            </a:r>
            <a:endParaRPr lang="cs-CZ" dirty="0"/>
          </a:p>
          <a:p>
            <a:r>
              <a:rPr lang="fi-FI" dirty="0"/>
              <a:t>KOTUS </a:t>
            </a:r>
            <a:r>
              <a:rPr lang="fi-FI" dirty="0">
                <a:hlinkClick r:id="rId4"/>
              </a:rPr>
              <a:t>http://kaino.kotus.fi/korpus/meta/korpus_coll_rdf.xml</a:t>
            </a:r>
            <a:endParaRPr lang="cs-CZ" dirty="0"/>
          </a:p>
          <a:p>
            <a:r>
              <a:rPr lang="fi-FI" dirty="0"/>
              <a:t> </a:t>
            </a:r>
            <a:endParaRPr lang="cs-CZ" dirty="0"/>
          </a:p>
          <a:p>
            <a:r>
              <a:rPr lang="fi-FI" dirty="0"/>
              <a:t>sähköiset aineistot </a:t>
            </a:r>
            <a:r>
              <a:rPr lang="fi-FI" dirty="0">
                <a:hlinkClick r:id="rId5"/>
              </a:rPr>
              <a:t>https://www.kotus.fi/aineistot/tietoa_aineistoista/sahkoiset_aineistot_kootusti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79228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50EC3A-F7B8-4372-A4C2-6C287AE00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KOTUS - slovníky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AE654E-4B0E-4730-914B-059119F386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863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dirty="0"/>
              <a:t>https://www.kotus.fi &gt; </a:t>
            </a:r>
            <a:r>
              <a:rPr lang="fi-FI" dirty="0">
                <a:hlinkClick r:id="rId2"/>
              </a:rPr>
              <a:t>https://www.kotus.fi/sanat</a:t>
            </a:r>
            <a:r>
              <a:rPr lang="cs-CZ" dirty="0"/>
              <a:t> </a:t>
            </a:r>
            <a:endParaRPr lang="fi-FI" dirty="0"/>
          </a:p>
          <a:p>
            <a:r>
              <a:rPr lang="fi-FI" dirty="0"/>
              <a:t>• Vanhan kirjasuomen sanakirja</a:t>
            </a:r>
          </a:p>
          <a:p>
            <a:r>
              <a:rPr lang="fi-FI" dirty="0"/>
              <a:t>• Suomen murteiden sanakirja</a:t>
            </a:r>
          </a:p>
          <a:p>
            <a:r>
              <a:rPr lang="fi-FI" dirty="0"/>
              <a:t>• Asutusnimihakemisto </a:t>
            </a:r>
            <a:r>
              <a:rPr lang="fi-FI" dirty="0">
                <a:hlinkClick r:id="rId3"/>
              </a:rPr>
              <a:t>http://kaino.kotus.fi/asutusnimihakemisto/</a:t>
            </a:r>
            <a:r>
              <a:rPr lang="cs-CZ" dirty="0"/>
              <a:t> </a:t>
            </a:r>
            <a:endParaRPr lang="fi-FI" dirty="0"/>
          </a:p>
          <a:p>
            <a:r>
              <a:rPr lang="fi-FI" dirty="0"/>
              <a:t>• Suomen murteiden sana-arkisto</a:t>
            </a:r>
          </a:p>
          <a:p>
            <a:r>
              <a:rPr lang="fi-FI" dirty="0"/>
              <a:t>• kansatieteellinen aineisto</a:t>
            </a:r>
          </a:p>
          <a:p>
            <a:r>
              <a:rPr lang="fi-FI" dirty="0"/>
              <a:t>• sananparsikokoelma </a:t>
            </a:r>
            <a:r>
              <a:rPr lang="fi-FI" dirty="0">
                <a:hlinkClick r:id="rId4"/>
              </a:rPr>
              <a:t>http://digi.narc.fi/digi/dosearch.ka?sartun=385077.KA</a:t>
            </a:r>
            <a:r>
              <a:rPr lang="cs-CZ" dirty="0"/>
              <a:t> </a:t>
            </a:r>
            <a:endParaRPr lang="fi-FI" dirty="0"/>
          </a:p>
          <a:p>
            <a:r>
              <a:rPr lang="fi-FI" dirty="0"/>
              <a:t>• slangiaineisto</a:t>
            </a:r>
          </a:p>
          <a:p>
            <a:r>
              <a:rPr lang="fi-FI" dirty="0"/>
              <a:t>➢ Kysy sanoista </a:t>
            </a:r>
            <a:r>
              <a:rPr lang="fi-FI" dirty="0">
                <a:hlinkClick r:id="rId2"/>
              </a:rPr>
              <a:t>https://www.kotus.fi/sanat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0246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8CC97F-0A8C-4764-9984-A7894C109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TERMINOLOGIE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1E8F1C-3F78-4296-8238-8EFDC366CA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Tieteen termipankki </a:t>
            </a:r>
            <a:r>
              <a:rPr lang="fi-FI" dirty="0">
                <a:hlinkClick r:id="rId2"/>
              </a:rPr>
              <a:t>https://tieteentermipankki.fi/wiki/Termipankki:Etusivu</a:t>
            </a:r>
            <a:r>
              <a:rPr lang="cs-CZ" dirty="0"/>
              <a:t> </a:t>
            </a:r>
            <a:r>
              <a:rPr lang="fi-FI" dirty="0"/>
              <a:t> </a:t>
            </a:r>
            <a:endParaRPr lang="cs-CZ" dirty="0"/>
          </a:p>
          <a:p>
            <a:r>
              <a:rPr lang="fi-FI" dirty="0"/>
              <a:t>TEPA termipankki </a:t>
            </a:r>
            <a:r>
              <a:rPr lang="fi-FI" dirty="0">
                <a:hlinkClick r:id="rId3"/>
              </a:rPr>
              <a:t>http://www.tsk.fi/tepa/fi/</a:t>
            </a:r>
            <a:r>
              <a:rPr lang="cs-CZ" dirty="0"/>
              <a:t> </a:t>
            </a:r>
            <a:r>
              <a:rPr lang="fi-FI" dirty="0"/>
              <a:t> </a:t>
            </a:r>
            <a:endParaRPr lang="cs-CZ" dirty="0"/>
          </a:p>
          <a:p>
            <a:r>
              <a:rPr lang="fi-FI" dirty="0"/>
              <a:t>VALTER </a:t>
            </a:r>
            <a:r>
              <a:rPr lang="fi-FI" dirty="0">
                <a:hlinkClick r:id="rId4"/>
              </a:rPr>
              <a:t>https://mot.kielikone.fi/mot/valter/netmot.exe?UI=fi80</a:t>
            </a:r>
            <a:r>
              <a:rPr lang="cs-CZ" dirty="0"/>
              <a:t> </a:t>
            </a:r>
            <a:r>
              <a:rPr lang="fi-FI" dirty="0"/>
              <a:t> </a:t>
            </a:r>
            <a:endParaRPr lang="cs-CZ" dirty="0"/>
          </a:p>
          <a:p>
            <a:r>
              <a:rPr lang="fi-FI" dirty="0"/>
              <a:t>IATE Euroopan interaktiivinen termipankki </a:t>
            </a:r>
            <a:r>
              <a:rPr lang="fi-FI" dirty="0">
                <a:hlinkClick r:id="rId5"/>
              </a:rPr>
              <a:t>https://iate.europa.eu/home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08069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2F5519-1609-4E8D-B585-FB62AAB3E7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PŘEKLADAČE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18547A-6466-4AC9-9526-19EC0EC399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Google </a:t>
            </a:r>
            <a:r>
              <a:rPr lang="cs-CZ" dirty="0" err="1"/>
              <a:t>Translate</a:t>
            </a:r>
            <a:endParaRPr lang="cs-CZ" dirty="0"/>
          </a:p>
          <a:p>
            <a:r>
              <a:rPr lang="cs-CZ" dirty="0" err="1"/>
              <a:t>DeepL</a:t>
            </a:r>
            <a:endParaRPr lang="cs-CZ" dirty="0"/>
          </a:p>
          <a:p>
            <a:r>
              <a:rPr lang="cs-CZ" dirty="0"/>
              <a:t>Microsoft </a:t>
            </a:r>
            <a:r>
              <a:rPr lang="cs-CZ" dirty="0" err="1"/>
              <a:t>Translate</a:t>
            </a:r>
            <a:endParaRPr lang="cs-CZ" dirty="0"/>
          </a:p>
          <a:p>
            <a:r>
              <a:rPr lang="cs-CZ" dirty="0"/>
              <a:t>Yandex</a:t>
            </a:r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B4F75548-901C-48E5-B34B-1E5A8C27D3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95301" y="1845734"/>
            <a:ext cx="6476642" cy="4311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3657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5D3209-C787-4D72-A439-15586D56CC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ČEŠTINA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08E456-E75E-4287-9107-F04FB83C93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PŘÍRUČKA: </a:t>
            </a:r>
            <a:r>
              <a:rPr lang="cs-CZ" dirty="0">
                <a:hlinkClick r:id="rId2"/>
              </a:rPr>
              <a:t>Internetová jazyková příručka (cas.cz)</a:t>
            </a:r>
            <a:endParaRPr lang="cs-CZ" dirty="0"/>
          </a:p>
          <a:p>
            <a:r>
              <a:rPr lang="cs-CZ" dirty="0"/>
              <a:t>SSČ</a:t>
            </a:r>
          </a:p>
          <a:p>
            <a:r>
              <a:rPr lang="cs-CZ" dirty="0"/>
              <a:t>SSJČ</a:t>
            </a:r>
          </a:p>
          <a:p>
            <a:r>
              <a:rPr lang="cs-CZ" dirty="0"/>
              <a:t>ASCS</a:t>
            </a:r>
          </a:p>
          <a:p>
            <a:r>
              <a:rPr lang="cs-CZ" dirty="0"/>
              <a:t>ČNK – Slovo v kostce</a:t>
            </a:r>
          </a:p>
          <a:p>
            <a:pPr algn="l"/>
            <a:r>
              <a:rPr lang="cs-CZ" b="1" i="0" dirty="0">
                <a:effectLst/>
              </a:rPr>
              <a:t>Lexikálně-sémantická databáze češtiny </a:t>
            </a:r>
            <a:r>
              <a:rPr lang="cs-CZ" b="0" i="0" dirty="0">
                <a:effectLst/>
              </a:rPr>
              <a:t>Tezaurus jazyka českého a Český slovník věcný a synonymický</a:t>
            </a:r>
          </a:p>
          <a:p>
            <a:pPr marL="0" indent="0">
              <a:buNone/>
            </a:pPr>
            <a:r>
              <a:rPr lang="cs-CZ" dirty="0">
                <a:hlinkClick r:id="rId3"/>
              </a:rPr>
              <a:t>https://beta.najdislovo.cz/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498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ACA2D6-297D-412D-8920-555A4CBB3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62FAA58-CDAE-4C26-9505-17CE4C6B4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50880"/>
          </a:xfrm>
        </p:spPr>
        <p:txBody>
          <a:bodyPr>
            <a:normAutofit fontScale="70000" lnSpcReduction="20000"/>
          </a:bodyPr>
          <a:lstStyle/>
          <a:p>
            <a:r>
              <a:rPr lang="fi-FI" dirty="0"/>
              <a:t>Finna.fi – Suomen arkistojen, kirjastojen ja museoiden kokoelmat</a:t>
            </a:r>
          </a:p>
          <a:p>
            <a:r>
              <a:rPr lang="fi-FI" dirty="0">
                <a:hlinkClick r:id="rId2"/>
              </a:rPr>
              <a:t>https://finna.fi/</a:t>
            </a:r>
            <a:endParaRPr lang="cs-CZ" dirty="0"/>
          </a:p>
          <a:p>
            <a:endParaRPr lang="fi-FI" dirty="0"/>
          </a:p>
          <a:p>
            <a:r>
              <a:rPr lang="fi-FI" dirty="0"/>
              <a:t>Kansalliskirjasto</a:t>
            </a:r>
          </a:p>
          <a:p>
            <a:r>
              <a:rPr lang="fi-FI" dirty="0"/>
              <a:t>https://www.kansalliskirjasto.fi/ &gt; </a:t>
            </a:r>
            <a:r>
              <a:rPr lang="fi-FI" dirty="0">
                <a:hlinkClick r:id="rId3"/>
              </a:rPr>
              <a:t>https://kansalliskirjasto.finna.fi/</a:t>
            </a:r>
            <a:endParaRPr lang="cs-CZ" dirty="0"/>
          </a:p>
          <a:p>
            <a:endParaRPr lang="fi-FI" dirty="0"/>
          </a:p>
          <a:p>
            <a:r>
              <a:rPr lang="fi-FI" dirty="0"/>
              <a:t>Kansallisarkisto</a:t>
            </a:r>
          </a:p>
          <a:p>
            <a:r>
              <a:rPr lang="fi-FI" dirty="0">
                <a:hlinkClick r:id="rId4"/>
              </a:rPr>
              <a:t>https://arkisto.fi/</a:t>
            </a:r>
            <a:endParaRPr lang="cs-CZ" dirty="0"/>
          </a:p>
          <a:p>
            <a:endParaRPr lang="fi-FI" dirty="0"/>
          </a:p>
          <a:p>
            <a:r>
              <a:rPr lang="fi-FI" dirty="0"/>
              <a:t>Suomentajan supermarket</a:t>
            </a:r>
          </a:p>
          <a:p>
            <a:r>
              <a:rPr lang="fi-FI" dirty="0">
                <a:hlinkClick r:id="rId5"/>
              </a:rPr>
              <a:t>https://suomentajansupermarket.fi/</a:t>
            </a:r>
            <a:endParaRPr lang="cs-CZ" dirty="0"/>
          </a:p>
          <a:p>
            <a:endParaRPr lang="cs-CZ" dirty="0"/>
          </a:p>
          <a:p>
            <a:r>
              <a:rPr lang="cs-CZ" dirty="0"/>
              <a:t>Překladatelé Severu </a:t>
            </a:r>
            <a:r>
              <a:rPr lang="cs-CZ" dirty="0">
                <a:hlinkClick r:id="rId6"/>
              </a:rPr>
              <a:t>Překladatelé Severu » Překladatelé Severu (prekladateleseveru.cz)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898628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ktiva">
  <a:themeElements>
    <a:clrScheme name="Retrospektiva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ktiv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ktiv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50</TotalTime>
  <Words>442</Words>
  <Application>Microsoft Office PowerPoint</Application>
  <PresentationFormat>Širokoúhlá obrazovka</PresentationFormat>
  <Paragraphs>71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Retrospektiva</vt:lpstr>
      <vt:lpstr>PŘEKLADATELSKÉ NÁSTROJE</vt:lpstr>
      <vt:lpstr>POTŘEBA ANALÝZY</vt:lpstr>
      <vt:lpstr>SLOVNÍKY</vt:lpstr>
      <vt:lpstr>KORPUSY</vt:lpstr>
      <vt:lpstr>KOTUS - slovníky</vt:lpstr>
      <vt:lpstr>TERMINOLOGIE</vt:lpstr>
      <vt:lpstr>PŘEKLADAČE</vt:lpstr>
      <vt:lpstr>ČEŠTINA</vt:lpstr>
      <vt:lpstr>DALŠÍ 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Překladatelské nástroje</dc:title>
  <dc:creator>Farova, Lenka</dc:creator>
  <cp:lastModifiedBy>Farova, Lenka</cp:lastModifiedBy>
  <cp:revision>5</cp:revision>
  <dcterms:created xsi:type="dcterms:W3CDTF">2021-10-13T21:37:18Z</dcterms:created>
  <dcterms:modified xsi:type="dcterms:W3CDTF">2023-11-02T13:37:54Z</dcterms:modified>
</cp:coreProperties>
</file>