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6" r:id="rId14"/>
    <p:sldId id="269" r:id="rId15"/>
    <p:sldId id="272" r:id="rId16"/>
    <p:sldId id="270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mgh.de/mgh_ss_rer_germ_36_2/index.htm#page/113/mode/1u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rlima.net/mp/odorico_da_pordenon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01921C0-5E4F-4808-9040-FD65B239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" y="-46253"/>
            <a:ext cx="9144000" cy="43464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126110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b="1" dirty="0"/>
              <a:t>„První české cestopisy“</a:t>
            </a:r>
            <a:br>
              <a:rPr lang="cs-CZ" sz="3200" b="1" dirty="0"/>
            </a:br>
            <a:r>
              <a:rPr lang="cs-CZ" sz="3200" b="1" dirty="0" err="1"/>
              <a:t>Odorico</a:t>
            </a:r>
            <a:r>
              <a:rPr lang="cs-CZ" sz="3200" b="1" dirty="0"/>
              <a:t> z </a:t>
            </a:r>
            <a:r>
              <a:rPr lang="cs-CZ" sz="3200" b="1" dirty="0" err="1"/>
              <a:t>Pordenone</a:t>
            </a:r>
            <a:r>
              <a:rPr lang="cs-CZ" sz="3200" b="1" dirty="0"/>
              <a:t> a rytíř Václav z Čech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72008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PVP Cestopisy českého středověku</a:t>
            </a:r>
          </a:p>
          <a:p>
            <a:r>
              <a:rPr lang="cs-CZ" dirty="0"/>
              <a:t>2. 3. 2021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E86ED-D824-4895-B435-750BE73E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1760332"/>
            <a:ext cx="7517549" cy="643421"/>
          </a:xfrm>
        </p:spPr>
        <p:txBody>
          <a:bodyPr>
            <a:normAutofit fontScale="90000"/>
          </a:bodyPr>
          <a:lstStyle/>
          <a:p>
            <a:r>
              <a:rPr lang="cs-CZ" sz="2100" b="1">
                <a:solidFill>
                  <a:srgbClr val="FFFFFF"/>
                </a:solidFill>
              </a:rPr>
              <a:t>Soupis rukopisů KMK v Praze, ed. Ant. Podlaha, Praha 1922, s. 127-128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C93980D-0930-497D-850D-6710F1F3A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59" y="2716530"/>
            <a:ext cx="4115741" cy="32548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9020B1-E0E3-4916-AA20-5B2F7F2E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340" y="3109912"/>
            <a:ext cx="3954780" cy="205263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AEC0956-DFC3-4CDB-9A88-41A7ACC32447}"/>
              </a:ext>
            </a:extLst>
          </p:cNvPr>
          <p:cNvSpPr txBox="1"/>
          <p:nvPr/>
        </p:nvSpPr>
        <p:spPr>
          <a:xfrm>
            <a:off x="827584" y="1078223"/>
            <a:ext cx="721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Antonín Podlaha, </a:t>
            </a:r>
            <a:r>
              <a:rPr lang="cs-CZ" i="1" dirty="0"/>
              <a:t>Soupis rukopisů metropolitní kapitoly pražské</a:t>
            </a:r>
            <a:r>
              <a:rPr lang="cs-CZ" dirty="0"/>
              <a:t>, Praha 1922</a:t>
            </a:r>
          </a:p>
        </p:txBody>
      </p:sp>
    </p:spTree>
    <p:extLst>
      <p:ext uri="{BB962C8B-B14F-4D97-AF65-F5344CB8AC3E}">
        <p14:creationId xmlns:p14="http://schemas.microsoft.com/office/powerpoint/2010/main" val="63865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94050"/>
            <a:ext cx="9144000" cy="58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4475175" cy="672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720725"/>
            <a:ext cx="818515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0E0CA3-E205-455C-BA96-B7F841BB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38F3A0-6D29-44DC-BD11-51A3C0EA6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algn="l"/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est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unum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claustrum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Veismostr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ibi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est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sepulcrum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pulcrum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aureum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beati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Edwardi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alia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multa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sepulcra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regum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reginarum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,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specialiter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sepulcrum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Regine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Anne,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que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fuit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filia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Inperatoris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Karoli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IIII</a:t>
            </a:r>
            <a:r>
              <a:rPr lang="cs-CZ" sz="1800" b="0" i="0" u="none" strike="noStrike" baseline="30000" dirty="0" err="1">
                <a:latin typeface="Times New Roman" panose="02020603050405020304" pitchFamily="18" charset="0"/>
              </a:rPr>
              <a:t>ti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Boemie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regis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;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ibi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sunt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epitaphia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pt-BR" sz="1800" b="0" i="0" u="none" strike="noStrike" baseline="0" dirty="0">
                <a:latin typeface="Times New Roman" panose="02020603050405020304" pitchFamily="18" charset="0"/>
              </a:rPr>
              <a:t>multa, que superius sunt scripta in isto sexte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rn</a:t>
            </a:r>
            <a:r>
              <a:rPr lang="pt-BR" sz="1800" b="0" i="0" u="none" strike="noStrike" baseline="0" dirty="0">
                <a:latin typeface="Times New Roman" panose="02020603050405020304" pitchFamily="18" charset="0"/>
              </a:rPr>
              <a:t>o.</a:t>
            </a:r>
            <a:endParaRPr lang="cs-CZ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</a:rPr>
              <a:t>(Praha, KMK, H 15, </a:t>
            </a:r>
            <a:r>
              <a:rPr lang="cs-CZ" sz="1800" dirty="0" err="1">
                <a:latin typeface="Times New Roman" panose="02020603050405020304" pitchFamily="18" charset="0"/>
              </a:rPr>
              <a:t>fol</a:t>
            </a:r>
            <a:r>
              <a:rPr lang="cs-CZ" sz="1800" dirty="0">
                <a:latin typeface="Times New Roman" panose="02020603050405020304" pitchFamily="18" charset="0"/>
              </a:rPr>
              <a:t>. 92v)</a:t>
            </a:r>
            <a:endParaRPr lang="en-US" dirty="0"/>
          </a:p>
        </p:txBody>
      </p:sp>
      <p:pic>
        <p:nvPicPr>
          <p:cNvPr id="2" name="Obrázek 1" descr="Obsah obrázku dřevěné, staré, dřevo&#10;&#10;Popis byl vytvořen automaticky">
            <a:extLst>
              <a:ext uri="{FF2B5EF4-FFF2-40B4-BE49-F238E27FC236}">
                <a16:creationId xmlns:a16="http://schemas.microsoft.com/office/drawing/2014/main" id="{144804B9-8864-4B00-9F4D-6BE28A803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2" r="39477" b="-2"/>
          <a:stretch/>
        </p:blipFill>
        <p:spPr>
          <a:xfrm>
            <a:off x="4648200" y="1600200"/>
            <a:ext cx="4038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593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1BA11-025E-46CF-9C11-EC14B5C5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Popis katedrály sv. Jakuba v Londýně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999E76-7837-4B86-999E-D4857855F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Možný zdroj: existující průvodce, jako např. London, BL, </a:t>
            </a:r>
            <a:r>
              <a:rPr lang="cs-CZ" sz="2200" dirty="0" err="1"/>
              <a:t>Harley</a:t>
            </a:r>
            <a:r>
              <a:rPr lang="cs-CZ" sz="2200" dirty="0"/>
              <a:t>, 565, </a:t>
            </a:r>
            <a:r>
              <a:rPr lang="cs-CZ" sz="2200" dirty="0" err="1"/>
              <a:t>fol</a:t>
            </a:r>
            <a:r>
              <a:rPr lang="cs-CZ" sz="2200" dirty="0"/>
              <a:t>. 2r-9r (</a:t>
            </a:r>
            <a:r>
              <a:rPr lang="en-US" sz="1400" b="0" i="0" dirty="0">
                <a:solidFill>
                  <a:srgbClr val="32322F"/>
                </a:solidFill>
                <a:effectLst/>
                <a:latin typeface="Arial" panose="020B0604020202020204" pitchFamily="34" charset="0"/>
              </a:rPr>
              <a:t>'tablet' hanging in St Paul's Cathedral near the tomb of John of Gaunt</a:t>
            </a:r>
            <a:r>
              <a:rPr lang="cs-CZ" sz="1400" dirty="0">
                <a:solidFill>
                  <a:srgbClr val="32322F"/>
                </a:solidFill>
                <a:latin typeface="Arial" panose="020B0604020202020204" pitchFamily="34" charset="0"/>
              </a:rPr>
              <a:t> </a:t>
            </a:r>
            <a:r>
              <a:rPr lang="cs-CZ" sz="1400" b="0" i="0" dirty="0">
                <a:solidFill>
                  <a:srgbClr val="32322F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cs-CZ" sz="1400" b="0" i="0" dirty="0" err="1">
                <a:solidFill>
                  <a:srgbClr val="32322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400" b="0" i="0" dirty="0">
                <a:solidFill>
                  <a:srgbClr val="32322F"/>
                </a:solidFill>
                <a:effectLst/>
                <a:latin typeface="Arial" panose="020B0604020202020204" pitchFamily="34" charset="0"/>
              </a:rPr>
              <a:t> Roger Niger)</a:t>
            </a:r>
          </a:p>
          <a:p>
            <a:endParaRPr lang="cs-CZ" sz="1400" dirty="0">
              <a:solidFill>
                <a:srgbClr val="32322F"/>
              </a:solidFill>
              <a:latin typeface="Arial" panose="020B0604020202020204" pitchFamily="34" charset="0"/>
            </a:endParaRPr>
          </a:p>
          <a:p>
            <a:r>
              <a:rPr lang="cs-CZ" sz="1400" dirty="0">
                <a:solidFill>
                  <a:srgbClr val="32322F"/>
                </a:solidFill>
                <a:latin typeface="Arial" panose="020B0604020202020204" pitchFamily="34" charset="0"/>
              </a:rPr>
              <a:t>K tématu tabulí viz Zdeňka Hledíková, „</a:t>
            </a:r>
            <a:r>
              <a:rPr lang="cs-CZ" sz="1400" dirty="0" err="1">
                <a:solidFill>
                  <a:srgbClr val="32322F"/>
                </a:solidFill>
                <a:latin typeface="Arial" panose="020B0604020202020204" pitchFamily="34" charset="0"/>
              </a:rPr>
              <a:t>Tabulae</a:t>
            </a:r>
            <a:r>
              <a:rPr lang="cs-CZ" sz="1400" dirty="0">
                <a:solidFill>
                  <a:srgbClr val="32322F"/>
                </a:solidFill>
                <a:latin typeface="Arial" panose="020B0604020202020204" pitchFamily="34" charset="0"/>
              </a:rPr>
              <a:t>, </a:t>
            </a:r>
            <a:r>
              <a:rPr lang="cs-CZ" sz="1400" dirty="0" err="1">
                <a:solidFill>
                  <a:srgbClr val="32322F"/>
                </a:solidFill>
                <a:latin typeface="Arial" panose="020B0604020202020204" pitchFamily="34" charset="0"/>
              </a:rPr>
              <a:t>Tabulae</a:t>
            </a:r>
            <a:r>
              <a:rPr lang="cs-CZ" sz="1400" dirty="0">
                <a:solidFill>
                  <a:srgbClr val="32322F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32322F"/>
                </a:solidFill>
                <a:latin typeface="Arial" panose="020B0604020202020204" pitchFamily="34" charset="0"/>
              </a:rPr>
              <a:t>ecclesiae</a:t>
            </a:r>
            <a:r>
              <a:rPr lang="cs-CZ" sz="1400" dirty="0">
                <a:solidFill>
                  <a:srgbClr val="32322F"/>
                </a:solidFill>
                <a:latin typeface="Arial" panose="020B0604020202020204" pitchFamily="34" charset="0"/>
              </a:rPr>
              <a:t>“, </a:t>
            </a:r>
            <a:r>
              <a:rPr lang="cs-CZ" sz="1400" i="1" dirty="0">
                <a:solidFill>
                  <a:srgbClr val="32322F"/>
                </a:solidFill>
                <a:latin typeface="Arial" panose="020B0604020202020204" pitchFamily="34" charset="0"/>
              </a:rPr>
              <a:t>Studie o rukopisech</a:t>
            </a:r>
            <a:r>
              <a:rPr lang="cs-CZ" sz="1400" dirty="0">
                <a:solidFill>
                  <a:srgbClr val="32322F"/>
                </a:solidFill>
                <a:latin typeface="Arial" panose="020B0604020202020204" pitchFamily="34" charset="0"/>
              </a:rPr>
              <a:t> 39 (2009), s. 9-32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946167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6F4057E-4EDD-43CC-8EEA-D2F988D0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FABF4C-2C8E-480B-AEBB-DEB1A68EB4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[92v]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habentur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due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turres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circa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beatam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Virginem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; in una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sunt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gradus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ccc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lviiii</a:t>
            </a:r>
            <a:endParaRPr lang="cs-CZ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</a:rPr>
              <a:t>(van </a:t>
            </a:r>
            <a:r>
              <a:rPr lang="cs-CZ" sz="1800" dirty="0" err="1">
                <a:latin typeface="Times New Roman" panose="02020603050405020304" pitchFamily="18" charset="0"/>
              </a:rPr>
              <a:t>Dussen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</a:rPr>
              <a:t>A Late Medieval </a:t>
            </a:r>
            <a:r>
              <a:rPr lang="cs-CZ" sz="1800" i="1" dirty="0" err="1">
                <a:latin typeface="Times New Roman" panose="02020603050405020304" pitchFamily="18" charset="0"/>
              </a:rPr>
              <a:t>Itinerary</a:t>
            </a:r>
            <a:r>
              <a:rPr lang="cs-CZ" sz="1800" dirty="0">
                <a:latin typeface="Times New Roman" panose="02020603050405020304" pitchFamily="18" charset="0"/>
              </a:rPr>
              <a:t>, s. 291)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EF76DDA-2A93-491E-92DB-7E57F9D49E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3413" y="1660872"/>
            <a:ext cx="4038600" cy="3993583"/>
          </a:xfrm>
        </p:spPr>
      </p:pic>
      <p:pic>
        <p:nvPicPr>
          <p:cNvPr id="1026" name="Picture 2" descr="Notre-Dame de Paris is still alive - Airbnb">
            <a:extLst>
              <a:ext uri="{FF2B5EF4-FFF2-40B4-BE49-F238E27FC236}">
                <a16:creationId xmlns:a16="http://schemas.microsoft.com/office/drawing/2014/main" id="{31B475DA-A968-47BE-BF3B-F34C282D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7" y="3657664"/>
            <a:ext cx="4291373" cy="22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87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6F4057E-4EDD-43CC-8EEA-D2F988D0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FABF4C-2C8E-480B-AEBB-DEB1A68EB4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[92v]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habentur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due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turres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circa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beatam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Virginem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; in una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sunt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gradus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ccc</a:t>
            </a:r>
            <a:r>
              <a:rPr lang="cs-CZ" sz="1800" b="0" i="0" u="none" strike="noStrike" baseline="0" dirty="0">
                <a:latin typeface="Times New Roman" panose="02020603050405020304" pitchFamily="18" charset="0"/>
              </a:rPr>
              <a:t> et </a:t>
            </a:r>
            <a:r>
              <a:rPr lang="cs-CZ" sz="1800" b="0" i="0" u="none" strike="noStrike" baseline="0" dirty="0" err="1">
                <a:latin typeface="Times New Roman" panose="02020603050405020304" pitchFamily="18" charset="0"/>
              </a:rPr>
              <a:t>lviiii</a:t>
            </a:r>
            <a:endParaRPr lang="cs-CZ" sz="18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1800" dirty="0">
                <a:latin typeface="Times New Roman" panose="02020603050405020304" pitchFamily="18" charset="0"/>
              </a:rPr>
              <a:t>(van </a:t>
            </a:r>
            <a:r>
              <a:rPr lang="cs-CZ" sz="1800" dirty="0" err="1">
                <a:latin typeface="Times New Roman" panose="02020603050405020304" pitchFamily="18" charset="0"/>
              </a:rPr>
              <a:t>Dussen</a:t>
            </a:r>
            <a:r>
              <a:rPr lang="cs-CZ" sz="1800" dirty="0">
                <a:latin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</a:rPr>
              <a:t>A Late Medieval </a:t>
            </a:r>
            <a:r>
              <a:rPr lang="cs-CZ" sz="1800" i="1" dirty="0" err="1">
                <a:latin typeface="Times New Roman" panose="02020603050405020304" pitchFamily="18" charset="0"/>
              </a:rPr>
              <a:t>Itinerary</a:t>
            </a:r>
            <a:r>
              <a:rPr lang="cs-CZ" sz="1800" dirty="0">
                <a:latin typeface="Times New Roman" panose="02020603050405020304" pitchFamily="18" charset="0"/>
              </a:rPr>
              <a:t>, s. 291)</a:t>
            </a:r>
            <a:endParaRPr lang="cs-CZ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EF76DDA-2A93-491E-92DB-7E57F9D49E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3413" y="1660872"/>
            <a:ext cx="4038600" cy="3993583"/>
          </a:xfrm>
        </p:spPr>
      </p:pic>
      <p:pic>
        <p:nvPicPr>
          <p:cNvPr id="1026" name="Picture 2" descr="Notre-Dame de Paris is still alive - Airbnb">
            <a:extLst>
              <a:ext uri="{FF2B5EF4-FFF2-40B4-BE49-F238E27FC236}">
                <a16:creationId xmlns:a16="http://schemas.microsoft.com/office/drawing/2014/main" id="{31B475DA-A968-47BE-BF3B-F34C282D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7" y="3657664"/>
            <a:ext cx="4291373" cy="220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731C29F-6DAC-49E8-A3C7-9F990EBFC029}"/>
              </a:ext>
            </a:extLst>
          </p:cNvPr>
          <p:cNvSpPr txBox="1"/>
          <p:nvPr/>
        </p:nvSpPr>
        <p:spPr>
          <a:xfrm>
            <a:off x="4572000" y="5805264"/>
            <a:ext cx="37912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Deník panoše Jaroslava, in: R. Urbánek</a:t>
            </a:r>
          </a:p>
          <a:p>
            <a:r>
              <a:rPr lang="cs-CZ" dirty="0"/>
              <a:t>(</a:t>
            </a:r>
            <a:r>
              <a:rPr lang="cs-CZ" dirty="0" err="1"/>
              <a:t>ed</a:t>
            </a:r>
            <a:r>
              <a:rPr lang="cs-CZ" dirty="0"/>
              <a:t>.), </a:t>
            </a:r>
            <a:r>
              <a:rPr lang="cs-CZ" i="1" dirty="0"/>
              <a:t>Ve službách Jiříka krále</a:t>
            </a:r>
            <a:r>
              <a:rPr lang="cs-CZ" dirty="0"/>
              <a:t>, Praha</a:t>
            </a:r>
          </a:p>
          <a:p>
            <a:r>
              <a:rPr lang="cs-CZ" dirty="0"/>
              <a:t>1940, s. 24</a:t>
            </a:r>
          </a:p>
        </p:txBody>
      </p:sp>
    </p:spTree>
    <p:extLst>
      <p:ext uri="{BB962C8B-B14F-4D97-AF65-F5344CB8AC3E}">
        <p14:creationId xmlns:p14="http://schemas.microsoft.com/office/powerpoint/2010/main" val="308668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Odorico</a:t>
            </a:r>
            <a:r>
              <a:rPr lang="cs-CZ" sz="3200" b="1" dirty="0"/>
              <a:t> z </a:t>
            </a:r>
            <a:r>
              <a:rPr lang="cs-CZ" sz="3200" b="1" dirty="0" err="1"/>
              <a:t>Pordenone</a:t>
            </a:r>
            <a:r>
              <a:rPr lang="cs-CZ" sz="3200" b="1" dirty="0"/>
              <a:t> - vydání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2400" i="1" dirty="0" err="1"/>
              <a:t>Acta</a:t>
            </a:r>
            <a:r>
              <a:rPr lang="cs-CZ" sz="2400" i="1" dirty="0"/>
              <a:t> </a:t>
            </a:r>
            <a:r>
              <a:rPr lang="cs-CZ" sz="2400" i="1" dirty="0" err="1"/>
              <a:t>Sanctorum</a:t>
            </a:r>
            <a:r>
              <a:rPr lang="cs-CZ" sz="2400" dirty="0"/>
              <a:t>, </a:t>
            </a:r>
            <a:r>
              <a:rPr lang="cs-CZ" sz="2400" dirty="0" err="1"/>
              <a:t>Januarii</a:t>
            </a:r>
            <a:r>
              <a:rPr lang="cs-CZ" sz="2400" dirty="0"/>
              <a:t>, </a:t>
            </a:r>
            <a:r>
              <a:rPr lang="cs-CZ" sz="2400" dirty="0" err="1"/>
              <a:t>t</a:t>
            </a:r>
            <a:r>
              <a:rPr lang="cs-CZ" sz="2400" dirty="0"/>
              <a:t>. I, s. 986-992</a:t>
            </a:r>
          </a:p>
          <a:p>
            <a:r>
              <a:rPr lang="cs-CZ" sz="2400" i="1" dirty="0" err="1"/>
              <a:t>Peregrinatores</a:t>
            </a:r>
            <a:r>
              <a:rPr lang="cs-CZ" sz="2400" i="1" dirty="0"/>
              <a:t> medii </a:t>
            </a:r>
            <a:r>
              <a:rPr lang="cs-CZ" sz="2400" i="1" dirty="0" err="1"/>
              <a:t>aevi</a:t>
            </a:r>
            <a:r>
              <a:rPr lang="cs-CZ" sz="2400" i="1" dirty="0"/>
              <a:t> </a:t>
            </a:r>
            <a:r>
              <a:rPr lang="cs-CZ" sz="2400" i="1" dirty="0" err="1"/>
              <a:t>quatuor</a:t>
            </a:r>
            <a:r>
              <a:rPr lang="cs-CZ" sz="2400" i="1" dirty="0"/>
              <a:t>, </a:t>
            </a:r>
            <a:r>
              <a:rPr lang="cs-CZ" sz="2400" i="1" dirty="0" err="1"/>
              <a:t>Burchardus</a:t>
            </a:r>
            <a:r>
              <a:rPr lang="cs-CZ" sz="2400" i="1" dirty="0"/>
              <a:t> de </a:t>
            </a:r>
            <a:r>
              <a:rPr lang="cs-CZ" sz="2400" i="1" dirty="0" err="1"/>
              <a:t>Monte</a:t>
            </a:r>
            <a:r>
              <a:rPr lang="cs-CZ" sz="2400" i="1" dirty="0"/>
              <a:t> </a:t>
            </a:r>
            <a:r>
              <a:rPr lang="cs-CZ" sz="2400" i="1" dirty="0" err="1"/>
              <a:t>Sion</a:t>
            </a:r>
            <a:r>
              <a:rPr lang="cs-CZ" sz="2400" i="1" dirty="0"/>
              <a:t>, </a:t>
            </a:r>
            <a:r>
              <a:rPr lang="cs-CZ" sz="2400" i="1" dirty="0" err="1"/>
              <a:t>Ricoldus</a:t>
            </a:r>
            <a:r>
              <a:rPr lang="cs-CZ" sz="2400" i="1" dirty="0"/>
              <a:t> de </a:t>
            </a:r>
            <a:r>
              <a:rPr lang="cs-CZ" sz="2400" i="1" dirty="0" err="1"/>
              <a:t>Monte</a:t>
            </a:r>
            <a:r>
              <a:rPr lang="cs-CZ" sz="2400" i="1" dirty="0"/>
              <a:t> </a:t>
            </a:r>
            <a:r>
              <a:rPr lang="cs-CZ" sz="2400" i="1" dirty="0" err="1"/>
              <a:t>Crucis</a:t>
            </a:r>
            <a:r>
              <a:rPr lang="cs-CZ" sz="2400" i="1" dirty="0"/>
              <a:t>, </a:t>
            </a:r>
            <a:r>
              <a:rPr lang="cs-CZ" sz="2400" i="1" dirty="0" err="1"/>
              <a:t>Odoricus</a:t>
            </a:r>
            <a:r>
              <a:rPr lang="cs-CZ" sz="2400" i="1" dirty="0"/>
              <a:t> de </a:t>
            </a:r>
            <a:r>
              <a:rPr lang="cs-CZ" sz="2400" i="1" dirty="0" err="1"/>
              <a:t>Foro</a:t>
            </a:r>
            <a:r>
              <a:rPr lang="cs-CZ" sz="2400" i="1" dirty="0"/>
              <a:t> Julii, </a:t>
            </a:r>
            <a:r>
              <a:rPr lang="cs-CZ" sz="2400" i="1" dirty="0" err="1"/>
              <a:t>Wilbrandus</a:t>
            </a:r>
            <a:r>
              <a:rPr lang="cs-CZ" sz="2400" i="1" dirty="0"/>
              <a:t> de </a:t>
            </a:r>
            <a:r>
              <a:rPr lang="cs-CZ" sz="2400" i="1" dirty="0" err="1"/>
              <a:t>Oldenborg</a:t>
            </a:r>
            <a:r>
              <a:rPr lang="cs-CZ" sz="2400" dirty="0"/>
              <a:t>, </a:t>
            </a:r>
            <a:r>
              <a:rPr lang="cs-CZ" sz="2400" dirty="0" err="1"/>
              <a:t>ed</a:t>
            </a:r>
            <a:r>
              <a:rPr lang="cs-CZ" sz="2400" dirty="0"/>
              <a:t>. J. C. M. </a:t>
            </a:r>
            <a:r>
              <a:rPr lang="cs-CZ" sz="2400" dirty="0" err="1"/>
              <a:t>Laurent</a:t>
            </a:r>
            <a:r>
              <a:rPr lang="cs-CZ" sz="2400" dirty="0"/>
              <a:t>, </a:t>
            </a:r>
            <a:r>
              <a:rPr lang="cs-CZ" sz="2400" dirty="0" err="1"/>
              <a:t>Leipzig</a:t>
            </a:r>
            <a:r>
              <a:rPr lang="cs-CZ" sz="2400" dirty="0"/>
              <a:t> 1864, s. 143-158</a:t>
            </a:r>
            <a:endParaRPr lang="cs-CZ" sz="2200" dirty="0"/>
          </a:p>
          <a:p>
            <a:r>
              <a:rPr lang="cs-CZ" sz="1800" b="0" i="0" u="none" strike="noStrike" baseline="0" dirty="0">
                <a:solidFill>
                  <a:srgbClr val="221E1F"/>
                </a:solidFill>
                <a:latin typeface="Minion Pro"/>
              </a:rPr>
              <a:t>Gel, František – Kocourek, Rostislav (</a:t>
            </a:r>
            <a:r>
              <a:rPr lang="cs-CZ" sz="1800" b="0" i="0" u="none" strike="noStrike" baseline="0" dirty="0" err="1">
                <a:solidFill>
                  <a:srgbClr val="221E1F"/>
                </a:solidFill>
                <a:latin typeface="Minion Pro"/>
              </a:rPr>
              <a:t>transl</a:t>
            </a:r>
            <a:r>
              <a:rPr lang="cs-CZ" sz="1800" b="0" i="0" u="none" strike="noStrike" baseline="0" dirty="0">
                <a:solidFill>
                  <a:srgbClr val="221E1F"/>
                </a:solidFill>
                <a:latin typeface="Minion Pro"/>
              </a:rPr>
              <a:t>.) (1962). </a:t>
            </a:r>
            <a:r>
              <a:rPr lang="cs-CZ" sz="1800" b="0" i="1" u="none" strike="noStrike" baseline="0" dirty="0">
                <a:solidFill>
                  <a:srgbClr val="221E1F"/>
                </a:solidFill>
                <a:latin typeface="Minion Pro"/>
              </a:rPr>
              <a:t>Bratr Oldřich, Čech, z </a:t>
            </a:r>
            <a:r>
              <a:rPr lang="cs-CZ" sz="1800" b="0" i="1" u="none" strike="noStrike" baseline="0" dirty="0" err="1">
                <a:solidFill>
                  <a:srgbClr val="221E1F"/>
                </a:solidFill>
                <a:latin typeface="Minion Pro"/>
              </a:rPr>
              <a:t>Furlánska</a:t>
            </a:r>
            <a:r>
              <a:rPr lang="cs-CZ" sz="1800" b="0" i="1" u="none" strike="noStrike" baseline="0" dirty="0">
                <a:solidFill>
                  <a:srgbClr val="221E1F"/>
                </a:solidFill>
                <a:latin typeface="Minion Pro"/>
              </a:rPr>
              <a:t>. Popis východních krajů světa, </a:t>
            </a:r>
            <a:r>
              <a:rPr lang="cs-CZ" sz="2200" dirty="0"/>
              <a:t>Praha 1962 (</a:t>
            </a:r>
            <a:r>
              <a:rPr lang="cs-CZ" sz="2200" dirty="0" err="1"/>
              <a:t>reed</a:t>
            </a:r>
            <a:r>
              <a:rPr lang="cs-CZ" sz="2200" dirty="0"/>
              <a:t>. 1998)</a:t>
            </a:r>
          </a:p>
          <a:p>
            <a:r>
              <a:rPr lang="cs-CZ" sz="2200" dirty="0" err="1"/>
              <a:t>Odorico</a:t>
            </a:r>
            <a:r>
              <a:rPr lang="cs-CZ" sz="2200" dirty="0"/>
              <a:t> da </a:t>
            </a:r>
            <a:r>
              <a:rPr lang="cs-CZ" sz="2200" dirty="0" err="1"/>
              <a:t>Pordenone</a:t>
            </a:r>
            <a:r>
              <a:rPr lang="cs-CZ" sz="2200" dirty="0"/>
              <a:t>, </a:t>
            </a:r>
            <a:r>
              <a:rPr lang="cs-CZ" sz="2200" i="1" dirty="0" err="1"/>
              <a:t>Relatio</a:t>
            </a:r>
            <a:r>
              <a:rPr lang="cs-CZ" sz="2200" i="1" dirty="0"/>
              <a:t> de </a:t>
            </a:r>
            <a:r>
              <a:rPr lang="cs-CZ" sz="2200" i="1" dirty="0" err="1"/>
              <a:t>mirabilibus</a:t>
            </a:r>
            <a:r>
              <a:rPr lang="cs-CZ" sz="2200" i="1" dirty="0"/>
              <a:t> </a:t>
            </a:r>
            <a:r>
              <a:rPr lang="cs-CZ" sz="2200" i="1" dirty="0" err="1"/>
              <a:t>orientalium</a:t>
            </a:r>
            <a:r>
              <a:rPr lang="cs-CZ" sz="2200" i="1" dirty="0"/>
              <a:t> </a:t>
            </a:r>
            <a:r>
              <a:rPr lang="cs-CZ" sz="2200" i="1" dirty="0" err="1"/>
              <a:t>Tatarorum</a:t>
            </a:r>
            <a:r>
              <a:rPr lang="cs-CZ" sz="2200" dirty="0"/>
              <a:t>, </a:t>
            </a:r>
            <a:r>
              <a:rPr lang="cs-CZ" sz="2200" dirty="0" err="1"/>
              <a:t>ed</a:t>
            </a:r>
            <a:r>
              <a:rPr lang="cs-CZ" sz="2200" dirty="0"/>
              <a:t>. </a:t>
            </a:r>
            <a:r>
              <a:rPr lang="cs-CZ" sz="2200" dirty="0" err="1"/>
              <a:t>Annalia</a:t>
            </a:r>
            <a:r>
              <a:rPr lang="cs-CZ" sz="2200" dirty="0"/>
              <a:t> </a:t>
            </a:r>
            <a:r>
              <a:rPr lang="cs-CZ" sz="2200" dirty="0" err="1"/>
              <a:t>Marchisio</a:t>
            </a:r>
            <a:r>
              <a:rPr lang="cs-CZ" sz="2200" dirty="0"/>
              <a:t>, </a:t>
            </a:r>
            <a:r>
              <a:rPr lang="cs-CZ" sz="2200" dirty="0" err="1"/>
              <a:t>Firenze</a:t>
            </a:r>
            <a:r>
              <a:rPr lang="cs-CZ" sz="2200" dirty="0"/>
              <a:t> 2016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5968E8-F291-448C-B928-5D3292B88D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991142-03EC-48C1-B727-693DA7AC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00200"/>
            <a:ext cx="2857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Odorico</a:t>
            </a:r>
            <a:r>
              <a:rPr lang="cs-CZ" sz="3200" b="1" dirty="0"/>
              <a:t> z </a:t>
            </a:r>
            <a:r>
              <a:rPr lang="cs-CZ" sz="3200" b="1" dirty="0" err="1"/>
              <a:t>Pordenone</a:t>
            </a:r>
            <a:r>
              <a:rPr lang="cs-CZ" sz="3200" b="1" dirty="0"/>
              <a:t> -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sz="2400" dirty="0"/>
              <a:t>Giancarlo</a:t>
            </a:r>
            <a:r>
              <a:rPr lang="cs-CZ" sz="2400" dirty="0"/>
              <a:t> </a:t>
            </a:r>
            <a:r>
              <a:rPr lang="cs-CZ" sz="2400" dirty="0" err="1"/>
              <a:t>Stival</a:t>
            </a:r>
            <a:r>
              <a:rPr lang="it-IT" sz="2400" dirty="0"/>
              <a:t>, </a:t>
            </a:r>
            <a:r>
              <a:rPr lang="it-IT" sz="2400" i="1" dirty="0"/>
              <a:t>Frate Odorico del Friuli: da Pordenone alla Cina per guadagnare anime</a:t>
            </a:r>
            <a:r>
              <a:rPr lang="it-IT" sz="2400" dirty="0"/>
              <a:t>, Padova</a:t>
            </a:r>
            <a:r>
              <a:rPr lang="cs-CZ" sz="2400" dirty="0"/>
              <a:t> </a:t>
            </a:r>
            <a:r>
              <a:rPr lang="it-IT" sz="2400" dirty="0"/>
              <a:t>2002</a:t>
            </a:r>
            <a:endParaRPr lang="cs-CZ" sz="2400" i="1" dirty="0"/>
          </a:p>
          <a:p>
            <a:r>
              <a:rPr lang="cs-CZ" sz="2400" i="1" dirty="0" err="1"/>
              <a:t>Odorik</a:t>
            </a:r>
            <a:r>
              <a:rPr lang="cs-CZ" sz="2400" i="1" dirty="0"/>
              <a:t> z </a:t>
            </a:r>
            <a:r>
              <a:rPr lang="cs-CZ" sz="2400" i="1" dirty="0" err="1"/>
              <a:t>Pordenone</a:t>
            </a:r>
            <a:r>
              <a:rPr lang="cs-CZ" sz="2400" i="1" dirty="0"/>
              <a:t>: z Benátek do Pekingu a zpět</a:t>
            </a:r>
            <a:r>
              <a:rPr lang="cs-CZ" sz="2400" dirty="0"/>
              <a:t>, </a:t>
            </a:r>
            <a:r>
              <a:rPr lang="cs-CZ" sz="2400" dirty="0" err="1"/>
              <a:t>ed</a:t>
            </a:r>
            <a:r>
              <a:rPr lang="cs-CZ" sz="2400" dirty="0"/>
              <a:t>. V. </a:t>
            </a:r>
            <a:r>
              <a:rPr lang="cs-CZ" sz="2400" dirty="0" err="1"/>
              <a:t>Liščák</a:t>
            </a:r>
            <a:r>
              <a:rPr lang="cs-CZ" sz="2400" dirty="0"/>
              <a:t> – P. Sommer, Praha 2008 (= CMP 10)</a:t>
            </a:r>
          </a:p>
          <a:p>
            <a:r>
              <a:rPr lang="cs-CZ" sz="2400" dirty="0"/>
              <a:t>V</a:t>
            </a:r>
            <a:r>
              <a:rPr lang="en-US" sz="2400" dirty="0" err="1"/>
              <a:t>ladimír</a:t>
            </a:r>
            <a:r>
              <a:rPr lang="en-US" sz="2400" dirty="0"/>
              <a:t> </a:t>
            </a:r>
            <a:r>
              <a:rPr lang="en-US" sz="2400" dirty="0" err="1"/>
              <a:t>Liščák</a:t>
            </a:r>
            <a:r>
              <a:rPr lang="en-US" sz="2400" dirty="0"/>
              <a:t>, </a:t>
            </a:r>
            <a:r>
              <a:rPr lang="en-US" sz="2400" dirty="0" err="1"/>
              <a:t>Odoric</a:t>
            </a:r>
            <a:r>
              <a:rPr lang="en-US" sz="2400" dirty="0"/>
              <a:t> of Pordenone and his account on the </a:t>
            </a:r>
            <a:r>
              <a:rPr lang="en-US" sz="2400" i="1" dirty="0" err="1"/>
              <a:t>orientalium</a:t>
            </a:r>
            <a:r>
              <a:rPr lang="en-US" sz="2400" i="1" dirty="0"/>
              <a:t> </a:t>
            </a:r>
            <a:r>
              <a:rPr lang="en-US" sz="2400" i="1" dirty="0" err="1"/>
              <a:t>partium</a:t>
            </a:r>
            <a:r>
              <a:rPr lang="en-US" sz="2400" dirty="0"/>
              <a:t> in the light of manuscripts, </a:t>
            </a:r>
            <a:r>
              <a:rPr lang="en-US" sz="2400" i="1" dirty="0" err="1"/>
              <a:t>Anthropologia</a:t>
            </a:r>
            <a:r>
              <a:rPr lang="en-US" sz="2400" i="1" dirty="0"/>
              <a:t> integra</a:t>
            </a:r>
            <a:r>
              <a:rPr lang="en-US" sz="2400" dirty="0"/>
              <a:t>, 2:2, 2011, p. 63-74</a:t>
            </a:r>
            <a:endParaRPr lang="cs-CZ" sz="2400" dirty="0"/>
          </a:p>
          <a:p>
            <a:r>
              <a:rPr lang="cs-CZ" sz="2400" dirty="0"/>
              <a:t>Jana Valtrová, </a:t>
            </a:r>
            <a:r>
              <a:rPr lang="cs-CZ" sz="2400" i="1" dirty="0"/>
              <a:t>Středověká setkávání s „jinými“. Modloslužebníci, Židé, </a:t>
            </a:r>
            <a:r>
              <a:rPr lang="it-IT" sz="2400" i="1" dirty="0"/>
              <a:t>Sarac</a:t>
            </a:r>
            <a:r>
              <a:rPr lang="cs-CZ" sz="2400" i="1" dirty="0"/>
              <a:t>é</a:t>
            </a:r>
            <a:r>
              <a:rPr lang="it-IT" sz="2400" i="1" dirty="0"/>
              <a:t>ni a heretici v mision</a:t>
            </a:r>
            <a:r>
              <a:rPr lang="cs-CZ" sz="2400" i="1" dirty="0"/>
              <a:t>á</a:t>
            </a:r>
            <a:r>
              <a:rPr lang="it-IT" sz="2400" i="1" dirty="0"/>
              <a:t>řsk</a:t>
            </a:r>
            <a:r>
              <a:rPr lang="cs-CZ" sz="2400" i="1" dirty="0"/>
              <a:t>ý</a:t>
            </a:r>
            <a:r>
              <a:rPr lang="it-IT" sz="2400" i="1" dirty="0"/>
              <a:t>ch</a:t>
            </a:r>
            <a:r>
              <a:rPr lang="cs-CZ" sz="2400" i="1" dirty="0"/>
              <a:t> zprávách o Asii</a:t>
            </a:r>
            <a:r>
              <a:rPr lang="cs-CZ" sz="2400" dirty="0"/>
              <a:t>, Praha 2011</a:t>
            </a:r>
          </a:p>
          <a:p>
            <a:r>
              <a:rPr lang="cs-CZ" sz="2400" dirty="0"/>
              <a:t>Vladimír </a:t>
            </a:r>
            <a:r>
              <a:rPr lang="cs-CZ" sz="2400" dirty="0" err="1"/>
              <a:t>Liščák</a:t>
            </a:r>
            <a:r>
              <a:rPr lang="cs-CZ" sz="2400" dirty="0"/>
              <a:t>, </a:t>
            </a:r>
            <a:r>
              <a:rPr lang="cs-CZ" sz="2400" i="1" dirty="0"/>
              <a:t>Bratr </a:t>
            </a:r>
            <a:r>
              <a:rPr lang="cs-CZ" sz="2400" i="1" dirty="0" err="1"/>
              <a:t>Odorik</a:t>
            </a:r>
            <a:r>
              <a:rPr lang="cs-CZ" sz="2400" i="1" dirty="0"/>
              <a:t> a jeho zpráva o východních krajích světa. Styky Evropy a mongolské Číny ve 13. a 14. století</a:t>
            </a:r>
            <a:r>
              <a:rPr lang="cs-CZ" sz="2400" dirty="0"/>
              <a:t>, Praha 2019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5797FF-216C-4C75-8513-6B3AE8F296F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40" y="1600200"/>
            <a:ext cx="289772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Odorikův</a:t>
            </a:r>
            <a:r>
              <a:rPr lang="cs-CZ" sz="3200" b="1" dirty="0"/>
              <a:t> „český“ původ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Jan z </a:t>
            </a:r>
            <a:r>
              <a:rPr lang="cs-CZ" sz="2400" b="1" dirty="0" err="1"/>
              <a:t>Viktrinku</a:t>
            </a:r>
            <a:r>
              <a:rPr lang="cs-CZ" sz="2400" dirty="0"/>
              <a:t>: „…ze </a:t>
            </a:r>
            <a:r>
              <a:rPr lang="cs-CZ" sz="2400" dirty="0" err="1"/>
              <a:t>zůstavších</a:t>
            </a:r>
            <a:r>
              <a:rPr lang="cs-CZ" sz="2400" dirty="0"/>
              <a:t> potomků těch, jež druhdy král Otakar při městě </a:t>
            </a:r>
            <a:r>
              <a:rPr lang="cs-CZ" sz="2400" dirty="0" err="1"/>
              <a:t>Pordenone</a:t>
            </a:r>
            <a:r>
              <a:rPr lang="cs-CZ" sz="2400" dirty="0"/>
              <a:t> k obraně určil“, MGH, SS </a:t>
            </a:r>
            <a:r>
              <a:rPr lang="cs-CZ" sz="2400" dirty="0" err="1"/>
              <a:t>Rerum</a:t>
            </a:r>
            <a:r>
              <a:rPr lang="cs-CZ" sz="2400" dirty="0"/>
              <a:t> </a:t>
            </a:r>
            <a:r>
              <a:rPr lang="cs-CZ" sz="2400" dirty="0" err="1"/>
              <a:t>Germanicarum</a:t>
            </a:r>
            <a:r>
              <a:rPr lang="cs-CZ" sz="2400" dirty="0"/>
              <a:t> in </a:t>
            </a:r>
            <a:r>
              <a:rPr lang="cs-CZ" sz="2400" dirty="0" err="1"/>
              <a:t>usum</a:t>
            </a:r>
            <a:r>
              <a:rPr lang="cs-CZ" sz="2400" dirty="0"/>
              <a:t> </a:t>
            </a:r>
            <a:r>
              <a:rPr lang="cs-CZ" sz="2400" dirty="0" err="1"/>
              <a:t>scholarum</a:t>
            </a:r>
            <a:r>
              <a:rPr lang="cs-CZ" sz="2400" dirty="0"/>
              <a:t>, 36/2, s. 113</a:t>
            </a:r>
          </a:p>
          <a:p>
            <a:r>
              <a:rPr lang="cs-CZ" sz="2400" dirty="0">
                <a:hlinkClick r:id="rId2"/>
              </a:rPr>
              <a:t>https://www.dmgh.de/mgh_ss_rer_germ_36_2/index.htm#page/113/mode/1up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Paris, </a:t>
            </a:r>
            <a:r>
              <a:rPr lang="cs-CZ" sz="2400" dirty="0" err="1"/>
              <a:t>BnF</a:t>
            </a:r>
            <a:r>
              <a:rPr lang="cs-CZ" sz="2400" dirty="0"/>
              <a:t>, </a:t>
            </a:r>
            <a:r>
              <a:rPr lang="cs-CZ" sz="2400" dirty="0" err="1"/>
              <a:t>Ms</a:t>
            </a:r>
            <a:r>
              <a:rPr lang="cs-CZ" sz="2400" dirty="0"/>
              <a:t>. Lat. 2584, </a:t>
            </a:r>
            <a:r>
              <a:rPr lang="cs-CZ" sz="2400" dirty="0" err="1"/>
              <a:t>f</a:t>
            </a:r>
            <a:r>
              <a:rPr lang="cs-CZ" sz="2400" dirty="0"/>
              <a:t>. 126v. : </a:t>
            </a:r>
            <a:r>
              <a:rPr lang="cs-CZ" sz="2400" i="1" dirty="0"/>
              <a:t>Ego </a:t>
            </a:r>
            <a:r>
              <a:rPr lang="cs-CZ" sz="2400" i="1" dirty="0" err="1"/>
              <a:t>frater</a:t>
            </a:r>
            <a:r>
              <a:rPr lang="cs-CZ" sz="2400" i="1" dirty="0"/>
              <a:t> </a:t>
            </a:r>
            <a:r>
              <a:rPr lang="cs-CZ" sz="2400" i="1" dirty="0" err="1"/>
              <a:t>Odoricus</a:t>
            </a:r>
            <a:r>
              <a:rPr lang="cs-CZ" sz="2400" i="1" dirty="0"/>
              <a:t> </a:t>
            </a:r>
            <a:r>
              <a:rPr lang="cs-CZ" sz="2400" i="1" dirty="0" err="1"/>
              <a:t>Boemus</a:t>
            </a:r>
            <a:r>
              <a:rPr lang="cs-CZ" sz="2400" i="1" dirty="0"/>
              <a:t> de </a:t>
            </a:r>
            <a:r>
              <a:rPr lang="cs-CZ" sz="2400" i="1" dirty="0" err="1"/>
              <a:t>foro</a:t>
            </a:r>
            <a:r>
              <a:rPr lang="cs-CZ" sz="2400" i="1" dirty="0"/>
              <a:t> Julii provincie </a:t>
            </a:r>
            <a:r>
              <a:rPr lang="cs-CZ" sz="2400" i="1" dirty="0" err="1"/>
              <a:t>sancti</a:t>
            </a:r>
            <a:r>
              <a:rPr lang="cs-CZ" sz="2400" i="1" dirty="0"/>
              <a:t> Antonii</a:t>
            </a:r>
            <a:r>
              <a:rPr lang="cs-CZ" sz="2400" dirty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Trasa </a:t>
            </a:r>
            <a:r>
              <a:rPr lang="cs-CZ" sz="3200" b="1" dirty="0" err="1"/>
              <a:t>Odorikovy</a:t>
            </a:r>
            <a:r>
              <a:rPr lang="cs-CZ" sz="3200" b="1" dirty="0"/>
              <a:t> cesty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BF13CAF-69EA-495D-9BEA-BFF5CC238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42195"/>
            <a:ext cx="6768752" cy="544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/>
              <a:t>Odorikův</a:t>
            </a:r>
            <a:r>
              <a:rPr lang="cs-CZ" sz="3200" b="1" dirty="0"/>
              <a:t> cestopis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Názvy různé: </a:t>
            </a:r>
            <a:r>
              <a:rPr lang="cs-CZ" sz="2400" i="1" dirty="0"/>
              <a:t>Itinerarium, De (</a:t>
            </a:r>
            <a:r>
              <a:rPr lang="cs-CZ" sz="2400" i="1" dirty="0" err="1"/>
              <a:t>rebus</a:t>
            </a:r>
            <a:r>
              <a:rPr lang="cs-CZ" sz="2400" i="1" dirty="0"/>
              <a:t>) </a:t>
            </a:r>
            <a:r>
              <a:rPr lang="cs-CZ" sz="2400" i="1" dirty="0" err="1"/>
              <a:t>mirabilibus</a:t>
            </a:r>
            <a:r>
              <a:rPr lang="cs-CZ" sz="2400" i="1" dirty="0"/>
              <a:t>, </a:t>
            </a:r>
            <a:r>
              <a:rPr lang="cs-CZ" sz="2400" i="1" dirty="0" err="1"/>
              <a:t>Diversae</a:t>
            </a:r>
            <a:r>
              <a:rPr lang="cs-CZ" sz="2400" i="1" dirty="0"/>
              <a:t> </a:t>
            </a:r>
            <a:r>
              <a:rPr lang="cs-CZ" sz="2400" i="1" dirty="0" err="1"/>
              <a:t>historiae</a:t>
            </a:r>
            <a:r>
              <a:rPr lang="cs-CZ" sz="2400" i="1" dirty="0"/>
              <a:t>, De </a:t>
            </a:r>
            <a:r>
              <a:rPr lang="cs-CZ" sz="2400" i="1" dirty="0" err="1"/>
              <a:t>ritibus</a:t>
            </a:r>
            <a:r>
              <a:rPr lang="cs-CZ" sz="2400" i="1" dirty="0"/>
              <a:t> </a:t>
            </a:r>
            <a:r>
              <a:rPr lang="cs-CZ" sz="2400" i="1" dirty="0" err="1"/>
              <a:t>hominum</a:t>
            </a:r>
            <a:r>
              <a:rPr lang="cs-CZ" sz="2400" i="1" dirty="0"/>
              <a:t> </a:t>
            </a:r>
            <a:r>
              <a:rPr lang="cs-CZ" sz="2400" i="1" dirty="0" err="1"/>
              <a:t>et</a:t>
            </a:r>
            <a:r>
              <a:rPr lang="cs-CZ" sz="2400" i="1" dirty="0"/>
              <a:t> </a:t>
            </a:r>
            <a:r>
              <a:rPr lang="cs-CZ" sz="2400" i="1" dirty="0" err="1"/>
              <a:t>condicionibus</a:t>
            </a:r>
            <a:r>
              <a:rPr lang="cs-CZ" sz="2400" i="1" dirty="0"/>
              <a:t> </a:t>
            </a:r>
            <a:r>
              <a:rPr lang="cs-CZ" sz="2400" i="1" dirty="0" err="1"/>
              <a:t>huius</a:t>
            </a:r>
            <a:r>
              <a:rPr lang="cs-CZ" sz="2400" i="1" dirty="0"/>
              <a:t> </a:t>
            </a:r>
            <a:r>
              <a:rPr lang="cs-CZ" sz="2400" i="1" dirty="0" err="1"/>
              <a:t>mundi</a:t>
            </a:r>
            <a:r>
              <a:rPr lang="cs-CZ" sz="2400" i="1" dirty="0"/>
              <a:t>, De </a:t>
            </a:r>
            <a:r>
              <a:rPr lang="cs-CZ" sz="2400" i="1" dirty="0" err="1"/>
              <a:t>mirabilibus</a:t>
            </a:r>
            <a:r>
              <a:rPr lang="cs-CZ" sz="2400" i="1" dirty="0"/>
              <a:t> </a:t>
            </a:r>
            <a:r>
              <a:rPr lang="cs-CZ" sz="2400" i="1" dirty="0" err="1"/>
              <a:t>orientalium</a:t>
            </a:r>
            <a:r>
              <a:rPr lang="cs-CZ" sz="2400" i="1" dirty="0"/>
              <a:t> </a:t>
            </a:r>
            <a:r>
              <a:rPr lang="cs-CZ" sz="2400" i="1" dirty="0" err="1"/>
              <a:t>Tartarorum</a:t>
            </a:r>
            <a:endParaRPr lang="cs-CZ" sz="2400" i="1" dirty="0"/>
          </a:p>
          <a:p>
            <a:r>
              <a:rPr lang="cs-CZ" sz="2400" dirty="0"/>
              <a:t>130 rukopisů (z toho 89 lat.), středověké překlady do </a:t>
            </a:r>
            <a:r>
              <a:rPr lang="cs-CZ" sz="2400" dirty="0" err="1"/>
              <a:t>it</a:t>
            </a:r>
            <a:r>
              <a:rPr lang="cs-CZ" sz="2400" dirty="0"/>
              <a:t>., fr., něm., </a:t>
            </a:r>
            <a:r>
              <a:rPr lang="cs-CZ" sz="2400" dirty="0" err="1"/>
              <a:t>šp</a:t>
            </a:r>
            <a:r>
              <a:rPr lang="cs-CZ" sz="2400" dirty="0"/>
              <a:t>.</a:t>
            </a:r>
          </a:p>
          <a:p>
            <a:r>
              <a:rPr lang="cs-CZ" sz="2400" dirty="0"/>
              <a:t>Nejúplnější přehled: </a:t>
            </a:r>
            <a:r>
              <a:rPr lang="cs-CZ" sz="2400" dirty="0">
                <a:hlinkClick r:id="rId2"/>
              </a:rPr>
              <a:t>https://arlima.net/mp/odorico_da_pordenone.html</a:t>
            </a:r>
            <a:endParaRPr lang="cs-CZ" sz="2400" dirty="0"/>
          </a:p>
          <a:p>
            <a:r>
              <a:rPr lang="cs-CZ" sz="2400" i="1" dirty="0" err="1"/>
              <a:t>Relatio</a:t>
            </a:r>
            <a:r>
              <a:rPr lang="cs-CZ" sz="2400" i="1" dirty="0"/>
              <a:t> de </a:t>
            </a:r>
            <a:r>
              <a:rPr lang="cs-CZ" sz="2400" i="1" dirty="0" err="1"/>
              <a:t>mirabilibus</a:t>
            </a:r>
            <a:r>
              <a:rPr lang="cs-CZ" sz="2400" dirty="0"/>
              <a:t>, </a:t>
            </a:r>
            <a:r>
              <a:rPr lang="cs-CZ" sz="2400" dirty="0" err="1"/>
              <a:t>ed</a:t>
            </a:r>
            <a:r>
              <a:rPr lang="cs-CZ" sz="2400" dirty="0"/>
              <a:t>. </a:t>
            </a:r>
            <a:r>
              <a:rPr lang="cs-CZ" sz="2400" dirty="0" err="1"/>
              <a:t>Marchisio</a:t>
            </a:r>
            <a:r>
              <a:rPr lang="cs-CZ" sz="2400" dirty="0"/>
              <a:t>, s. 5-42</a:t>
            </a:r>
            <a:endParaRPr lang="cs-CZ" sz="2400" i="1" dirty="0"/>
          </a:p>
          <a:p>
            <a:r>
              <a:rPr lang="cs-CZ" sz="2400" dirty="0" err="1"/>
              <a:t>Vl.Liščák</a:t>
            </a:r>
            <a:r>
              <a:rPr lang="cs-CZ" sz="2400" dirty="0"/>
              <a:t>, </a:t>
            </a:r>
            <a:r>
              <a:rPr lang="cs-CZ" sz="2400" i="1" dirty="0"/>
              <a:t>Bratr </a:t>
            </a:r>
            <a:r>
              <a:rPr lang="cs-CZ" sz="2400" i="1" dirty="0" err="1"/>
              <a:t>Odorik</a:t>
            </a:r>
            <a:r>
              <a:rPr lang="cs-CZ" sz="2400" dirty="0"/>
              <a:t>, s. 455-195 (</a:t>
            </a:r>
            <a:r>
              <a:rPr lang="cs-CZ" sz="2400" i="1" dirty="0" err="1"/>
              <a:t>Biblioteca</a:t>
            </a:r>
            <a:r>
              <a:rPr lang="cs-CZ" sz="2400" i="1" dirty="0"/>
              <a:t> </a:t>
            </a:r>
            <a:r>
              <a:rPr lang="cs-CZ" sz="2400" i="1" dirty="0" err="1"/>
              <a:t>odoricana</a:t>
            </a:r>
            <a:r>
              <a:rPr lang="cs-CZ" sz="2400" dirty="0"/>
              <a:t>)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Odorik</a:t>
            </a:r>
            <a:r>
              <a:rPr lang="cs-CZ" sz="3200" dirty="0"/>
              <a:t> – rukopisy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Brno, MZK, </a:t>
            </a:r>
            <a:r>
              <a:rPr lang="cs-CZ" sz="2200" dirty="0" err="1"/>
              <a:t>Mk</a:t>
            </a:r>
            <a:r>
              <a:rPr lang="cs-CZ" sz="2200" dirty="0"/>
              <a:t> 29  </a:t>
            </a:r>
          </a:p>
          <a:p>
            <a:r>
              <a:rPr lang="cs-CZ" sz="2200" dirty="0"/>
              <a:t>Olomouc, ZA Opava, </a:t>
            </a:r>
            <a:r>
              <a:rPr lang="cs-CZ" sz="2200" dirty="0" err="1"/>
              <a:t>pob</a:t>
            </a:r>
            <a:r>
              <a:rPr lang="cs-CZ" sz="2200" dirty="0"/>
              <a:t>. Olomouc, CO 412</a:t>
            </a:r>
          </a:p>
          <a:p>
            <a:r>
              <a:rPr lang="cs-CZ" sz="2200" dirty="0"/>
              <a:t>Praha, KMK, G 28</a:t>
            </a:r>
          </a:p>
          <a:p>
            <a:r>
              <a:rPr lang="cs-CZ" sz="2200" dirty="0"/>
              <a:t>Praha, KMK, H 9</a:t>
            </a:r>
          </a:p>
          <a:p>
            <a:r>
              <a:rPr lang="cs-CZ" sz="2200" dirty="0"/>
              <a:t>Praha, KMK, N 10 </a:t>
            </a:r>
          </a:p>
          <a:p>
            <a:r>
              <a:rPr lang="cs-CZ" sz="2200" dirty="0"/>
              <a:t>Praha KNM, 17 E 2 (</a:t>
            </a:r>
            <a:r>
              <a:rPr lang="cs-CZ" sz="2200" dirty="0" err="1"/>
              <a:t>red</a:t>
            </a:r>
            <a:r>
              <a:rPr lang="cs-CZ" sz="2200" dirty="0"/>
              <a:t>. Jindřicha z Kladska), </a:t>
            </a:r>
            <a:r>
              <a:rPr lang="cs-CZ" sz="2200" dirty="0" err="1"/>
              <a:t>fol</a:t>
            </a:r>
            <a:r>
              <a:rPr lang="cs-CZ" sz="2200" dirty="0"/>
              <a:t>. 1ra-12rb (14. stol.)</a:t>
            </a:r>
          </a:p>
          <a:p>
            <a:r>
              <a:rPr lang="cs-CZ" sz="2200" dirty="0"/>
              <a:t>Vyšší Brod, Klášterní knihovna, Cod. 101 (další cestopisy)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685D76-6728-4EF4-A88B-6DF322A81E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73" y="1600200"/>
            <a:ext cx="381225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B0869-413F-4FF7-AE82-04C12568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016C1-EE44-4CF9-AD1F-82A537B1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530624" cy="4525963"/>
          </a:xfrm>
        </p:spPr>
        <p:txBody>
          <a:bodyPr/>
          <a:lstStyle/>
          <a:p>
            <a:r>
              <a:rPr lang="cs-CZ" sz="2200" dirty="0"/>
              <a:t>Brno, MZK, </a:t>
            </a:r>
            <a:r>
              <a:rPr lang="cs-CZ" sz="2200" dirty="0" err="1"/>
              <a:t>Mk</a:t>
            </a:r>
            <a:r>
              <a:rPr lang="cs-CZ" sz="2200" dirty="0"/>
              <a:t> 29, </a:t>
            </a:r>
            <a:r>
              <a:rPr lang="cs-CZ" sz="2200" dirty="0" err="1"/>
              <a:t>fol</a:t>
            </a:r>
            <a:r>
              <a:rPr lang="cs-CZ" sz="2200" dirty="0"/>
              <a:t>. 57v</a:t>
            </a:r>
            <a:r>
              <a:rPr lang="cs-CZ" dirty="0"/>
              <a:t>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804CEA-CD22-4FC8-A798-AD16FB85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0"/>
            <a:ext cx="5776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0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Václav z Čech – cesta do Anglie (počátek 15. století)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Praha, KMK, </a:t>
            </a:r>
            <a:r>
              <a:rPr lang="cs-CZ" sz="2200" dirty="0" err="1"/>
              <a:t>rkp</a:t>
            </a:r>
            <a:r>
              <a:rPr lang="cs-CZ" sz="2200" dirty="0"/>
              <a:t>. H15 „</a:t>
            </a:r>
            <a:r>
              <a:rPr lang="cs-CZ" sz="2200" i="1" dirty="0"/>
              <a:t> Liber </a:t>
            </a:r>
            <a:r>
              <a:rPr lang="cs-CZ" sz="2200" i="1" dirty="0" err="1"/>
              <a:t>Wenceslai</a:t>
            </a:r>
            <a:r>
              <a:rPr lang="cs-CZ" sz="2200" i="1" dirty="0"/>
              <a:t> </a:t>
            </a:r>
            <a:r>
              <a:rPr lang="cs-CZ" sz="2200" i="1" dirty="0" err="1"/>
              <a:t>militis</a:t>
            </a:r>
            <a:r>
              <a:rPr lang="cs-CZ" sz="2200" i="1" dirty="0"/>
              <a:t>“, </a:t>
            </a:r>
            <a:r>
              <a:rPr lang="cs-CZ" sz="2200" dirty="0" err="1"/>
              <a:t>fol</a:t>
            </a:r>
            <a:r>
              <a:rPr lang="cs-CZ" sz="2200" dirty="0"/>
              <a:t>. 90r-99v; jinak </a:t>
            </a:r>
            <a:r>
              <a:rPr lang="cs-CZ" sz="2200" dirty="0" err="1"/>
              <a:t>fol</a:t>
            </a:r>
            <a:r>
              <a:rPr lang="cs-CZ" sz="2200" dirty="0"/>
              <a:t>. 1r-89v </a:t>
            </a:r>
            <a:r>
              <a:rPr lang="cs-CZ" sz="2200" i="1" dirty="0"/>
              <a:t>Liber </a:t>
            </a:r>
            <a:r>
              <a:rPr lang="cs-CZ" sz="2200" i="1" dirty="0" err="1"/>
              <a:t>Kalilae</a:t>
            </a:r>
            <a:r>
              <a:rPr lang="cs-CZ" sz="2200" i="1" dirty="0"/>
              <a:t> </a:t>
            </a:r>
            <a:r>
              <a:rPr lang="cs-CZ" sz="2200" i="1" dirty="0" err="1"/>
              <a:t>et</a:t>
            </a:r>
            <a:r>
              <a:rPr lang="cs-CZ" sz="2200" i="1" dirty="0"/>
              <a:t> </a:t>
            </a:r>
            <a:r>
              <a:rPr lang="cs-CZ" sz="2200" i="1" dirty="0" err="1"/>
              <a:t>Dimnae</a:t>
            </a:r>
            <a:r>
              <a:rPr lang="cs-CZ" sz="2200" dirty="0"/>
              <a:t> </a:t>
            </a:r>
            <a:r>
              <a:rPr lang="cs-CZ" sz="2200" dirty="0" err="1"/>
              <a:t>Raymonda</a:t>
            </a:r>
            <a:r>
              <a:rPr lang="cs-CZ" sz="2200" dirty="0"/>
              <a:t> z </a:t>
            </a:r>
            <a:r>
              <a:rPr lang="cs-CZ" sz="2200" dirty="0" err="1"/>
              <a:t>Béziers</a:t>
            </a:r>
            <a:endParaRPr lang="cs-CZ" sz="2200" dirty="0"/>
          </a:p>
          <a:p>
            <a:r>
              <a:rPr lang="cs-CZ" sz="2200" dirty="0"/>
              <a:t>Michael Van </a:t>
            </a:r>
            <a:r>
              <a:rPr lang="cs-CZ" sz="2200" dirty="0" err="1"/>
              <a:t>Dussen</a:t>
            </a:r>
            <a:r>
              <a:rPr lang="cs-CZ" sz="2200" dirty="0"/>
              <a:t>, A </a:t>
            </a:r>
            <a:r>
              <a:rPr lang="cs-CZ" sz="2200" dirty="0" err="1"/>
              <a:t>Late</a:t>
            </a:r>
            <a:r>
              <a:rPr lang="cs-CZ" sz="2200" dirty="0"/>
              <a:t> Medieval </a:t>
            </a:r>
            <a:r>
              <a:rPr lang="cs-CZ" sz="2200" dirty="0" err="1"/>
              <a:t>Itinerary</a:t>
            </a:r>
            <a:r>
              <a:rPr lang="cs-CZ" sz="2200" dirty="0"/>
              <a:t> to </a:t>
            </a:r>
            <a:r>
              <a:rPr lang="cs-CZ" sz="2200" dirty="0" err="1"/>
              <a:t>England</a:t>
            </a:r>
            <a:r>
              <a:rPr lang="cs-CZ" sz="2200" dirty="0"/>
              <a:t>, </a:t>
            </a:r>
            <a:r>
              <a:rPr lang="nl-NL" sz="2200" i="1" dirty="0"/>
              <a:t>Mediaeval Studies 76 (2014): 275-96</a:t>
            </a:r>
            <a:endParaRPr lang="cs-CZ" sz="2200" dirty="0"/>
          </a:p>
        </p:txBody>
      </p:sp>
      <p:pic>
        <p:nvPicPr>
          <p:cNvPr id="5" name="Picture 2" descr="Amazon.com: From England to Bohemia: Heresy And Communication In ...">
            <a:extLst>
              <a:ext uri="{FF2B5EF4-FFF2-40B4-BE49-F238E27FC236}">
                <a16:creationId xmlns:a16="http://schemas.microsoft.com/office/drawing/2014/main" id="{A919BE55-B359-44EF-ACE5-5884763534E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846</Words>
  <Application>Microsoft Office PowerPoint</Application>
  <PresentationFormat>Předvádění na obrazovce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Minion Pro</vt:lpstr>
      <vt:lpstr>Times New Roman</vt:lpstr>
      <vt:lpstr>Motiv sady Office</vt:lpstr>
      <vt:lpstr>„První české cestopisy“ Odorico z Pordenone a rytíř Václav z Čech</vt:lpstr>
      <vt:lpstr>Odorico z Pordenone - vydání</vt:lpstr>
      <vt:lpstr>Odorico z Pordenone - literatura</vt:lpstr>
      <vt:lpstr>Odorikův „český“ původ</vt:lpstr>
      <vt:lpstr>Trasa Odorikovy cesty</vt:lpstr>
      <vt:lpstr>Odorikův cestopis</vt:lpstr>
      <vt:lpstr>Odorik – rukopisy v ČR</vt:lpstr>
      <vt:lpstr>Prezentace aplikace PowerPoint</vt:lpstr>
      <vt:lpstr>Václav z Čech – cesta do Anglie (počátek 15. století)</vt:lpstr>
      <vt:lpstr>Soupis rukopisů KMK v Praze, ed. Ant. Podlaha, Praha 1922, s. 127-128</vt:lpstr>
      <vt:lpstr>Prezentace aplikace PowerPoint</vt:lpstr>
      <vt:lpstr>Prezentace aplikace PowerPoint</vt:lpstr>
      <vt:lpstr>Prezentace aplikace PowerPoint</vt:lpstr>
      <vt:lpstr>Prezentace aplikace PowerPoint</vt:lpstr>
      <vt:lpstr>Popis katedrály sv. Jakuba v Londýně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„První české cestopisy“ Odorico da Pordenone a rytíř Václav z Čech</dc:title>
  <cp:lastModifiedBy>Jaroslav Svátek</cp:lastModifiedBy>
  <cp:revision>12</cp:revision>
  <dcterms:modified xsi:type="dcterms:W3CDTF">2021-03-02T13:11:22Z</dcterms:modified>
</cp:coreProperties>
</file>