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9"/>
  </p:notesMasterIdLst>
  <p:sldIdLst>
    <p:sldId id="257" r:id="rId2"/>
    <p:sldId id="442" r:id="rId3"/>
    <p:sldId id="443" r:id="rId4"/>
    <p:sldId id="444" r:id="rId5"/>
    <p:sldId id="445" r:id="rId6"/>
    <p:sldId id="446" r:id="rId7"/>
    <p:sldId id="5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3" autoAdjust="0"/>
    <p:restoredTop sz="93931" autoAdjust="0"/>
  </p:normalViewPr>
  <p:slideViewPr>
    <p:cSldViewPr snapToGrid="0">
      <p:cViewPr varScale="1">
        <p:scale>
          <a:sx n="91" d="100"/>
          <a:sy n="91" d="100"/>
        </p:scale>
        <p:origin x="168" y="77"/>
      </p:cViewPr>
      <p:guideLst/>
    </p:cSldViewPr>
  </p:slideViewPr>
  <p:outlineViewPr>
    <p:cViewPr>
      <p:scale>
        <a:sx n="33" d="100"/>
        <a:sy n="33" d="100"/>
      </p:scale>
      <p:origin x="0" y="-2277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376A2-5B9F-4714-BE59-480B9C86B454}" type="datetimeFigureOut">
              <a:rPr lang="cs-CZ" smtClean="0"/>
              <a:t>23.03.2021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B1F47-7B68-47F2-9885-4930072E1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35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94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38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9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5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2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63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87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27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24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8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12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8B32E-9256-4434-A2E6-120418FDE436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DBD7419-485E-42C3-A909-099A2AFC010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16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sv.cuni.cz/" TargetMode="External"/><Relationship Id="rId4" Type="http://schemas.openxmlformats.org/officeDocument/2006/relationships/hyperlink" Target="mailto:iss@fsv.cuni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1446756" y="1463015"/>
            <a:ext cx="5492683" cy="3196668"/>
          </a:xfrm>
        </p:spPr>
        <p:txBody>
          <a:bodyPr anchor="ctr">
            <a:normAutofit/>
          </a:bodyPr>
          <a:lstStyle/>
          <a:p>
            <a:pPr algn="ctr"/>
            <a:r>
              <a:rPr lang="cs-CZ" sz="4000" dirty="0" err="1"/>
              <a:t>Nations</a:t>
            </a:r>
            <a:r>
              <a:rPr lang="cs-CZ" sz="4000" dirty="0"/>
              <a:t> and </a:t>
            </a:r>
            <a:r>
              <a:rPr lang="cs-CZ" sz="4000" dirty="0" err="1"/>
              <a:t>Nationalism</a:t>
            </a:r>
            <a:r>
              <a:rPr lang="cs-CZ" sz="4000" dirty="0"/>
              <a:t>: </a:t>
            </a:r>
            <a:br>
              <a:rPr lang="cs-CZ" sz="4000" dirty="0"/>
            </a:br>
            <a:r>
              <a:rPr lang="cs-CZ" sz="4000" dirty="0" err="1"/>
              <a:t>Theme</a:t>
            </a:r>
            <a:r>
              <a:rPr lang="cs-CZ" sz="4000" dirty="0"/>
              <a:t> 4</a:t>
            </a:r>
            <a:br>
              <a:rPr lang="cs-CZ" sz="4000" dirty="0"/>
            </a:br>
            <a:r>
              <a:rPr lang="cs-CZ" sz="4000" dirty="0" err="1"/>
              <a:t>Economic</a:t>
            </a:r>
            <a:r>
              <a:rPr lang="cs-CZ" sz="4000" dirty="0"/>
              <a:t> </a:t>
            </a:r>
            <a:r>
              <a:rPr lang="cs-CZ" sz="4000" dirty="0" err="1"/>
              <a:t>theories</a:t>
            </a:r>
            <a:r>
              <a:rPr lang="cs-CZ" sz="4000" dirty="0"/>
              <a:t> </a:t>
            </a:r>
            <a:r>
              <a:rPr lang="cs-CZ" sz="4000" dirty="0" err="1"/>
              <a:t>of</a:t>
            </a:r>
            <a:r>
              <a:rPr lang="cs-CZ" sz="4000" dirty="0"/>
              <a:t> </a:t>
            </a:r>
            <a:r>
              <a:rPr lang="cs-CZ" sz="4000" dirty="0" err="1"/>
              <a:t>nationalism</a:t>
            </a:r>
            <a:endParaRPr lang="cs-CZ" alt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39439" y="1463014"/>
            <a:ext cx="4050279" cy="3293053"/>
          </a:xfrm>
        </p:spPr>
        <p:txBody>
          <a:bodyPr rtlCol="0" anchor="ctr">
            <a:normAutofit/>
          </a:bodyPr>
          <a:lstStyle/>
          <a:p>
            <a:pPr>
              <a:defRPr/>
            </a:pPr>
            <a:r>
              <a:rPr lang="cs-CZ" sz="2000" dirty="0"/>
              <a:t>Zdeněk Uherek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2000" dirty="0"/>
              <a:t>zdenek.uherek@fsv.cuni.cz</a:t>
            </a:r>
          </a:p>
        </p:txBody>
      </p:sp>
      <p:sp>
        <p:nvSpPr>
          <p:cNvPr id="4" name="object 5"/>
          <p:cNvSpPr/>
          <p:nvPr/>
        </p:nvSpPr>
        <p:spPr>
          <a:xfrm>
            <a:off x="1837309" y="153669"/>
            <a:ext cx="3724402" cy="1035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/>
          <p:nvPr/>
        </p:nvSpPr>
        <p:spPr>
          <a:xfrm>
            <a:off x="8472265" y="548680"/>
            <a:ext cx="1070609" cy="3898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2"/>
          <p:cNvSpPr txBox="1"/>
          <p:nvPr/>
        </p:nvSpPr>
        <p:spPr>
          <a:xfrm>
            <a:off x="1991545" y="5668833"/>
            <a:ext cx="4159885" cy="5242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669414">
              <a:lnSpc>
                <a:spcPct val="111500"/>
              </a:lnSpc>
            </a:pP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Charl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s Un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rs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ty,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 F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acul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y of So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ial Sc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sz="1000" b="1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nces Insti</a:t>
            </a:r>
            <a:r>
              <a:rPr sz="1000" b="1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ute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S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o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iologi</a:t>
            </a:r>
            <a:r>
              <a:rPr sz="1000" b="1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c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al 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S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tud</a:t>
            </a:r>
            <a:r>
              <a:rPr sz="1000" b="1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sz="1000" b="1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es</a:t>
            </a:r>
            <a:endParaRPr sz="1000" dirty="0">
              <a:solidFill>
                <a:schemeClr val="bg2">
                  <a:lumMod val="25000"/>
                </a:schemeClr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165"/>
              </a:spcBef>
            </a:pP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U Kříže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8, 1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5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8 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0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0 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r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g</a:t>
            </a:r>
            <a:r>
              <a:rPr sz="1000" spc="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u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5 / 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ss.f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s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v.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c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uni.cz /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iss@f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v.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uni.</a:t>
            </a:r>
            <a:r>
              <a:rPr sz="1000" spc="-1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  <a:hlinkClick r:id="rId4"/>
              </a:rPr>
              <a:t>z 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/ +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4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20 2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5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1 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0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80 2</a:t>
            </a:r>
            <a:r>
              <a:rPr sz="1000" spc="-5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1</a:t>
            </a:r>
            <a:r>
              <a:rPr sz="1000" dirty="0">
                <a:solidFill>
                  <a:schemeClr val="bg2">
                    <a:lumMod val="25000"/>
                  </a:schemeClr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9" name="object 3"/>
          <p:cNvSpPr txBox="1"/>
          <p:nvPr/>
        </p:nvSpPr>
        <p:spPr>
          <a:xfrm>
            <a:off x="7530523" y="5818526"/>
            <a:ext cx="1071245" cy="436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1405"/>
              </a:lnSpc>
              <a:spcAft>
                <a:spcPts val="600"/>
              </a:spcAft>
            </a:pPr>
            <a:r>
              <a:rPr lang="cs-CZ" sz="12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hlinkClick r:id="rId5"/>
              </a:rPr>
              <a:t>w</a:t>
            </a:r>
            <a:r>
              <a:rPr lang="cs-CZ" sz="1200" b="1" spc="-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hlinkClick r:id="rId5"/>
              </a:rPr>
              <a:t>w</a:t>
            </a:r>
            <a:r>
              <a:rPr lang="cs-CZ" sz="12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hlinkClick r:id="rId5"/>
              </a:rPr>
              <a:t>w.fsv.c</a:t>
            </a:r>
            <a:r>
              <a:rPr lang="cs-CZ" sz="1200" b="1" spc="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hlinkClick r:id="rId5"/>
              </a:rPr>
              <a:t>u</a:t>
            </a:r>
            <a:r>
              <a:rPr lang="cs-CZ" sz="12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hlinkClick r:id="rId5"/>
              </a:rPr>
              <a:t>ni.cz</a:t>
            </a:r>
            <a:endParaRPr lang="cs-CZ" sz="12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R="5715" algn="r">
              <a:lnSpc>
                <a:spcPts val="1405"/>
              </a:lnSpc>
              <a:spcAft>
                <a:spcPts val="600"/>
              </a:spcAft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1/1</a:t>
            </a:r>
          </a:p>
        </p:txBody>
      </p:sp>
    </p:spTree>
    <p:extLst>
      <p:ext uri="{BB962C8B-B14F-4D97-AF65-F5344CB8AC3E}">
        <p14:creationId xmlns:p14="http://schemas.microsoft.com/office/powerpoint/2010/main" val="369841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dirty="0"/>
              <a:t>Economic origins of nationalism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Concept of Karl Polanyi 1886 – 1964</a:t>
            </a:r>
          </a:p>
          <a:p>
            <a:pPr marL="0" indent="0">
              <a:buNone/>
              <a:defRPr/>
            </a:pPr>
            <a:r>
              <a:rPr lang="en-GB" dirty="0"/>
              <a:t>The Great transformation (1944)</a:t>
            </a:r>
          </a:p>
          <a:p>
            <a:pPr marL="0" indent="0">
              <a:buNone/>
              <a:defRPr/>
            </a:pPr>
            <a:endParaRPr lang="en-GB" dirty="0"/>
          </a:p>
          <a:p>
            <a:pPr marL="0" indent="0">
              <a:buNone/>
              <a:defRPr/>
            </a:pPr>
            <a:r>
              <a:rPr lang="en-GB" dirty="0"/>
              <a:t>Polanyi: Key person in economic anthropology</a:t>
            </a:r>
          </a:p>
          <a:p>
            <a:pPr marL="0" indent="0">
              <a:buNone/>
              <a:defRPr/>
            </a:pPr>
            <a:r>
              <a:rPr lang="en-GB" dirty="0"/>
              <a:t>Originator of (economic) substantivism; a supporter of a cultural approach to economics; emphasized the way economies are embedded in society and culture.</a:t>
            </a: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c</a:t>
            </a:r>
          </a:p>
          <a:p>
            <a:pPr marL="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96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/>
              <a:t>Polanyi argues</a:t>
            </a:r>
            <a:r>
              <a:rPr lang="cs-CZ" dirty="0"/>
              <a:t>:</a:t>
            </a:r>
            <a:r>
              <a:rPr lang="en-GB" dirty="0"/>
              <a:t> there are three general types of economic systems that existed before the rise of a society based on a free market economy: redistributive, reciprocity and </a:t>
            </a:r>
            <a:r>
              <a:rPr lang="cs-CZ" dirty="0"/>
              <a:t>market </a:t>
            </a:r>
            <a:r>
              <a:rPr lang="cs-CZ" dirty="0" err="1"/>
              <a:t>economy</a:t>
            </a:r>
            <a:r>
              <a:rPr lang="en-GB" dirty="0"/>
              <a:t>.</a:t>
            </a:r>
          </a:p>
          <a:p>
            <a:pPr marL="0" indent="0">
              <a:buNone/>
              <a:defRPr/>
            </a:pPr>
            <a:r>
              <a:rPr lang="en-GB" sz="2000" dirty="0"/>
              <a:t>Reciprocity: exchange of goods is based on reciprocal exchanges between social entities. On a macro level this would include the production of goods to gift to other groups.</a:t>
            </a:r>
          </a:p>
          <a:p>
            <a:pPr marL="0" indent="0">
              <a:buNone/>
              <a:defRPr/>
            </a:pPr>
            <a:r>
              <a:rPr lang="en-GB" sz="2000" dirty="0"/>
              <a:t>Redistributive: trade and production is focused to a central entity such as a tribal leader or feudal lord and then redistributed to members of their society.</a:t>
            </a:r>
          </a:p>
        </p:txBody>
      </p:sp>
    </p:spTree>
    <p:extLst>
      <p:ext uri="{BB962C8B-B14F-4D97-AF65-F5344CB8AC3E}">
        <p14:creationId xmlns:p14="http://schemas.microsoft.com/office/powerpoint/2010/main" val="47396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Great transformation to market economy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/>
              <a:t>Central to the change was that factors of production like land and </a:t>
            </a:r>
            <a:r>
              <a:rPr lang="en-GB" altLang="en-US" sz="2400" dirty="0" err="1"/>
              <a:t>labo</a:t>
            </a:r>
            <a:r>
              <a:rPr lang="cs-CZ" altLang="en-US" sz="2400" dirty="0"/>
              <a:t>u</a:t>
            </a:r>
            <a:r>
              <a:rPr lang="en-GB" altLang="en-US" sz="2400" dirty="0"/>
              <a:t>r would now be sold on the market a</a:t>
            </a:r>
            <a:r>
              <a:rPr lang="cs-CZ" altLang="en-US" sz="2400" dirty="0" err="1"/>
              <a:t>nd</a:t>
            </a:r>
            <a:r>
              <a:rPr lang="en-GB" altLang="en-US" sz="2400" dirty="0"/>
              <a:t> market determined prices</a:t>
            </a:r>
            <a:r>
              <a:rPr lang="cs-CZ" altLang="en-US" sz="2400" dirty="0"/>
              <a:t>.</a:t>
            </a:r>
            <a:r>
              <a:rPr lang="en-GB" altLang="en-US" sz="2400" dirty="0"/>
              <a:t> </a:t>
            </a:r>
            <a:r>
              <a:rPr lang="cs-CZ" altLang="en-US" sz="2400" dirty="0" err="1"/>
              <a:t>However</a:t>
            </a:r>
            <a:r>
              <a:rPr lang="cs-CZ" altLang="en-US" sz="2400" dirty="0"/>
              <a:t>, in </a:t>
            </a:r>
            <a:r>
              <a:rPr lang="cs-CZ" altLang="en-US" sz="2400" dirty="0" err="1"/>
              <a:t>capitalist</a:t>
            </a:r>
            <a:r>
              <a:rPr lang="cs-CZ" altLang="en-US" sz="2400" dirty="0"/>
              <a:t> </a:t>
            </a:r>
            <a:r>
              <a:rPr lang="cs-CZ" altLang="en-US" sz="2400" dirty="0" err="1"/>
              <a:t>societies</a:t>
            </a:r>
            <a:r>
              <a:rPr lang="cs-CZ" altLang="en-US" sz="2400" dirty="0"/>
              <a:t> </a:t>
            </a:r>
            <a:r>
              <a:rPr lang="cs-CZ" altLang="en-US" sz="2400" dirty="0" err="1"/>
              <a:t>also</a:t>
            </a:r>
            <a:r>
              <a:rPr lang="cs-CZ" altLang="en-US" sz="2400" dirty="0"/>
              <a:t> </a:t>
            </a:r>
            <a:r>
              <a:rPr lang="cs-CZ" altLang="en-US" sz="2400" dirty="0" err="1"/>
              <a:t>exist</a:t>
            </a:r>
            <a:r>
              <a:rPr lang="cs-CZ" altLang="en-US" sz="2400" dirty="0"/>
              <a:t> </a:t>
            </a:r>
            <a:r>
              <a:rPr lang="en-GB" altLang="en-US" sz="2400" dirty="0"/>
              <a:t>according to tradition, redistribution, or reciprocity.</a:t>
            </a:r>
            <a:endParaRPr lang="cs-CZ" altLang="en-US" sz="2400" dirty="0"/>
          </a:p>
          <a:p>
            <a:r>
              <a:rPr lang="cs-CZ" altLang="en-US" sz="2400" dirty="0"/>
              <a:t>Market </a:t>
            </a:r>
            <a:r>
              <a:rPr lang="cs-CZ" altLang="en-US" sz="2400" dirty="0" err="1"/>
              <a:t>economy</a:t>
            </a:r>
            <a:r>
              <a:rPr lang="en-GB" altLang="en-US" sz="2400" dirty="0"/>
              <a:t> enabled to establish new distributive principle not only of goods but also statuses. Success in the market of goods became the most powerful self structuring principle.</a:t>
            </a:r>
          </a:p>
        </p:txBody>
      </p:sp>
    </p:spTree>
    <p:extLst>
      <p:ext uri="{BB962C8B-B14F-4D97-AF65-F5344CB8AC3E}">
        <p14:creationId xmlns:p14="http://schemas.microsoft.com/office/powerpoint/2010/main" val="3363621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altLang="en-US" dirty="0"/>
              <a:t>Ernest </a:t>
            </a:r>
            <a:r>
              <a:rPr lang="en-GB" altLang="en-US" dirty="0" err="1"/>
              <a:t>Gellner</a:t>
            </a:r>
            <a:r>
              <a:rPr lang="en-GB" altLang="en-US" dirty="0"/>
              <a:t> – rise and fall of communism: idea based on Polanyi concept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err="1"/>
              <a:t>Gellnerian</a:t>
            </a:r>
            <a:r>
              <a:rPr lang="en-US" altLang="en-US" dirty="0"/>
              <a:t> argument about the rise and fall of the communism.</a:t>
            </a:r>
          </a:p>
          <a:p>
            <a:r>
              <a:rPr lang="en-US" altLang="en-US" dirty="0"/>
              <a:t>Communism was established in countries at the turn from feudalism to capitalism. The principle of market economy was not established yet but capitalist</a:t>
            </a:r>
            <a:r>
              <a:rPr lang="cs-CZ" altLang="en-US" dirty="0"/>
              <a:t> </a:t>
            </a:r>
            <a:r>
              <a:rPr lang="cs-CZ" altLang="en-US" dirty="0" err="1"/>
              <a:t>production</a:t>
            </a:r>
            <a:r>
              <a:rPr lang="en-US" altLang="en-US" dirty="0"/>
              <a:t> was gradually developing. </a:t>
            </a:r>
          </a:p>
          <a:p>
            <a:endParaRPr lang="en-US" altLang="en-US" dirty="0"/>
          </a:p>
          <a:p>
            <a:r>
              <a:rPr lang="en-US" altLang="en-US" dirty="0"/>
              <a:t>Result: a peculiar régime with capitalist production and economy of re-distribution.</a:t>
            </a:r>
          </a:p>
          <a:p>
            <a:endParaRPr lang="en-US" altLang="en-US" dirty="0"/>
          </a:p>
          <a:p>
            <a:r>
              <a:rPr lang="en-GB" altLang="en-US" dirty="0"/>
              <a:t>Such </a:t>
            </a:r>
            <a:r>
              <a:rPr lang="en-GB" altLang="en-US" dirty="0" err="1"/>
              <a:t>régime</a:t>
            </a:r>
            <a:r>
              <a:rPr lang="en-GB" altLang="en-US" dirty="0"/>
              <a:t> was condemned to die – because of it inability to compete with </a:t>
            </a:r>
            <a:r>
              <a:rPr lang="en-GB" altLang="en-US" dirty="0" err="1"/>
              <a:t>régimes</a:t>
            </a:r>
            <a:r>
              <a:rPr lang="en-GB" altLang="en-US" dirty="0"/>
              <a:t> based on both capitalist production and market economy.</a:t>
            </a:r>
          </a:p>
        </p:txBody>
      </p:sp>
    </p:spTree>
    <p:extLst>
      <p:ext uri="{BB962C8B-B14F-4D97-AF65-F5344CB8AC3E}">
        <p14:creationId xmlns:p14="http://schemas.microsoft.com/office/powerpoint/2010/main" val="377867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88488-E33F-49A5-8F86-54D1F1E79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C16115-B52C-4F57-88D4-3BBC6413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73382"/>
            <a:ext cx="9603275" cy="4368800"/>
          </a:xfrm>
        </p:spPr>
        <p:txBody>
          <a:bodyPr>
            <a:normAutofit fontScale="70000" lnSpcReduction="20000"/>
          </a:bodyPr>
          <a:lstStyle/>
          <a:p>
            <a:r>
              <a:rPr lang="cs-CZ" dirty="0" err="1"/>
              <a:t>Ethnosymbolism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Anthony D. Smith (1939 – 2016)</a:t>
            </a:r>
          </a:p>
          <a:p>
            <a:pPr marL="0" indent="0">
              <a:buNone/>
            </a:pPr>
            <a:r>
              <a:rPr lang="cs-CZ" dirty="0"/>
              <a:t> – </a:t>
            </a:r>
            <a:r>
              <a:rPr lang="cs-CZ" dirty="0" err="1"/>
              <a:t>nationalism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modern</a:t>
            </a:r>
            <a:r>
              <a:rPr lang="cs-CZ" dirty="0"/>
              <a:t> </a:t>
            </a:r>
            <a:r>
              <a:rPr lang="cs-CZ" dirty="0" err="1"/>
              <a:t>phenomenon</a:t>
            </a:r>
            <a:r>
              <a:rPr lang="cs-CZ" dirty="0"/>
              <a:t> but has </a:t>
            </a:r>
            <a:r>
              <a:rPr lang="cs-CZ" dirty="0" err="1"/>
              <a:t>deep</a:t>
            </a:r>
            <a:r>
              <a:rPr lang="cs-CZ" dirty="0"/>
              <a:t> and </a:t>
            </a:r>
            <a:r>
              <a:rPr lang="cs-CZ" dirty="0" err="1"/>
              <a:t>old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roots</a:t>
            </a:r>
            <a:endParaRPr lang="cs-CZ" dirty="0"/>
          </a:p>
          <a:p>
            <a:pPr>
              <a:buFontTx/>
              <a:buChar char="-"/>
            </a:pPr>
            <a:r>
              <a:rPr lang="cs-CZ" dirty="0" err="1"/>
              <a:t>Nationalism</a:t>
            </a:r>
            <a:r>
              <a:rPr lang="cs-CZ" dirty="0"/>
              <a:t> </a:t>
            </a:r>
            <a:r>
              <a:rPr lang="cs-CZ" dirty="0" err="1"/>
              <a:t>builds</a:t>
            </a:r>
            <a:r>
              <a:rPr lang="cs-CZ" dirty="0"/>
              <a:t> on </a:t>
            </a:r>
            <a:r>
              <a:rPr lang="cs-CZ" dirty="0" err="1"/>
              <a:t>previous</a:t>
            </a:r>
            <a:r>
              <a:rPr lang="cs-CZ" dirty="0"/>
              <a:t> </a:t>
            </a:r>
            <a:r>
              <a:rPr lang="cs-CZ" dirty="0" err="1"/>
              <a:t>kinship</a:t>
            </a:r>
            <a:r>
              <a:rPr lang="cs-CZ" dirty="0"/>
              <a:t>, </a:t>
            </a:r>
            <a:r>
              <a:rPr lang="cs-CZ" dirty="0" err="1"/>
              <a:t>religious</a:t>
            </a:r>
            <a:r>
              <a:rPr lang="cs-CZ" dirty="0"/>
              <a:t>, </a:t>
            </a:r>
            <a:r>
              <a:rPr lang="cs-CZ" dirty="0" err="1"/>
              <a:t>belives</a:t>
            </a:r>
            <a:r>
              <a:rPr lang="cs-CZ" dirty="0"/>
              <a:t> and </a:t>
            </a:r>
            <a:r>
              <a:rPr lang="cs-CZ" dirty="0" err="1"/>
              <a:t>believe</a:t>
            </a:r>
            <a:r>
              <a:rPr lang="cs-CZ" dirty="0"/>
              <a:t> </a:t>
            </a:r>
            <a:r>
              <a:rPr lang="cs-CZ" dirty="0" err="1"/>
              <a:t>systems</a:t>
            </a:r>
            <a:r>
              <a:rPr lang="cs-CZ" dirty="0"/>
              <a:t>.</a:t>
            </a:r>
          </a:p>
          <a:p>
            <a:pPr>
              <a:buFontTx/>
              <a:buChar char="-"/>
            </a:pPr>
            <a:r>
              <a:rPr lang="cs-CZ" dirty="0" err="1"/>
              <a:t>Nations</a:t>
            </a:r>
            <a:r>
              <a:rPr lang="cs-CZ" dirty="0"/>
              <a:t> fix </a:t>
            </a:r>
            <a:r>
              <a:rPr lang="cs-CZ" dirty="0" err="1"/>
              <a:t>their</a:t>
            </a:r>
            <a:r>
              <a:rPr lang="cs-CZ" dirty="0"/>
              <a:t> </a:t>
            </a:r>
          </a:p>
          <a:p>
            <a:pPr marL="514350" indent="-514350">
              <a:buAutoNum type="arabicPeriod"/>
            </a:pPr>
            <a:r>
              <a:rPr lang="cs-CZ" dirty="0" err="1"/>
              <a:t>collective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</a:p>
          <a:p>
            <a:pPr marL="514350" indent="-514350">
              <a:buAutoNum type="arabicPeriod"/>
            </a:pPr>
            <a:r>
              <a:rPr lang="cs-CZ" dirty="0"/>
              <a:t>myth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origin</a:t>
            </a:r>
            <a:r>
              <a:rPr lang="cs-CZ" dirty="0"/>
              <a:t> </a:t>
            </a:r>
            <a:r>
              <a:rPr lang="cs-CZ" dirty="0" err="1"/>
              <a:t>common</a:t>
            </a:r>
            <a:r>
              <a:rPr lang="cs-CZ" dirty="0"/>
              <a:t> </a:t>
            </a:r>
            <a:r>
              <a:rPr lang="cs-CZ" dirty="0" err="1"/>
              <a:t>origin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historical</a:t>
            </a:r>
            <a:r>
              <a:rPr lang="cs-CZ" dirty="0"/>
              <a:t> </a:t>
            </a:r>
            <a:r>
              <a:rPr lang="cs-CZ" dirty="0" err="1"/>
              <a:t>memory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several</a:t>
            </a:r>
            <a:r>
              <a:rPr lang="cs-CZ" dirty="0"/>
              <a:t>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elements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culture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connection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a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homeland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 err="1"/>
              <a:t>inner</a:t>
            </a:r>
            <a:r>
              <a:rPr lang="cs-CZ" dirty="0"/>
              <a:t> solidarity</a:t>
            </a:r>
          </a:p>
          <a:p>
            <a:pPr marL="0" indent="0">
              <a:buNone/>
            </a:pPr>
            <a:r>
              <a:rPr lang="cs-CZ" dirty="0"/>
              <a:t>These </a:t>
            </a:r>
            <a:r>
              <a:rPr lang="cs-CZ" dirty="0" err="1"/>
              <a:t>traits</a:t>
            </a:r>
            <a:r>
              <a:rPr lang="cs-CZ" dirty="0"/>
              <a:t> are long-term </a:t>
            </a:r>
            <a:r>
              <a:rPr lang="cs-CZ" dirty="0" err="1"/>
              <a:t>reproducing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607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11CC6-62C4-445E-83DB-71F71EDB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MichaEl</a:t>
            </a:r>
            <a:r>
              <a:rPr lang="cs-CZ" dirty="0"/>
              <a:t> </a:t>
            </a:r>
            <a:r>
              <a:rPr lang="cs-CZ" dirty="0" err="1"/>
              <a:t>Herzfeld</a:t>
            </a:r>
            <a:r>
              <a:rPr lang="cs-CZ" dirty="0"/>
              <a:t> </a:t>
            </a:r>
            <a:r>
              <a:rPr lang="cs-CZ" dirty="0" err="1"/>
              <a:t>Poetics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Nationalism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D4E6FD-3CF6-46E2-B0B0-512DB2AB4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Nationalism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</a:t>
            </a:r>
            <a:r>
              <a:rPr lang="cs-CZ" dirty="0" err="1"/>
              <a:t>creates</a:t>
            </a:r>
            <a:r>
              <a:rPr lang="cs-CZ" dirty="0"/>
              <a:t> a </a:t>
            </a:r>
            <a:r>
              <a:rPr lang="cs-CZ" dirty="0" err="1"/>
              <a:t>sense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nostalgia</a:t>
            </a:r>
            <a:r>
              <a:rPr lang="cs-CZ" dirty="0"/>
              <a:t>,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matter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fine </a:t>
            </a:r>
            <a:r>
              <a:rPr lang="cs-CZ" dirty="0" err="1"/>
              <a:t>arts</a:t>
            </a:r>
            <a:r>
              <a:rPr lang="cs-CZ" dirty="0"/>
              <a:t>,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subject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artistic</a:t>
            </a:r>
            <a:r>
              <a:rPr lang="cs-CZ" dirty="0"/>
              <a:t> </a:t>
            </a:r>
            <a:r>
              <a:rPr lang="cs-CZ" dirty="0" err="1"/>
              <a:t>production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en-US" dirty="0"/>
              <a:t>In the name of nationalism, monumental works of art and architecture are created, but artists also </a:t>
            </a:r>
            <a:r>
              <a:rPr lang="cs-CZ" dirty="0" err="1"/>
              <a:t>deal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en-US" dirty="0"/>
              <a:t> rustic architecture, they return to old farmsteads, open-air museums are created</a:t>
            </a:r>
            <a:r>
              <a:rPr lang="cs-CZ" dirty="0"/>
              <a:t> </a:t>
            </a:r>
            <a:r>
              <a:rPr lang="cs-CZ" dirty="0" err="1"/>
              <a:t>etc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326170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3742</TotalTime>
  <Words>517</Words>
  <Application>Microsoft Office PowerPoint</Application>
  <PresentationFormat>Širokoúhlá obrazovka</PresentationFormat>
  <Paragraphs>44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Times New Roman</vt:lpstr>
      <vt:lpstr>Galerie</vt:lpstr>
      <vt:lpstr>Nations and Nationalism:  Theme 4 Economic theories of nationalism</vt:lpstr>
      <vt:lpstr>Economic origins of nationalism</vt:lpstr>
      <vt:lpstr>Prezentace aplikace PowerPoint</vt:lpstr>
      <vt:lpstr>Great transformation to market economy</vt:lpstr>
      <vt:lpstr>Ernest Gellner – rise and fall of communism: idea based on Polanyi concept</vt:lpstr>
      <vt:lpstr>Prezentace aplikace PowerPoint</vt:lpstr>
      <vt:lpstr>MichaEl Herzfeld Poetics of Nationalism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Nations and Nationalism: An Advanced Course of Political Anthropology</dc:title>
  <dc:creator>Zdeněk Uherek</dc:creator>
  <cp:lastModifiedBy>Zdeněk Uherek</cp:lastModifiedBy>
  <cp:revision>41</cp:revision>
  <dcterms:created xsi:type="dcterms:W3CDTF">2020-04-27T14:08:24Z</dcterms:created>
  <dcterms:modified xsi:type="dcterms:W3CDTF">2021-03-23T03:00:19Z</dcterms:modified>
</cp:coreProperties>
</file>