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83" r:id="rId10"/>
    <p:sldId id="284" r:id="rId11"/>
    <p:sldId id="276" r:id="rId12"/>
    <p:sldId id="282" r:id="rId13"/>
    <p:sldId id="280" r:id="rId14"/>
    <p:sldId id="281" r:id="rId15"/>
    <p:sldId id="277" r:id="rId16"/>
    <p:sldId id="279" r:id="rId17"/>
    <p:sldId id="264" r:id="rId18"/>
    <p:sldId id="265" r:id="rId19"/>
    <p:sldId id="273" r:id="rId20"/>
    <p:sldId id="274" r:id="rId21"/>
    <p:sldId id="272" r:id="rId22"/>
    <p:sldId id="266" r:id="rId23"/>
    <p:sldId id="275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508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DB58-6CE4-4CB2-8B26-8C00B6E14F2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4F61-68F5-4040-AC53-B0BEB2004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DRUHY ZÁJMEN, </a:t>
            </a:r>
            <a:r>
              <a:rPr lang="en-GB" dirty="0" err="1" smtClean="0"/>
              <a:t>překlad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• persoonlijk voornaamwoord </a:t>
            </a:r>
            <a:r>
              <a:rPr lang="cs-CZ" dirty="0" smtClean="0"/>
              <a:t>  		</a:t>
            </a:r>
            <a:r>
              <a:rPr lang="en-GB" dirty="0" err="1" smtClean="0"/>
              <a:t>osobní</a:t>
            </a:r>
            <a:endParaRPr lang="en-GB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nl-NL" dirty="0" smtClean="0"/>
              <a:t>• bezittelijk voornaamwoord </a:t>
            </a:r>
            <a:r>
              <a:rPr lang="cs-CZ" dirty="0" smtClean="0"/>
              <a:t>		</a:t>
            </a:r>
            <a:r>
              <a:rPr lang="en-GB" dirty="0" smtClean="0"/>
              <a:t>	</a:t>
            </a:r>
            <a:r>
              <a:rPr lang="en-GB" dirty="0" err="1" smtClean="0"/>
              <a:t>přivlastňovací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betrekkelijk voornaamwoord </a:t>
            </a:r>
            <a:r>
              <a:rPr lang="cs-CZ" dirty="0" smtClean="0"/>
              <a:t>		</a:t>
            </a:r>
            <a:r>
              <a:rPr lang="en-GB" dirty="0" err="1" smtClean="0"/>
              <a:t>vztažná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onbepaald voornaamwoord </a:t>
            </a:r>
            <a:r>
              <a:rPr lang="cs-CZ" dirty="0" smtClean="0"/>
              <a:t>		</a:t>
            </a:r>
            <a:r>
              <a:rPr lang="en-GB" dirty="0" err="1" smtClean="0"/>
              <a:t>neurčitá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</a:t>
            </a:r>
            <a:r>
              <a:rPr lang="cs-CZ" dirty="0" smtClean="0"/>
              <a:t> </a:t>
            </a:r>
            <a:r>
              <a:rPr lang="nl-NL" dirty="0" smtClean="0"/>
              <a:t>aanwijzend voornaamwoord </a:t>
            </a:r>
            <a:r>
              <a:rPr lang="cs-CZ" dirty="0" smtClean="0"/>
              <a:t>		</a:t>
            </a:r>
            <a:r>
              <a:rPr lang="en-GB" dirty="0" err="1" smtClean="0"/>
              <a:t>ukazovací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wederkerend</a:t>
            </a:r>
            <a:r>
              <a:rPr lang="cs-CZ" dirty="0" smtClean="0"/>
              <a:t> </a:t>
            </a:r>
            <a:r>
              <a:rPr lang="nl-NL" dirty="0" smtClean="0"/>
              <a:t>voornaamwoord</a:t>
            </a:r>
            <a:r>
              <a:rPr lang="cs-CZ" dirty="0" smtClean="0"/>
              <a:t> 	</a:t>
            </a:r>
            <a:r>
              <a:rPr lang="en-GB" dirty="0" smtClean="0"/>
              <a:t>	</a:t>
            </a:r>
            <a:r>
              <a:rPr lang="en-GB" dirty="0" err="1" smtClean="0"/>
              <a:t>zvratná</a:t>
            </a:r>
            <a:endParaRPr lang="en-GB" dirty="0" smtClean="0"/>
          </a:p>
          <a:p>
            <a:pPr marL="0" indent="0">
              <a:buNone/>
            </a:pPr>
            <a:r>
              <a:rPr lang="nl-NL" dirty="0" smtClean="0"/>
              <a:t>• wederkerig voornaamwoord</a:t>
            </a:r>
            <a:r>
              <a:rPr lang="cs-CZ" dirty="0" smtClean="0"/>
              <a:t> 	 	</a:t>
            </a:r>
            <a:r>
              <a:rPr lang="cs-CZ" dirty="0" err="1" smtClean="0"/>
              <a:t>recip</a:t>
            </a:r>
            <a:r>
              <a:rPr lang="en-GB" dirty="0" err="1" smtClean="0"/>
              <a:t>roční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vragend voornaamwoord</a:t>
            </a:r>
            <a:r>
              <a:rPr lang="cs-CZ" dirty="0" smtClean="0"/>
              <a:t>		</a:t>
            </a:r>
            <a:r>
              <a:rPr lang="en-GB" dirty="0" smtClean="0"/>
              <a:t>	</a:t>
            </a:r>
            <a:r>
              <a:rPr lang="en-GB" dirty="0" err="1" smtClean="0"/>
              <a:t>tázací</a:t>
            </a:r>
            <a:endParaRPr lang="en-GB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cs-CZ" dirty="0" err="1" smtClean="0"/>
              <a:t>uitroepend</a:t>
            </a:r>
            <a:r>
              <a:rPr lang="cs-CZ" dirty="0" smtClean="0"/>
              <a:t> </a:t>
            </a:r>
            <a:r>
              <a:rPr lang="cs-CZ" dirty="0" err="1" smtClean="0"/>
              <a:t>voornaamwoord</a:t>
            </a:r>
            <a:r>
              <a:rPr lang="cs-CZ" dirty="0" smtClean="0"/>
              <a:t> 		</a:t>
            </a:r>
            <a:r>
              <a:rPr lang="en-GB" dirty="0" err="1" smtClean="0"/>
              <a:t>zvolací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38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https://www.youtube.com/watch?v=_ITBXal7qm0</a:t>
            </a:r>
          </a:p>
          <a:p>
            <a:endParaRPr lang="cs-CZ" dirty="0" smtClean="0"/>
          </a:p>
          <a:p>
            <a:r>
              <a:rPr lang="cs-CZ" dirty="0" smtClean="0"/>
              <a:t>https://quiz.ntr.nl/quiz/start/quiz_id/158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https://jufnederlands.nl/les-7-wanneer-gebruik-je-hun-hen-en-zij/</a:t>
            </a:r>
          </a:p>
          <a:p>
            <a:endParaRPr lang="cs-CZ" dirty="0" smtClean="0"/>
          </a:p>
          <a:p>
            <a:r>
              <a:rPr lang="cs-CZ" dirty="0" err="1" smtClean="0"/>
              <a:t>Persoonlijke</a:t>
            </a:r>
            <a:r>
              <a:rPr lang="cs-CZ" dirty="0" smtClean="0"/>
              <a:t> </a:t>
            </a:r>
            <a:r>
              <a:rPr lang="cs-CZ" dirty="0" err="1" smtClean="0"/>
              <a:t>vnw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(A2):</a:t>
            </a:r>
            <a:r>
              <a:rPr lang="cs-CZ" baseline="0" dirty="0" smtClean="0"/>
              <a:t>   </a:t>
            </a:r>
            <a:r>
              <a:rPr lang="cs-CZ" dirty="0" smtClean="0"/>
              <a:t>https://www.youtube.com/watch?v=F6SHgB7Ya-U</a:t>
            </a:r>
          </a:p>
          <a:p>
            <a:endParaRPr lang="cs-CZ" dirty="0" smtClean="0"/>
          </a:p>
          <a:p>
            <a:r>
              <a:rPr lang="cs-CZ" dirty="0" err="1" smtClean="0"/>
              <a:t>Bezittelijke</a:t>
            </a:r>
            <a:r>
              <a:rPr lang="cs-CZ" dirty="0" smtClean="0"/>
              <a:t> </a:t>
            </a:r>
            <a:r>
              <a:rPr lang="cs-CZ" dirty="0" err="1" smtClean="0"/>
              <a:t>vnw</a:t>
            </a:r>
            <a:r>
              <a:rPr lang="cs-CZ" dirty="0" smtClean="0"/>
              <a:t> (A2)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Stanaard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</a:t>
            </a:r>
            <a:r>
              <a:rPr lang="en-US" baseline="0" dirty="0" smtClean="0"/>
              <a:t>  --&gt;  hen – </a:t>
            </a:r>
            <a:r>
              <a:rPr lang="en-US" baseline="0" dirty="0" err="1" smtClean="0"/>
              <a:t>accusatief</a:t>
            </a:r>
            <a:endParaRPr lang="en-US" baseline="0" dirty="0" smtClean="0"/>
          </a:p>
          <a:p>
            <a:r>
              <a:rPr lang="en-US" baseline="0" dirty="0" smtClean="0"/>
              <a:t>Hun – </a:t>
            </a:r>
            <a:r>
              <a:rPr lang="en-US" baseline="0" dirty="0" err="1" smtClean="0"/>
              <a:t>datief</a:t>
            </a:r>
            <a:endParaRPr lang="en-US" baseline="0" dirty="0" smtClean="0"/>
          </a:p>
          <a:p>
            <a:r>
              <a:rPr lang="en-US" baseline="0" dirty="0" smtClean="0"/>
              <a:t>Hun - </a:t>
            </a:r>
            <a:r>
              <a:rPr lang="en-US" baseline="0" dirty="0" err="1" smtClean="0"/>
              <a:t>bezittelijk</a:t>
            </a:r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4F61-68F5-4040-AC53-B0BEB20047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4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4F61-68F5-4040-AC53-B0BEB20047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74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4F61-68F5-4040-AC53-B0BEB20047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6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Použití</a:t>
            </a:r>
            <a:r>
              <a:rPr lang="en-GB" dirty="0" smtClean="0"/>
              <a:t> </a:t>
            </a:r>
            <a:r>
              <a:rPr lang="en-GB" dirty="0" err="1" smtClean="0"/>
              <a:t>zájmena</a:t>
            </a:r>
            <a:r>
              <a:rPr lang="en-GB" dirty="0" smtClean="0"/>
              <a:t> </a:t>
            </a:r>
            <a:r>
              <a:rPr lang="en-GB" i="1" dirty="0" smtClean="0"/>
              <a:t>HET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Většinou</a:t>
            </a:r>
            <a:r>
              <a:rPr lang="cs-CZ" baseline="0" dirty="0" smtClean="0"/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</a:t>
            </a:r>
            <a:r>
              <a:rPr lang="cs-CZ" baseline="0" dirty="0" smtClean="0"/>
              <a:t> 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pokudmá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funkci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odkazování</a:t>
            </a:r>
            <a:r>
              <a:rPr lang="en-GB" baseline="0" dirty="0" smtClean="0"/>
              <a:t>, </a:t>
            </a:r>
            <a:r>
              <a:rPr lang="cs-CZ" baseline="0" dirty="0" smtClean="0"/>
              <a:t>lze</a:t>
            </a:r>
            <a:r>
              <a:rPr lang="en-GB" baseline="0" dirty="0" smtClean="0"/>
              <a:t> </a:t>
            </a:r>
            <a:r>
              <a:rPr lang="cs-CZ" baseline="0" dirty="0" smtClean="0"/>
              <a:t>nahradit</a:t>
            </a:r>
            <a:r>
              <a:rPr lang="en-GB" baseline="0" dirty="0" smtClean="0"/>
              <a:t> </a:t>
            </a:r>
            <a:r>
              <a:rPr lang="cs-CZ" baseline="0" dirty="0" smtClean="0"/>
              <a:t>ukazovacími zájmeny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dat/di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is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/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boek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het /</a:t>
            </a:r>
            <a:r>
              <a:rPr lang="en-GB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heel oud.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Pokud</a:t>
            </a:r>
            <a:r>
              <a:rPr lang="en-GB" dirty="0" smtClean="0"/>
              <a:t> je </a:t>
            </a:r>
            <a:r>
              <a:rPr lang="en-GB" i="1" dirty="0" smtClean="0"/>
              <a:t>het</a:t>
            </a:r>
            <a:r>
              <a:rPr lang="en-GB" dirty="0" smtClean="0"/>
              <a:t> </a:t>
            </a:r>
            <a:r>
              <a:rPr lang="en-GB" dirty="0" err="1" smtClean="0"/>
              <a:t>použito</a:t>
            </a:r>
            <a:r>
              <a:rPr lang="en-GB" dirty="0" smtClean="0"/>
              <a:t> </a:t>
            </a:r>
            <a:r>
              <a:rPr lang="en-GB" dirty="0" err="1" smtClean="0"/>
              <a:t>jako</a:t>
            </a:r>
            <a:r>
              <a:rPr lang="en-GB" dirty="0" smtClean="0"/>
              <a:t> </a:t>
            </a:r>
            <a:r>
              <a:rPr lang="en-GB" dirty="0" err="1" smtClean="0"/>
              <a:t>osobní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zájmeno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odkazovací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funkcí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předmět</a:t>
            </a:r>
            <a:r>
              <a:rPr lang="en-GB" baseline="0" dirty="0" smtClean="0"/>
              <a:t> (</a:t>
            </a:r>
            <a:r>
              <a:rPr lang="en-GB" b="1" u="sng" baseline="0" dirty="0" smtClean="0"/>
              <a:t>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musíš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slyšet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Musíš</a:t>
            </a:r>
            <a:r>
              <a:rPr lang="en-GB" baseline="0" dirty="0" smtClean="0"/>
              <a:t> </a:t>
            </a:r>
            <a:r>
              <a:rPr lang="en-GB" b="1" u="sng" baseline="0" dirty="0" smtClean="0"/>
              <a:t>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slyšet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musíme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začátku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nahradit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ukazovacími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zájmeny</a:t>
            </a:r>
            <a:r>
              <a:rPr lang="en-GB" baseline="0" dirty="0" smtClean="0"/>
              <a:t> </a:t>
            </a:r>
            <a:r>
              <a:rPr lang="en-GB" i="1" baseline="0" dirty="0" err="1" smtClean="0"/>
              <a:t>dit</a:t>
            </a:r>
            <a:r>
              <a:rPr lang="en-GB" i="1" baseline="0" dirty="0" smtClean="0"/>
              <a:t> /dat. Het 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fuknci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předmětu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použítg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první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místo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větě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Srovnejte</a:t>
            </a:r>
            <a:r>
              <a:rPr lang="en-GB" baseline="0" dirty="0" smtClean="0"/>
              <a:t>:</a:t>
            </a:r>
          </a:p>
          <a:p>
            <a:endParaRPr lang="en-GB" baseline="0" dirty="0" smtClean="0"/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i="1" dirty="0" err="1" smtClean="0">
                <a:solidFill>
                  <a:srgbClr val="FF0000"/>
                </a:solidFill>
              </a:rPr>
              <a:t>Hij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horen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cs-CZ" dirty="0" smtClean="0"/>
              <a:t>(</a:t>
            </a:r>
            <a:r>
              <a:rPr lang="en-GB" dirty="0" smtClean="0"/>
              <a:t>bez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důrazu</a:t>
            </a:r>
            <a:r>
              <a:rPr lang="cs-CZ" dirty="0" smtClean="0"/>
              <a:t>, ´t)</a:t>
            </a: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b="1" i="1" u="sng" dirty="0" smtClean="0">
                <a:solidFill>
                  <a:srgbClr val="FF0000"/>
                </a:solidFill>
              </a:rPr>
              <a:t>Dat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hij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horen</a:t>
            </a:r>
            <a:r>
              <a:rPr lang="cs-CZ" dirty="0" smtClean="0"/>
              <a:t>.   </a:t>
            </a:r>
            <a:r>
              <a:rPr lang="cs-CZ" i="1" dirty="0" smtClean="0"/>
              <a:t>(* </a:t>
            </a:r>
            <a:r>
              <a:rPr lang="cs-CZ" i="1" dirty="0" err="1" smtClean="0"/>
              <a:t>het</a:t>
            </a:r>
            <a:r>
              <a:rPr lang="en-GB" i="1" dirty="0" smtClean="0"/>
              <a:t>, je </a:t>
            </a:r>
            <a:r>
              <a:rPr lang="en-GB" i="1" dirty="0" err="1" smtClean="0"/>
              <a:t>zde</a:t>
            </a:r>
            <a:r>
              <a:rPr lang="en-GB" i="1" dirty="0" smtClean="0"/>
              <a:t> </a:t>
            </a:r>
            <a:r>
              <a:rPr lang="en-GB" i="1" dirty="0" err="1" smtClean="0"/>
              <a:t>důraz</a:t>
            </a:r>
            <a:r>
              <a:rPr lang="cs-CZ" i="1" dirty="0" smtClean="0"/>
              <a:t>)</a:t>
            </a: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b="1" i="0" dirty="0" err="1" smtClean="0"/>
              <a:t>Odůvodnění</a:t>
            </a:r>
            <a:r>
              <a:rPr lang="en-GB" b="1" i="0" dirty="0" smtClean="0"/>
              <a:t>: </a:t>
            </a:r>
            <a:r>
              <a:rPr lang="en-GB" b="1" i="0" dirty="0" err="1" smtClean="0"/>
              <a:t>Nizozemština</a:t>
            </a:r>
            <a:r>
              <a:rPr lang="en-GB" b="1" i="0" dirty="0" smtClean="0"/>
              <a:t> </a:t>
            </a:r>
            <a:r>
              <a:rPr lang="en-GB" i="0" dirty="0" err="1" smtClean="0"/>
              <a:t>má</a:t>
            </a:r>
            <a:r>
              <a:rPr lang="en-GB" i="0" dirty="0" smtClean="0"/>
              <a:t> </a:t>
            </a:r>
            <a:r>
              <a:rPr lang="en-GB" i="0" dirty="0" err="1" smtClean="0"/>
              <a:t>neutrální</a:t>
            </a:r>
            <a:r>
              <a:rPr lang="en-GB" i="0" dirty="0" smtClean="0"/>
              <a:t> </a:t>
            </a:r>
            <a:r>
              <a:rPr lang="en-GB" b="1" i="0" dirty="0" err="1" smtClean="0"/>
              <a:t>slovosled</a:t>
            </a:r>
            <a:r>
              <a:rPr lang="en-GB" b="1" i="0" dirty="0" smtClean="0"/>
              <a:t> SVO =  </a:t>
            </a:r>
            <a:r>
              <a:rPr lang="en-GB" i="0" dirty="0" err="1" smtClean="0"/>
              <a:t>podmět</a:t>
            </a:r>
            <a:r>
              <a:rPr lang="en-GB" i="0" baseline="0" dirty="0" smtClean="0"/>
              <a:t> – </a:t>
            </a:r>
            <a:r>
              <a:rPr lang="en-GB" i="0" baseline="0" dirty="0" err="1" smtClean="0"/>
              <a:t>sloveso</a:t>
            </a:r>
            <a:r>
              <a:rPr lang="en-GB" i="0" baseline="0" dirty="0" smtClean="0"/>
              <a:t> – </a:t>
            </a:r>
            <a:r>
              <a:rPr lang="en-GB" i="0" baseline="0" dirty="0" err="1" smtClean="0"/>
              <a:t>předmět</a:t>
            </a:r>
            <a:r>
              <a:rPr lang="en-GB" i="0" baseline="0" dirty="0" smtClean="0"/>
              <a:t>), </a:t>
            </a:r>
            <a:r>
              <a:rPr lang="en-GB" i="0" baseline="0" dirty="0" err="1" smtClean="0"/>
              <a:t>pokud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předmět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předsadíme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začátek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věty</a:t>
            </a:r>
            <a:r>
              <a:rPr lang="en-GB" i="0" baseline="0" dirty="0" smtClean="0"/>
              <a:t>, </a:t>
            </a:r>
            <a:r>
              <a:rPr lang="en-GB" i="0" baseline="0" dirty="0" err="1" smtClean="0"/>
              <a:t>nejde</a:t>
            </a:r>
            <a:r>
              <a:rPr lang="en-GB" i="0" baseline="0" dirty="0" smtClean="0"/>
              <a:t> o </a:t>
            </a:r>
            <a:r>
              <a:rPr lang="en-GB" i="0" baseline="0" dirty="0" err="1" smtClean="0"/>
              <a:t>neutrální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slovosled</a:t>
            </a:r>
            <a:r>
              <a:rPr lang="en-GB" i="0" baseline="0" dirty="0" smtClean="0"/>
              <a:t>, ale o </a:t>
            </a:r>
            <a:r>
              <a:rPr lang="en-GB" i="0" baseline="0" dirty="0" err="1" smtClean="0"/>
              <a:t>zdůraznění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předmětu</a:t>
            </a:r>
            <a:r>
              <a:rPr lang="en-GB" i="0" baseline="0" dirty="0" smtClean="0"/>
              <a:t>. </a:t>
            </a:r>
            <a:r>
              <a:rPr lang="en-GB" i="0" baseline="0" dirty="0" err="1" smtClean="0"/>
              <a:t>Zde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tedy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volíme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tvary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ukazovací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důraznější</a:t>
            </a:r>
            <a:r>
              <a:rPr lang="en-GB" i="0" baseline="0" dirty="0" smtClean="0"/>
              <a:t>). </a:t>
            </a:r>
            <a:endParaRPr lang="cs-CZ" i="0" dirty="0" smtClean="0"/>
          </a:p>
          <a:p>
            <a:endParaRPr lang="en-GB" dirty="0" smtClean="0"/>
          </a:p>
          <a:p>
            <a:r>
              <a:rPr lang="en-GB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nelze</a:t>
            </a:r>
            <a:r>
              <a:rPr lang="en-GB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nahradit</a:t>
            </a:r>
            <a:r>
              <a:rPr lang="en-GB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zájmeny</a:t>
            </a:r>
            <a:r>
              <a:rPr lang="en-GB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baseline="0" dirty="0" smtClean="0"/>
              <a:t>pokud má 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</a:t>
            </a:r>
            <a:r>
              <a:rPr lang="cs-CZ" b="1" baseline="0" dirty="0" smtClean="0"/>
              <a:t>jen gramatickou funkci</a:t>
            </a:r>
            <a:r>
              <a:rPr lang="en-GB" b="1" baseline="0" dirty="0" smtClean="0"/>
              <a:t> – </a:t>
            </a:r>
            <a:r>
              <a:rPr lang="en-GB" b="1" baseline="0" dirty="0" err="1" smtClean="0"/>
              <a:t>mluvíme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také</a:t>
            </a:r>
            <a:r>
              <a:rPr lang="en-GB" b="1" baseline="0" dirty="0" smtClean="0"/>
              <a:t> o </a:t>
            </a:r>
            <a:r>
              <a:rPr lang="en-GB" b="1" baseline="0" dirty="0" err="1" smtClean="0"/>
              <a:t>tzv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prázdném</a:t>
            </a:r>
            <a:r>
              <a:rPr lang="en-GB" b="1" baseline="0" dirty="0" smtClean="0"/>
              <a:t> </a:t>
            </a:r>
            <a:r>
              <a:rPr lang="en-GB" b="1" i="1" baseline="0" dirty="0" smtClean="0"/>
              <a:t>het</a:t>
            </a:r>
            <a:r>
              <a:rPr lang="en-GB" b="1" baseline="0" dirty="0" smtClean="0"/>
              <a:t> (</a:t>
            </a:r>
            <a:r>
              <a:rPr lang="en-GB" b="1" baseline="0" dirty="0" err="1" smtClean="0"/>
              <a:t>lege</a:t>
            </a:r>
            <a:r>
              <a:rPr lang="en-GB" b="1" baseline="0" dirty="0" smtClean="0"/>
              <a:t> </a:t>
            </a:r>
            <a:r>
              <a:rPr lang="en-GB" b="1" i="1" baseline="0" dirty="0" smtClean="0"/>
              <a:t>het</a:t>
            </a:r>
            <a:r>
              <a:rPr lang="en-GB" b="1" baseline="0" dirty="0" smtClean="0"/>
              <a:t>). </a:t>
            </a:r>
            <a:r>
              <a:rPr lang="en-GB" b="1" baseline="0" dirty="0" err="1" smtClean="0"/>
              <a:t>Tohle</a:t>
            </a:r>
            <a:r>
              <a:rPr lang="en-GB" b="1" baseline="0" dirty="0" smtClean="0"/>
              <a:t> </a:t>
            </a:r>
            <a:r>
              <a:rPr lang="en-GB" b="1" i="1" baseline="0" dirty="0" smtClean="0"/>
              <a:t>het</a:t>
            </a:r>
            <a:r>
              <a:rPr lang="en-GB" b="1" baseline="0" dirty="0" smtClean="0"/>
              <a:t> je </a:t>
            </a:r>
            <a:r>
              <a:rPr lang="en-GB" b="1" baseline="0" dirty="0" err="1" smtClean="0"/>
              <a:t>vždy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na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prvním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místě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ve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větě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nemá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funkci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odkazování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jen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gramatickou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(</a:t>
            </a:r>
            <a:r>
              <a:rPr lang="en-GB" b="0" baseline="0" dirty="0" err="1" smtClean="0"/>
              <a:t>jelikož</a:t>
            </a:r>
            <a:r>
              <a:rPr lang="en-GB" b="0" baseline="0" dirty="0" smtClean="0"/>
              <a:t> v NL </a:t>
            </a:r>
            <a:r>
              <a:rPr lang="en-GB" b="0" baseline="0" dirty="0" err="1" smtClean="0"/>
              <a:t>musí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být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podmět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realizován</a:t>
            </a:r>
            <a:r>
              <a:rPr lang="en-GB" b="0" baseline="0" dirty="0" smtClean="0"/>
              <a:t>).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waait</a:t>
            </a:r>
            <a:r>
              <a:rPr lang="cs-CZ" i="1" dirty="0" smtClean="0">
                <a:solidFill>
                  <a:srgbClr val="FF0000"/>
                </a:solidFill>
              </a:rPr>
              <a:t> hard. /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 regent. / 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sneeuwde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  <a:r>
              <a:rPr lang="en-GB" i="1" dirty="0" smtClean="0">
                <a:solidFill>
                  <a:srgbClr val="FF0000"/>
                </a:solidFill>
              </a:rPr>
              <a:t>   </a:t>
            </a:r>
            <a:r>
              <a:rPr lang="en-GB" i="1" dirty="0" err="1" smtClean="0">
                <a:solidFill>
                  <a:srgbClr val="FF0000"/>
                </a:solidFill>
              </a:rPr>
              <a:t>Silně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fouká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prší</a:t>
            </a:r>
            <a:r>
              <a:rPr lang="en-GB" i="1" baseline="0" dirty="0" smtClean="0">
                <a:solidFill>
                  <a:srgbClr val="FF0000"/>
                </a:solidFill>
              </a:rPr>
              <a:t> /</a:t>
            </a:r>
            <a:r>
              <a:rPr lang="en-GB" i="1" dirty="0" err="1" smtClean="0">
                <a:solidFill>
                  <a:srgbClr val="FF0000"/>
                </a:solidFill>
              </a:rPr>
              <a:t>Sněžilo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Hoe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gaat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? – </a:t>
            </a:r>
            <a:r>
              <a:rPr lang="cs-CZ" i="1" dirty="0" err="1" smtClean="0">
                <a:solidFill>
                  <a:srgbClr val="FF0000"/>
                </a:solidFill>
              </a:rPr>
              <a:t>Tja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b="1" i="1" u="sng" dirty="0" smtClean="0">
                <a:solidFill>
                  <a:srgbClr val="FF0000"/>
                </a:solidFill>
              </a:rPr>
              <a:t>´t </a:t>
            </a:r>
            <a:r>
              <a:rPr lang="cs-CZ" i="1" dirty="0" err="1" smtClean="0">
                <a:solidFill>
                  <a:srgbClr val="FF0000"/>
                </a:solidFill>
              </a:rPr>
              <a:t>gaat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  <a:r>
              <a:rPr lang="en-GB" i="1" dirty="0" smtClean="0">
                <a:solidFill>
                  <a:srgbClr val="FF0000"/>
                </a:solidFill>
              </a:rPr>
              <a:t>    </a:t>
            </a:r>
            <a:r>
              <a:rPr lang="en-GB" i="1" dirty="0" err="1" smtClean="0">
                <a:solidFill>
                  <a:srgbClr val="FF0000"/>
                </a:solidFill>
              </a:rPr>
              <a:t>Jak</a:t>
            </a:r>
            <a:r>
              <a:rPr lang="en-GB" i="1" dirty="0" smtClean="0">
                <a:solidFill>
                  <a:srgbClr val="FF0000"/>
                </a:solidFill>
              </a:rPr>
              <a:t> to </a:t>
            </a:r>
            <a:r>
              <a:rPr lang="en-GB" i="1" dirty="0" err="1" smtClean="0">
                <a:solidFill>
                  <a:srgbClr val="FF0000"/>
                </a:solidFill>
              </a:rPr>
              <a:t>jde</a:t>
            </a:r>
            <a:r>
              <a:rPr lang="en-GB" i="1" baseline="0" dirty="0" smtClean="0">
                <a:solidFill>
                  <a:srgbClr val="FF0000"/>
                </a:solidFill>
              </a:rPr>
              <a:t> – </a:t>
            </a:r>
            <a:r>
              <a:rPr lang="en-GB" i="1" baseline="0" dirty="0" err="1" smtClean="0">
                <a:solidFill>
                  <a:srgbClr val="FF0000"/>
                </a:solidFill>
              </a:rPr>
              <a:t>Jde</a:t>
            </a:r>
            <a:r>
              <a:rPr lang="en-GB" i="1" baseline="0" dirty="0" smtClean="0">
                <a:solidFill>
                  <a:srgbClr val="FF0000"/>
                </a:solidFill>
              </a:rPr>
              <a:t> to.</a:t>
            </a:r>
            <a:endParaRPr lang="cs-CZ" i="1" dirty="0" smtClean="0">
              <a:solidFill>
                <a:srgbClr val="FF0000"/>
              </a:solidFill>
            </a:endParaRPr>
          </a:p>
          <a:p>
            <a:endParaRPr lang="cs-CZ" baseline="0" dirty="0"/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3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 smtClean="0">
                <a:latin typeface="+mn-lt"/>
              </a:rPr>
              <a:t>Mluvené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slovo</a:t>
            </a:r>
            <a:r>
              <a:rPr lang="en-GB" b="1" baseline="0" dirty="0" smtClean="0">
                <a:latin typeface="+mn-lt"/>
              </a:rPr>
              <a:t>: </a:t>
            </a:r>
            <a:r>
              <a:rPr lang="cs-CZ" b="1" dirty="0" smtClean="0">
                <a:latin typeface="+mn-lt"/>
              </a:rPr>
              <a:t> </a:t>
            </a:r>
            <a:r>
              <a:rPr lang="en-GB" u="sng" dirty="0" err="1" smtClean="0"/>
              <a:t>oslovování</a:t>
            </a:r>
            <a:r>
              <a:rPr lang="cs-CZ" dirty="0" smtClean="0"/>
              <a:t> </a:t>
            </a:r>
            <a:endParaRPr lang="en-GB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Tykání</a:t>
            </a:r>
            <a:r>
              <a:rPr lang="en-GB" dirty="0" smtClean="0"/>
              <a:t> = </a:t>
            </a:r>
            <a:r>
              <a:rPr lang="cs-CZ" sz="1200" dirty="0" smtClean="0"/>
              <a:t>„</a:t>
            </a:r>
            <a:r>
              <a:rPr lang="cs-CZ" sz="1200" b="1" dirty="0" smtClean="0"/>
              <a:t>TUTOYEREN</a:t>
            </a:r>
            <a:r>
              <a:rPr lang="cs-CZ" sz="1200" dirty="0" smtClean="0"/>
              <a:t>“ –  </a:t>
            </a:r>
            <a:r>
              <a:rPr lang="cs-CZ" sz="1200" b="1" i="1" dirty="0" err="1" smtClean="0"/>
              <a:t>jijen</a:t>
            </a:r>
            <a:r>
              <a:rPr lang="cs-CZ" sz="1200" dirty="0" smtClean="0"/>
              <a:t>, </a:t>
            </a:r>
            <a:r>
              <a:rPr lang="cs-CZ" sz="1200" b="1" i="1" dirty="0" err="1" smtClean="0"/>
              <a:t>jouen</a:t>
            </a:r>
            <a:r>
              <a:rPr lang="cs-CZ" sz="1200" dirty="0" smtClean="0"/>
              <a:t> en </a:t>
            </a:r>
            <a:r>
              <a:rPr lang="cs-CZ" sz="1200" b="1" i="1" dirty="0" err="1" smtClean="0"/>
              <a:t>jijjouwen</a:t>
            </a:r>
            <a:endParaRPr lang="cs-CZ" sz="12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 </a:t>
            </a:r>
            <a:r>
              <a:rPr lang="cs-CZ" dirty="0"/>
              <a:t>mnoha jazycích </a:t>
            </a:r>
            <a:r>
              <a:rPr lang="cs-CZ" dirty="0" smtClean="0"/>
              <a:t>(</a:t>
            </a:r>
            <a:r>
              <a:rPr lang="en-GB" dirty="0" err="1" smtClean="0"/>
              <a:t>např</a:t>
            </a:r>
            <a:r>
              <a:rPr lang="en-GB" dirty="0" smtClean="0"/>
              <a:t>. </a:t>
            </a:r>
            <a:r>
              <a:rPr lang="cs-CZ" dirty="0" smtClean="0"/>
              <a:t>moderní </a:t>
            </a:r>
            <a:r>
              <a:rPr lang="cs-CZ" dirty="0"/>
              <a:t>Aj)</a:t>
            </a:r>
            <a:r>
              <a:rPr lang="cs-CZ" baseline="0" dirty="0"/>
              <a:t> – již neexistuje rozdíl mezi tykáním a vykáním </a:t>
            </a:r>
            <a:r>
              <a:rPr lang="cs-CZ" baseline="0" dirty="0" smtClean="0"/>
              <a:t>(</a:t>
            </a:r>
            <a:r>
              <a:rPr lang="en-GB" baseline="0" dirty="0" smtClean="0"/>
              <a:t>POZOR: </a:t>
            </a:r>
            <a:r>
              <a:rPr lang="cs-CZ" baseline="0" dirty="0" smtClean="0"/>
              <a:t>To </a:t>
            </a:r>
            <a:r>
              <a:rPr lang="cs-CZ" baseline="0" dirty="0"/>
              <a:t>neznamená, že není rozdíl mezi formálním oslovením a </a:t>
            </a:r>
            <a:r>
              <a:rPr lang="cs-CZ" baseline="0" dirty="0" smtClean="0"/>
              <a:t>neformálním</a:t>
            </a:r>
            <a:r>
              <a:rPr lang="en-GB" baseline="0" dirty="0" smtClean="0"/>
              <a:t>; </a:t>
            </a:r>
            <a:r>
              <a:rPr lang="en-GB" baseline="0" dirty="0" err="1" smtClean="0"/>
              <a:t>jen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rozdíl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vyjádřen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jinak</a:t>
            </a:r>
            <a:r>
              <a:rPr lang="en-GB" baseline="0" dirty="0" smtClean="0"/>
              <a:t> - </a:t>
            </a:r>
            <a:r>
              <a:rPr lang="cs-CZ" baseline="0" dirty="0" smtClean="0"/>
              <a:t> </a:t>
            </a:r>
            <a:r>
              <a:rPr lang="cs-CZ" baseline="0" dirty="0"/>
              <a:t>lexikální záležitost!)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 err="1" smtClean="0"/>
              <a:t>Formu</a:t>
            </a:r>
            <a:r>
              <a:rPr lang="en-GB" b="1" baseline="0" dirty="0" smtClean="0"/>
              <a:t> t</a:t>
            </a:r>
            <a:r>
              <a:rPr lang="cs-CZ" b="1" baseline="0" dirty="0" err="1" smtClean="0"/>
              <a:t>ykání</a:t>
            </a:r>
            <a:r>
              <a:rPr lang="cs-CZ" b="1" baseline="0" dirty="0" smtClean="0"/>
              <a:t> </a:t>
            </a:r>
            <a:r>
              <a:rPr lang="cs-CZ" b="1" baseline="0" dirty="0"/>
              <a:t>v NL </a:t>
            </a:r>
            <a:r>
              <a:rPr lang="en-GB" b="1" baseline="0" dirty="0" err="1" smtClean="0"/>
              <a:t>mluvčí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volí</a:t>
            </a:r>
            <a:r>
              <a:rPr lang="en-GB" b="1" baseline="0" dirty="0" smtClean="0"/>
              <a:t> v </a:t>
            </a:r>
            <a:r>
              <a:rPr lang="en-GB" b="1" baseline="0" dirty="0" err="1" smtClean="0"/>
              <a:t>jiných</a:t>
            </a:r>
            <a:r>
              <a:rPr lang="en-GB" b="1" baseline="0" dirty="0" smtClean="0"/>
              <a:t> </a:t>
            </a:r>
            <a:r>
              <a:rPr lang="cs-CZ" b="1" baseline="0" dirty="0" smtClean="0"/>
              <a:t> </a:t>
            </a:r>
            <a:r>
              <a:rPr lang="cs-CZ" b="1" baseline="0" dirty="0"/>
              <a:t>situacích než v </a:t>
            </a:r>
            <a:r>
              <a:rPr lang="en-GB" b="1" baseline="0" dirty="0" smtClean="0"/>
              <a:t>Č</a:t>
            </a:r>
            <a:r>
              <a:rPr lang="cs-CZ" b="1" baseline="0" dirty="0" smtClean="0"/>
              <a:t>J </a:t>
            </a:r>
            <a:r>
              <a:rPr lang="cs-CZ" baseline="0" dirty="0"/>
              <a:t>– </a:t>
            </a:r>
            <a:r>
              <a:rPr lang="cs-CZ" b="1" baseline="0" dirty="0"/>
              <a:t>rozdělení </a:t>
            </a:r>
            <a:r>
              <a:rPr lang="cs-CZ" b="1" baseline="0" dirty="0" err="1"/>
              <a:t>beleefd</a:t>
            </a:r>
            <a:r>
              <a:rPr lang="cs-CZ" b="1" baseline="0" dirty="0"/>
              <a:t> x  </a:t>
            </a:r>
            <a:r>
              <a:rPr lang="cs-CZ" b="1" baseline="0" dirty="0" err="1"/>
              <a:t>onbeleefd</a:t>
            </a:r>
            <a:r>
              <a:rPr lang="cs-CZ" b="1" baseline="0" dirty="0"/>
              <a:t> (</a:t>
            </a:r>
            <a:r>
              <a:rPr lang="cs-CZ" b="1" baseline="0" dirty="0" smtClean="0"/>
              <a:t>slušnost</a:t>
            </a:r>
            <a:r>
              <a:rPr lang="en-GB" b="1" baseline="0" dirty="0" smtClean="0"/>
              <a:t> / </a:t>
            </a:r>
            <a:r>
              <a:rPr lang="en-GB" b="1" baseline="0" dirty="0" err="1" smtClean="0"/>
              <a:t>formálnost</a:t>
            </a:r>
            <a:r>
              <a:rPr lang="cs-CZ" b="1" baseline="0" dirty="0" smtClean="0"/>
              <a:t> </a:t>
            </a:r>
            <a:r>
              <a:rPr lang="cs-CZ" b="1" baseline="0" dirty="0"/>
              <a:t>x </a:t>
            </a:r>
            <a:r>
              <a:rPr lang="en-GB" b="1" baseline="0" dirty="0" err="1" smtClean="0"/>
              <a:t>neformálnost</a:t>
            </a:r>
            <a:r>
              <a:rPr lang="en-GB" b="1" baseline="0" dirty="0" smtClean="0"/>
              <a:t> / </a:t>
            </a:r>
            <a:r>
              <a:rPr lang="cs-CZ" b="1" baseline="0" dirty="0" smtClean="0"/>
              <a:t>neslušnost</a:t>
            </a:r>
            <a:r>
              <a:rPr lang="cs-CZ" b="1" baseline="0" dirty="0"/>
              <a:t>) je </a:t>
            </a:r>
            <a:r>
              <a:rPr lang="cs-CZ" b="1" baseline="0" dirty="0" smtClean="0"/>
              <a:t>posazen</a:t>
            </a:r>
            <a:r>
              <a:rPr lang="en-GB" b="1" baseline="0" dirty="0" smtClean="0"/>
              <a:t>a</a:t>
            </a:r>
            <a:r>
              <a:rPr lang="cs-CZ" b="1" baseline="0" dirty="0" smtClean="0"/>
              <a:t> jinam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– </a:t>
            </a:r>
            <a:r>
              <a:rPr lang="en-GB" b="0" baseline="0" dirty="0" err="1" smtClean="0"/>
              <a:t>např</a:t>
            </a:r>
            <a:r>
              <a:rPr lang="en-GB" b="0" baseline="0" dirty="0" smtClean="0"/>
              <a:t>. </a:t>
            </a:r>
            <a:r>
              <a:rPr lang="cs-CZ" baseline="0" dirty="0" smtClean="0"/>
              <a:t>V</a:t>
            </a:r>
            <a:r>
              <a:rPr lang="en-GB" baseline="0" dirty="0" smtClean="0"/>
              <a:t> NL je </a:t>
            </a:r>
            <a:r>
              <a:rPr lang="en-GB" baseline="0" dirty="0" err="1" smtClean="0"/>
              <a:t>přechod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tykání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vnímán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spíše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jako</a:t>
            </a:r>
            <a:r>
              <a:rPr lang="en-GB" baseline="0" dirty="0" smtClean="0"/>
              <a:t> v</a:t>
            </a:r>
            <a:r>
              <a:rPr lang="cs-CZ" baseline="0" dirty="0" err="1" smtClean="0"/>
              <a:t>ýraz</a:t>
            </a:r>
            <a:r>
              <a:rPr lang="cs-CZ" baseline="0" dirty="0" smtClean="0"/>
              <a:t> důvěry a </a:t>
            </a:r>
            <a:r>
              <a:rPr lang="cs-CZ" baseline="0" dirty="0" err="1" smtClean="0"/>
              <a:t>přátelskéhio</a:t>
            </a:r>
            <a:r>
              <a:rPr lang="cs-CZ" baseline="0" dirty="0" smtClean="0"/>
              <a:t> gesta   x   v </a:t>
            </a:r>
            <a:r>
              <a:rPr lang="en-GB" baseline="0" dirty="0" smtClean="0"/>
              <a:t>Č</a:t>
            </a:r>
            <a:r>
              <a:rPr lang="cs-CZ" baseline="0" dirty="0" smtClean="0"/>
              <a:t>J </a:t>
            </a:r>
            <a:r>
              <a:rPr lang="en-GB" baseline="0" dirty="0" smtClean="0"/>
              <a:t>je </a:t>
            </a:r>
            <a:r>
              <a:rPr lang="cs-CZ" baseline="0" dirty="0" smtClean="0"/>
              <a:t>automatické tykání </a:t>
            </a:r>
            <a:r>
              <a:rPr lang="cs-CZ" baseline="0" dirty="0" err="1" smtClean="0"/>
              <a:t>vním</a:t>
            </a:r>
            <a:r>
              <a:rPr lang="en-GB" baseline="0" dirty="0" smtClean="0"/>
              <a:t>á</a:t>
            </a:r>
            <a:r>
              <a:rPr lang="cs-CZ" baseline="0" dirty="0" smtClean="0"/>
              <a:t>no jako neslušné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err="1" smtClean="0"/>
              <a:t>Přechod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mezi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tykáním</a:t>
            </a:r>
            <a:r>
              <a:rPr lang="en-GB" b="0" baseline="0" dirty="0" smtClean="0"/>
              <a:t> a </a:t>
            </a:r>
            <a:r>
              <a:rPr lang="en-GB" b="0" baseline="0" dirty="0" err="1" smtClean="0"/>
              <a:t>vykáním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není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jasně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daný</a:t>
            </a:r>
            <a:r>
              <a:rPr lang="en-GB" b="0" baseline="0" dirty="0" smtClean="0"/>
              <a:t>, je to </a:t>
            </a:r>
            <a:r>
              <a:rPr lang="en-GB" b="0" baseline="0" dirty="0" err="1" smtClean="0"/>
              <a:t>případně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vhodné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téma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ke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zpracování</a:t>
            </a:r>
            <a:r>
              <a:rPr lang="en-GB" b="0" baseline="0" dirty="0" smtClean="0"/>
              <a:t>. </a:t>
            </a:r>
            <a:r>
              <a:rPr lang="en-GB" b="0" baseline="0" dirty="0" err="1" smtClean="0"/>
              <a:t>Tykání</a:t>
            </a:r>
            <a:r>
              <a:rPr lang="en-GB" b="0" baseline="0" dirty="0" smtClean="0"/>
              <a:t> v </a:t>
            </a:r>
            <a:r>
              <a:rPr lang="en-GB" b="0" baseline="0" dirty="0" err="1" smtClean="0"/>
              <a:t>emailech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nebo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mezi</a:t>
            </a:r>
            <a:r>
              <a:rPr lang="en-GB" b="0" baseline="0" dirty="0" smtClean="0"/>
              <a:t> student a </a:t>
            </a:r>
            <a:r>
              <a:rPr lang="en-GB" b="0" baseline="0" dirty="0" err="1" smtClean="0"/>
              <a:t>vyučujícími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na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univerzitách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nepodléhá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jasným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pravidlům</a:t>
            </a:r>
            <a:r>
              <a:rPr lang="en-GB" b="0" baseline="0" dirty="0" smtClean="0"/>
              <a:t>, </a:t>
            </a:r>
            <a:r>
              <a:rPr lang="en-GB" b="0" baseline="0" dirty="0" err="1" smtClean="0"/>
              <a:t>čili</a:t>
            </a:r>
            <a:r>
              <a:rPr lang="en-GB" b="0" baseline="0" dirty="0" smtClean="0"/>
              <a:t> pro </a:t>
            </a:r>
            <a:r>
              <a:rPr lang="en-GB" b="0" baseline="0" dirty="0" err="1" smtClean="0"/>
              <a:t>nerodilého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mluvčího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velmi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náročné</a:t>
            </a:r>
            <a:r>
              <a:rPr lang="en-GB" b="0" baseline="0" dirty="0" smtClean="0"/>
              <a:t> se </a:t>
            </a:r>
            <a:r>
              <a:rPr lang="en-GB" b="0" baseline="0" dirty="0" err="1" smtClean="0"/>
              <a:t>zorientovat</a:t>
            </a:r>
            <a:r>
              <a:rPr lang="en-GB" b="0" baseline="0" dirty="0" smtClean="0"/>
              <a:t>....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72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Vyjadřování</a:t>
            </a:r>
            <a:r>
              <a:rPr lang="en-GB" b="1" dirty="0" smtClean="0"/>
              <a:t> </a:t>
            </a:r>
            <a:r>
              <a:rPr lang="en-GB" b="1" dirty="0" err="1" smtClean="0"/>
              <a:t>všeobecného</a:t>
            </a:r>
            <a:r>
              <a:rPr lang="en-GB" b="1" dirty="0" smtClean="0"/>
              <a:t> </a:t>
            </a:r>
            <a:r>
              <a:rPr lang="en-GB" b="1" dirty="0" err="1" smtClean="0"/>
              <a:t>lidského</a:t>
            </a:r>
            <a:r>
              <a:rPr lang="en-GB" b="1" dirty="0" smtClean="0"/>
              <a:t> </a:t>
            </a:r>
            <a:r>
              <a:rPr lang="en-GB" b="1" dirty="0" err="1" smtClean="0"/>
              <a:t>konatele</a:t>
            </a:r>
            <a:r>
              <a:rPr lang="en-GB" b="1" dirty="0" smtClean="0"/>
              <a:t> </a:t>
            </a:r>
            <a:r>
              <a:rPr lang="en-GB" b="1" baseline="0" dirty="0" smtClean="0"/>
              <a:t> 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algemene</a:t>
            </a:r>
            <a:r>
              <a:rPr lang="en-GB" baseline="0" dirty="0" smtClean="0"/>
              <a:t> referent)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 </a:t>
            </a:r>
            <a:r>
              <a:rPr lang="en-GB" dirty="0" err="1" smtClean="0"/>
              <a:t>vedle</a:t>
            </a:r>
            <a:r>
              <a:rPr lang="en-GB" dirty="0" smtClean="0"/>
              <a:t> </a:t>
            </a:r>
            <a:r>
              <a:rPr lang="en-GB" dirty="0" err="1" smtClean="0"/>
              <a:t>své</a:t>
            </a:r>
            <a:r>
              <a:rPr lang="en-GB" dirty="0" smtClean="0"/>
              <a:t> </a:t>
            </a: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funkce</a:t>
            </a:r>
            <a:r>
              <a:rPr lang="en-GB" dirty="0" smtClean="0"/>
              <a:t> </a:t>
            </a:r>
            <a:r>
              <a:rPr lang="en-GB" dirty="0" err="1" smtClean="0"/>
              <a:t>odkazují</a:t>
            </a:r>
            <a:r>
              <a:rPr lang="en-GB" dirty="0" smtClean="0"/>
              <a:t> </a:t>
            </a:r>
            <a:r>
              <a:rPr lang="en-GB" dirty="0" err="1" smtClean="0"/>
              <a:t>některá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zájmena</a:t>
            </a:r>
            <a:r>
              <a:rPr lang="en-GB" baseline="0" dirty="0" smtClean="0"/>
              <a:t> </a:t>
            </a:r>
            <a:r>
              <a:rPr lang="en-GB" dirty="0" err="1" smtClean="0"/>
              <a:t>též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všeobecného</a:t>
            </a:r>
            <a:r>
              <a:rPr lang="en-GB" dirty="0" smtClean="0"/>
              <a:t> </a:t>
            </a:r>
            <a:r>
              <a:rPr lang="en-GB" dirty="0" err="1" smtClean="0"/>
              <a:t>lidského</a:t>
            </a:r>
            <a:r>
              <a:rPr lang="en-GB" dirty="0" smtClean="0"/>
              <a:t> </a:t>
            </a:r>
            <a:r>
              <a:rPr lang="en-GB" dirty="0" err="1" smtClean="0"/>
              <a:t>činitele</a:t>
            </a:r>
            <a:r>
              <a:rPr lang="en-GB" dirty="0" smtClean="0"/>
              <a:t>: </a:t>
            </a:r>
            <a:r>
              <a:rPr lang="en-GB" dirty="0" err="1" smtClean="0"/>
              <a:t>člověk</a:t>
            </a:r>
            <a:r>
              <a:rPr lang="en-GB" dirty="0" smtClean="0"/>
              <a:t>, </a:t>
            </a:r>
            <a:r>
              <a:rPr lang="en-GB" dirty="0" err="1" smtClean="0"/>
              <a:t>lidé</a:t>
            </a:r>
            <a:r>
              <a:rPr lang="en-GB" dirty="0" smtClean="0"/>
              <a:t>. </a:t>
            </a:r>
            <a:endParaRPr lang="en-GB" baseline="0" dirty="0" smtClean="0"/>
          </a:p>
          <a:p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V NL </a:t>
            </a:r>
            <a:r>
              <a:rPr lang="en-GB" baseline="0" dirty="0" err="1" smtClean="0"/>
              <a:t>máme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několik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možností</a:t>
            </a:r>
            <a:r>
              <a:rPr lang="en-GB" baseline="0" dirty="0" smtClean="0"/>
              <a:t>: 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None/>
            </a:pPr>
            <a:r>
              <a:rPr lang="cs-CZ" dirty="0" smtClean="0"/>
              <a:t>1. </a:t>
            </a:r>
            <a:r>
              <a:rPr lang="en-GB" dirty="0" err="1" smtClean="0"/>
              <a:t>Osobní</a:t>
            </a:r>
            <a:r>
              <a:rPr lang="en-GB" dirty="0" smtClean="0"/>
              <a:t> </a:t>
            </a:r>
            <a:r>
              <a:rPr lang="cs-CZ" dirty="0" smtClean="0"/>
              <a:t>  </a:t>
            </a:r>
            <a:r>
              <a:rPr lang="cs-CZ" b="1" dirty="0" smtClean="0"/>
              <a:t>je, ze,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sz="1200" dirty="0" smtClean="0"/>
              <a:t>(</a:t>
            </a:r>
            <a:r>
              <a:rPr lang="en-GB" sz="1200" dirty="0" err="1" smtClean="0"/>
              <a:t>omezeně</a:t>
            </a:r>
            <a:r>
              <a:rPr lang="cs-CZ" sz="1200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i="1" u="sng" dirty="0" smtClean="0">
                <a:solidFill>
                  <a:srgbClr val="FF0000"/>
                </a:solidFill>
              </a:rPr>
              <a:t>Je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moet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even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oppassen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als</a:t>
            </a:r>
            <a:r>
              <a:rPr lang="cs-CZ" b="1" i="1" u="sng" dirty="0" smtClean="0">
                <a:solidFill>
                  <a:srgbClr val="FF0000"/>
                </a:solidFill>
              </a:rPr>
              <a:t> je </a:t>
            </a:r>
            <a:r>
              <a:rPr lang="cs-CZ" b="1" i="1" dirty="0" smtClean="0">
                <a:solidFill>
                  <a:srgbClr val="FF0000"/>
                </a:solidFill>
              </a:rPr>
              <a:t>in de metro </a:t>
            </a:r>
            <a:r>
              <a:rPr lang="cs-CZ" b="1" i="1" dirty="0" err="1" smtClean="0">
                <a:solidFill>
                  <a:srgbClr val="FF0000"/>
                </a:solidFill>
              </a:rPr>
              <a:t>zit</a:t>
            </a:r>
            <a:r>
              <a:rPr lang="cs-CZ" b="1" i="1" dirty="0" smtClean="0">
                <a:solidFill>
                  <a:srgbClr val="FF0000"/>
                </a:solidFill>
              </a:rPr>
              <a:t>.</a:t>
            </a:r>
            <a:r>
              <a:rPr lang="en-GB" b="1" i="1" dirty="0" smtClean="0">
                <a:solidFill>
                  <a:srgbClr val="FF0000"/>
                </a:solidFill>
              </a:rPr>
              <a:t>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třeba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dávat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když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	</a:t>
            </a:r>
            <a:r>
              <a:rPr lang="nl-NL" b="1" i="0" u="sng" dirty="0" smtClean="0">
                <a:solidFill>
                  <a:srgbClr val="FF0000"/>
                </a:solidFill>
              </a:rPr>
              <a:t>Ze</a:t>
            </a:r>
            <a:r>
              <a:rPr lang="nl-NL" b="1" i="0" dirty="0" smtClean="0">
                <a:solidFill>
                  <a:srgbClr val="FF0000"/>
                </a:solidFill>
              </a:rPr>
              <a:t> praten er al over in de stad.</a:t>
            </a:r>
            <a:r>
              <a:rPr lang="cs-CZ" b="1" i="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men</a:t>
            </a:r>
            <a:r>
              <a:rPr lang="cs-CZ" dirty="0" smtClean="0"/>
              <a:t>…)</a:t>
            </a:r>
            <a:r>
              <a:rPr lang="en-GB" dirty="0" smtClean="0"/>
              <a:t>  </a:t>
            </a:r>
            <a:r>
              <a:rPr lang="en-GB" dirty="0" err="1" smtClean="0"/>
              <a:t>Už</a:t>
            </a:r>
            <a:r>
              <a:rPr lang="en-GB" dirty="0" smtClean="0"/>
              <a:t> se o tom </a:t>
            </a:r>
            <a:r>
              <a:rPr lang="en-GB" dirty="0" err="1" smtClean="0"/>
              <a:t>mluví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městě</a:t>
            </a:r>
            <a:r>
              <a:rPr lang="en-GB" dirty="0" smtClean="0"/>
              <a:t>.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	</a:t>
            </a:r>
            <a:r>
              <a:rPr lang="cs-CZ" b="1" i="1" u="sng" dirty="0" err="1" smtClean="0">
                <a:solidFill>
                  <a:srgbClr val="FF0000"/>
                </a:solidFill>
              </a:rPr>
              <a:t>We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moeten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elkaar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helpen</a:t>
            </a:r>
            <a:r>
              <a:rPr lang="cs-CZ" b="1" i="1" dirty="0" smtClean="0">
                <a:solidFill>
                  <a:srgbClr val="FF0000"/>
                </a:solidFill>
              </a:rPr>
              <a:t>.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0" i="0" dirty="0" err="1" smtClean="0">
                <a:solidFill>
                  <a:srgbClr val="FF0000"/>
                </a:solidFill>
              </a:rPr>
              <a:t>Musíme</a:t>
            </a:r>
            <a:r>
              <a:rPr lang="en-GB" b="0" i="0" dirty="0" smtClean="0">
                <a:solidFill>
                  <a:srgbClr val="FF0000"/>
                </a:solidFill>
              </a:rPr>
              <a:t> se </a:t>
            </a:r>
            <a:r>
              <a:rPr lang="en-GB" b="0" i="0" dirty="0" err="1" smtClean="0">
                <a:solidFill>
                  <a:srgbClr val="FF0000"/>
                </a:solidFill>
              </a:rPr>
              <a:t>pomáhat</a:t>
            </a:r>
            <a:r>
              <a:rPr lang="en-GB" b="0" i="0" dirty="0" smtClean="0">
                <a:solidFill>
                  <a:srgbClr val="FF0000"/>
                </a:solidFill>
              </a:rPr>
              <a:t>,.</a:t>
            </a:r>
            <a:endParaRPr lang="cs-CZ" b="0" i="0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b="1" dirty="0" err="1" smtClean="0"/>
              <a:t>Men</a:t>
            </a:r>
            <a:r>
              <a:rPr lang="cs-CZ" b="1" dirty="0" smtClean="0"/>
              <a:t> (</a:t>
            </a:r>
            <a:r>
              <a:rPr lang="en-GB" b="1" dirty="0" err="1" smtClean="0"/>
              <a:t>neurčité</a:t>
            </a:r>
            <a:r>
              <a:rPr lang="en-GB" b="1" dirty="0" smtClean="0"/>
              <a:t> </a:t>
            </a:r>
            <a:r>
              <a:rPr lang="en-GB" b="1" dirty="0" err="1" smtClean="0"/>
              <a:t>zájmeno</a:t>
            </a:r>
            <a:r>
              <a:rPr lang="en-GB" b="1" dirty="0" smtClean="0"/>
              <a:t> – </a:t>
            </a:r>
            <a:r>
              <a:rPr lang="en-GB" b="1" dirty="0" err="1" smtClean="0"/>
              <a:t>pozor</a:t>
            </a:r>
            <a:r>
              <a:rPr lang="en-GB" b="1" dirty="0" smtClean="0"/>
              <a:t>, </a:t>
            </a:r>
            <a:r>
              <a:rPr lang="en-GB" b="1" dirty="0" err="1" smtClean="0"/>
              <a:t>neplést</a:t>
            </a:r>
            <a:r>
              <a:rPr lang="en-GB" b="1" dirty="0" smtClean="0"/>
              <a:t> </a:t>
            </a:r>
            <a:r>
              <a:rPr lang="en-GB" b="1" dirty="0" err="1" smtClean="0"/>
              <a:t>si</a:t>
            </a:r>
            <a:r>
              <a:rPr lang="en-GB" b="1" dirty="0" smtClean="0"/>
              <a:t> s “man” = </a:t>
            </a:r>
            <a:r>
              <a:rPr lang="en-GB" b="1" dirty="0" err="1" smtClean="0"/>
              <a:t>muž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	</a:t>
            </a:r>
            <a:r>
              <a:rPr lang="nl-NL" i="1" u="sng" dirty="0" smtClean="0">
                <a:solidFill>
                  <a:srgbClr val="FF0000"/>
                </a:solidFill>
              </a:rPr>
              <a:t>Men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moet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toch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oppassen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nl-NL" dirty="0" smtClean="0"/>
              <a:t>  &lt;formeel&gt;  formální – Je třeba si dávat pozor.</a:t>
            </a:r>
            <a:endParaRPr lang="cs-CZ" dirty="0" smtClean="0"/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u="sng" dirty="0" err="1" smtClean="0">
                <a:solidFill>
                  <a:srgbClr val="FF0000"/>
                </a:solidFill>
              </a:rPr>
              <a:t>Men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nl-NL" i="1" dirty="0" smtClean="0">
                <a:solidFill>
                  <a:srgbClr val="FF0000"/>
                </a:solidFill>
              </a:rPr>
              <a:t>weet nooit hoe een koe een haas vangt. </a:t>
            </a:r>
            <a:r>
              <a:rPr lang="nl-NL" i="0" dirty="0" smtClean="0">
                <a:solidFill>
                  <a:srgbClr val="FF0000"/>
                </a:solidFill>
              </a:rPr>
              <a:t>Pořekadlo: člověk nikdy neví. </a:t>
            </a:r>
            <a:endParaRPr lang="cs-CZ" i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u="sng" dirty="0" err="1" smtClean="0">
                <a:solidFill>
                  <a:srgbClr val="FF0000"/>
                </a:solidFill>
              </a:rPr>
              <a:t>Men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praat</a:t>
            </a:r>
            <a:r>
              <a:rPr lang="nl-NL" i="1" dirty="0" smtClean="0">
                <a:solidFill>
                  <a:srgbClr val="FF0000"/>
                </a:solidFill>
              </a:rPr>
              <a:t> er al over in de stad. </a:t>
            </a:r>
            <a:r>
              <a:rPr lang="en-GB" dirty="0" err="1" smtClean="0"/>
              <a:t>Už</a:t>
            </a:r>
            <a:r>
              <a:rPr lang="en-GB" dirty="0" smtClean="0"/>
              <a:t> se o tom </a:t>
            </a:r>
            <a:r>
              <a:rPr lang="en-GB" dirty="0" err="1" smtClean="0"/>
              <a:t>mluví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městě</a:t>
            </a:r>
            <a:r>
              <a:rPr lang="en-GB" dirty="0" smtClean="0"/>
              <a:t>.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Vedle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uvedených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existují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ještě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tyto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neformální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jen</a:t>
            </a:r>
            <a:r>
              <a:rPr lang="en-GB" baseline="0" dirty="0" smtClean="0"/>
              <a:t> pro </a:t>
            </a:r>
            <a:r>
              <a:rPr lang="en-GB" baseline="0" dirty="0" err="1" smtClean="0"/>
              <a:t>kompletnost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učiva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nemusíte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umět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používat</a:t>
            </a:r>
            <a:r>
              <a:rPr lang="en-GB" baseline="0" dirty="0" smtClean="0"/>
              <a:t>, ale </a:t>
            </a:r>
            <a:r>
              <a:rPr lang="en-GB" baseline="0" dirty="0" err="1" smtClean="0"/>
              <a:t>znát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pasivně</a:t>
            </a:r>
            <a:r>
              <a:rPr lang="en-GB" baseline="0" dirty="0" smtClean="0"/>
              <a:t>):</a:t>
            </a:r>
          </a:p>
          <a:p>
            <a:pPr marL="0" indent="0">
              <a:buNone/>
            </a:pPr>
            <a:r>
              <a:rPr lang="cs-CZ" sz="1200" dirty="0" smtClean="0"/>
              <a:t> </a:t>
            </a:r>
            <a:r>
              <a:rPr lang="cs-CZ" sz="1200" i="1" dirty="0" smtClean="0">
                <a:solidFill>
                  <a:srgbClr val="FF0000"/>
                </a:solidFill>
              </a:rPr>
              <a:t>Jan </a:t>
            </a:r>
            <a:r>
              <a:rPr lang="cs-CZ" sz="1200" i="1" dirty="0" err="1" smtClean="0">
                <a:solidFill>
                  <a:srgbClr val="FF0000"/>
                </a:solidFill>
              </a:rPr>
              <a:t>z‘n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fiets</a:t>
            </a:r>
            <a:r>
              <a:rPr lang="cs-CZ" sz="1200" i="1" dirty="0" smtClean="0">
                <a:solidFill>
                  <a:srgbClr val="FF0000"/>
                </a:solidFill>
              </a:rPr>
              <a:t> 	</a:t>
            </a:r>
            <a:r>
              <a:rPr lang="en-GB" sz="1200" i="1" dirty="0" smtClean="0">
                <a:solidFill>
                  <a:srgbClr val="FF0000"/>
                </a:solidFill>
              </a:rPr>
              <a:t>=</a:t>
            </a:r>
            <a:r>
              <a:rPr lang="en-GB" sz="1200" i="1" baseline="0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/>
              <a:t>Jans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fiets</a:t>
            </a:r>
            <a:endParaRPr lang="en-GB" sz="1200" i="1" dirty="0" smtClean="0"/>
          </a:p>
          <a:p>
            <a:pPr marL="0" indent="0">
              <a:buNone/>
            </a:pPr>
            <a:r>
              <a:rPr lang="cs-CZ" sz="1200" i="1" dirty="0" smtClean="0">
                <a:solidFill>
                  <a:srgbClr val="FF0000"/>
                </a:solidFill>
              </a:rPr>
              <a:t>Sara </a:t>
            </a:r>
            <a:r>
              <a:rPr lang="cs-CZ" sz="1200" i="1" dirty="0" err="1" smtClean="0">
                <a:solidFill>
                  <a:srgbClr val="FF0000"/>
                </a:solidFill>
              </a:rPr>
              <a:t>d‘r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vriendje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en-GB" sz="1200" i="1" baseline="0" dirty="0" smtClean="0">
                <a:solidFill>
                  <a:srgbClr val="FF0000"/>
                </a:solidFill>
              </a:rPr>
              <a:t> = </a:t>
            </a:r>
            <a:r>
              <a:rPr lang="cs-CZ" sz="1200" i="1" dirty="0" err="1" smtClean="0"/>
              <a:t>Saras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vriendje</a:t>
            </a:r>
            <a:endParaRPr lang="cs-CZ" sz="1200" i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88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Tvary</a:t>
            </a:r>
            <a:r>
              <a:rPr lang="en-GB" dirty="0" smtClean="0"/>
              <a:t>: </a:t>
            </a:r>
            <a:r>
              <a:rPr lang="en-GB" dirty="0" err="1" smtClean="0"/>
              <a:t>přivlastňovací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použít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samostatně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přibírají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koncovku</a:t>
            </a:r>
            <a:r>
              <a:rPr lang="en-GB" baseline="0" dirty="0" smtClean="0"/>
              <a:t> –e (</a:t>
            </a:r>
            <a:r>
              <a:rPr lang="en-GB" baseline="0" dirty="0" err="1" smtClean="0"/>
              <a:t>viz</a:t>
            </a:r>
            <a:r>
              <a:rPr lang="en-GB" baseline="0" dirty="0" smtClean="0"/>
              <a:t> slide)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Tento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tvořit</a:t>
            </a:r>
            <a:r>
              <a:rPr lang="en-GB" baseline="0" dirty="0" smtClean="0"/>
              <a:t> od </a:t>
            </a:r>
            <a:r>
              <a:rPr lang="en-GB" baseline="0" dirty="0" err="1" smtClean="0"/>
              <a:t>zájmena</a:t>
            </a:r>
            <a:r>
              <a:rPr lang="en-GB" baseline="0" dirty="0" smtClean="0"/>
              <a:t> </a:t>
            </a:r>
            <a:r>
              <a:rPr lang="en-GB" i="1" baseline="0" dirty="0" err="1" smtClean="0"/>
              <a:t>jullie</a:t>
            </a:r>
            <a:r>
              <a:rPr lang="en-GB" baseline="0" dirty="0" smtClean="0"/>
              <a:t> (vase </a:t>
            </a:r>
            <a:r>
              <a:rPr lang="en-GB" baseline="0" dirty="0" err="1" smtClean="0"/>
              <a:t>plurál</a:t>
            </a:r>
            <a:r>
              <a:rPr lang="en-GB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Překlad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</a:t>
            </a:r>
            <a:r>
              <a:rPr lang="en-GB" baseline="0" dirty="0" smtClean="0"/>
              <a:t>: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Kan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jouw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sleutels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even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lenen</a:t>
            </a:r>
            <a:r>
              <a:rPr lang="cs-CZ" i="1" dirty="0" smtClean="0">
                <a:solidFill>
                  <a:srgbClr val="FF0000"/>
                </a:solidFill>
              </a:rPr>
              <a:t>?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kan </a:t>
            </a:r>
            <a:r>
              <a:rPr lang="cs-CZ" b="1" i="1" u="sng" dirty="0" smtClean="0">
                <a:solidFill>
                  <a:srgbClr val="FF0000"/>
                </a:solidFill>
              </a:rPr>
              <a:t>de </a:t>
            </a:r>
            <a:r>
              <a:rPr lang="cs-CZ" b="1" i="1" u="sng" dirty="0" err="1" smtClean="0">
                <a:solidFill>
                  <a:srgbClr val="FF0000"/>
                </a:solidFill>
              </a:rPr>
              <a:t>mijne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vinden</a:t>
            </a:r>
            <a:r>
              <a:rPr lang="cs-CZ" dirty="0" smtClean="0"/>
              <a:t>.</a:t>
            </a:r>
            <a:r>
              <a:rPr lang="en-GB" dirty="0" smtClean="0"/>
              <a:t>  </a:t>
            </a:r>
            <a:r>
              <a:rPr lang="en-GB" dirty="0" err="1" smtClean="0"/>
              <a:t>Můžu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půjčit</a:t>
            </a:r>
            <a:r>
              <a:rPr lang="en-GB" dirty="0" smtClean="0"/>
              <a:t> </a:t>
            </a:r>
            <a:r>
              <a:rPr lang="en-GB" dirty="0" err="1" smtClean="0"/>
              <a:t>klíce</a:t>
            </a:r>
            <a:r>
              <a:rPr lang="en-GB" dirty="0" smtClean="0"/>
              <a:t>? Ty </a:t>
            </a:r>
            <a:r>
              <a:rPr lang="en-GB" dirty="0" err="1" smtClean="0"/>
              <a:t>moje</a:t>
            </a:r>
            <a:r>
              <a:rPr lang="en-GB" dirty="0" smtClean="0"/>
              <a:t> </a:t>
            </a:r>
            <a:r>
              <a:rPr lang="en-GB" dirty="0" err="1" smtClean="0"/>
              <a:t>nemůžu</a:t>
            </a:r>
            <a:r>
              <a:rPr lang="en-GB" dirty="0" smtClean="0"/>
              <a:t> </a:t>
            </a:r>
            <a:r>
              <a:rPr lang="en-GB" dirty="0" err="1" smtClean="0"/>
              <a:t>najít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en-GB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Dit is niet </a:t>
            </a:r>
            <a:r>
              <a:rPr lang="nl-NL" i="1" dirty="0" smtClean="0">
                <a:solidFill>
                  <a:srgbClr val="FF0000"/>
                </a:solidFill>
              </a:rPr>
              <a:t>mijn</a:t>
            </a:r>
            <a:r>
              <a:rPr lang="nl-NL" dirty="0" smtClean="0">
                <a:solidFill>
                  <a:srgbClr val="FF0000"/>
                </a:solidFill>
              </a:rPr>
              <a:t> boek, maar </a:t>
            </a:r>
            <a:r>
              <a:rPr lang="nl-NL" b="1" i="1" u="sng" dirty="0" smtClean="0">
                <a:solidFill>
                  <a:srgbClr val="FF0000"/>
                </a:solidFill>
              </a:rPr>
              <a:t>het jouwe</a:t>
            </a:r>
            <a:r>
              <a:rPr lang="nl-NL" dirty="0" smtClean="0">
                <a:solidFill>
                  <a:srgbClr val="FF0000"/>
                </a:solidFill>
              </a:rPr>
              <a:t>.  Tohle není moje kniha, ale tvoje.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Zijn lippen kusten </a:t>
            </a:r>
            <a:r>
              <a:rPr lang="nl-NL" b="1" i="1" u="sng" dirty="0" smtClean="0">
                <a:solidFill>
                  <a:srgbClr val="FF0000"/>
                </a:solidFill>
              </a:rPr>
              <a:t>de hare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r>
              <a:rPr lang="cs-CZ" dirty="0" smtClean="0">
                <a:solidFill>
                  <a:srgbClr val="FF0000"/>
                </a:solidFill>
              </a:rPr>
              <a:t>  /   </a:t>
            </a:r>
            <a:r>
              <a:rPr lang="nl-NL" dirty="0" smtClean="0">
                <a:solidFill>
                  <a:srgbClr val="FF0000"/>
                </a:solidFill>
              </a:rPr>
              <a:t>Zijn lippen kusten </a:t>
            </a:r>
            <a:r>
              <a:rPr lang="nl-NL" b="1" i="1" u="sng" dirty="0" smtClean="0">
                <a:solidFill>
                  <a:srgbClr val="FF0000"/>
                </a:solidFill>
              </a:rPr>
              <a:t>die van haar</a:t>
            </a:r>
            <a:r>
              <a:rPr lang="nl-NL" dirty="0" smtClean="0">
                <a:solidFill>
                  <a:srgbClr val="FF0000"/>
                </a:solidFill>
              </a:rPr>
              <a:t>.  Jeho rty políbily ty její.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818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Užití</a:t>
            </a:r>
            <a:r>
              <a:rPr lang="en-GB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Syntaktická</a:t>
            </a:r>
            <a:r>
              <a:rPr lang="en-GB" dirty="0" smtClean="0"/>
              <a:t> </a:t>
            </a:r>
            <a:r>
              <a:rPr lang="en-GB" dirty="0" err="1" smtClean="0"/>
              <a:t>funkce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determinátor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netvoří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větný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člen</a:t>
            </a:r>
            <a:r>
              <a:rPr lang="en-GB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Morfologické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kategorie</a:t>
            </a:r>
            <a:r>
              <a:rPr lang="en-GB" baseline="0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1. </a:t>
            </a:r>
            <a:r>
              <a:rPr lang="en-GB" baseline="0" dirty="0" err="1" smtClean="0"/>
              <a:t>osoba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číslo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shoduje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následujícím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subsnativem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	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2. Rod je </a:t>
            </a:r>
            <a:r>
              <a:rPr lang="en-GB" baseline="0" dirty="0" err="1" smtClean="0"/>
              <a:t>zásadní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haar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zijn</a:t>
            </a:r>
            <a:endParaRPr lang="en-GB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 err="1" smtClean="0"/>
              <a:t>Ons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onze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rozhoduje</a:t>
            </a:r>
            <a:r>
              <a:rPr lang="en-GB" baseline="0" dirty="0" smtClean="0"/>
              <a:t> rod subst.	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POZOR:</a:t>
            </a:r>
            <a:endParaRPr lang="en-GB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Rod</a:t>
            </a:r>
            <a:r>
              <a:rPr lang="cs-CZ" baseline="0" dirty="0" smtClean="0"/>
              <a:t> </a:t>
            </a:r>
            <a:r>
              <a:rPr lang="en-GB" baseline="0" dirty="0" smtClean="0"/>
              <a:t>substantive je </a:t>
            </a:r>
            <a:r>
              <a:rPr lang="cs-CZ" baseline="0" dirty="0" smtClean="0"/>
              <a:t>zásadní  </a:t>
            </a:r>
            <a:r>
              <a:rPr lang="cs-CZ" baseline="0" dirty="0"/>
              <a:t>i pro </a:t>
            </a:r>
            <a:r>
              <a:rPr lang="en-GB" baseline="0" dirty="0" err="1" smtClean="0"/>
              <a:t>odkazování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cs-CZ" baseline="0" dirty="0" smtClean="0"/>
              <a:t>neživotné </a:t>
            </a:r>
            <a:r>
              <a:rPr lang="cs-CZ" baseline="0" dirty="0"/>
              <a:t>referenty </a:t>
            </a:r>
            <a:r>
              <a:rPr lang="en-GB" baseline="0" dirty="0" smtClean="0"/>
              <a:t>(</a:t>
            </a:r>
            <a:r>
              <a:rPr lang="en-GB" baseline="0" dirty="0" err="1" smtClean="0"/>
              <a:t>viz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příkladové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věty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slidu</a:t>
            </a:r>
            <a:r>
              <a:rPr lang="en-GB" baseline="0" dirty="0" smtClean="0"/>
              <a:t>)</a:t>
            </a:r>
            <a:r>
              <a:rPr lang="cs-CZ" baseline="0" dirty="0" smtClean="0"/>
              <a:t>– </a:t>
            </a:r>
            <a:r>
              <a:rPr lang="cs-CZ" baseline="0" dirty="0"/>
              <a:t>např.  </a:t>
            </a:r>
            <a:r>
              <a:rPr lang="cs-CZ" baseline="0" dirty="0" err="1"/>
              <a:t>bedrijf</a:t>
            </a:r>
            <a:r>
              <a:rPr lang="cs-CZ" baseline="0" dirty="0"/>
              <a:t> </a:t>
            </a:r>
            <a:r>
              <a:rPr lang="en-GB" baseline="0" dirty="0" smtClean="0"/>
              <a:t> (M)</a:t>
            </a:r>
            <a:r>
              <a:rPr lang="cs-CZ" baseline="0" dirty="0" smtClean="0"/>
              <a:t>  </a:t>
            </a:r>
            <a:r>
              <a:rPr lang="cs-CZ" baseline="0" dirty="0"/>
              <a:t>x  </a:t>
            </a:r>
            <a:r>
              <a:rPr lang="cs-CZ" baseline="0" dirty="0" err="1" smtClean="0"/>
              <a:t>organisatie</a:t>
            </a:r>
            <a:r>
              <a:rPr lang="en-GB" baseline="0" dirty="0" smtClean="0"/>
              <a:t> (F)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Poznámka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navíc</a:t>
            </a:r>
            <a:r>
              <a:rPr lang="en-GB" baseline="0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U </a:t>
            </a:r>
            <a:r>
              <a:rPr lang="en-GB" baseline="0" dirty="0" err="1" smtClean="0"/>
              <a:t>částí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lidského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těla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rozdíl</a:t>
            </a:r>
            <a:r>
              <a:rPr lang="en-GB" baseline="0" dirty="0" smtClean="0"/>
              <a:t> od ČJ </a:t>
            </a:r>
            <a:r>
              <a:rPr lang="en-GB" baseline="0" dirty="0" err="1" smtClean="0"/>
              <a:t>používá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přivlastňovacích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stejně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jako</a:t>
            </a:r>
            <a:r>
              <a:rPr lang="en-GB" baseline="0" dirty="0" smtClean="0"/>
              <a:t> v AJ)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err="1" smtClean="0"/>
              <a:t>Musím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umýt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ruce</a:t>
            </a:r>
            <a:r>
              <a:rPr lang="cs-CZ" dirty="0" smtClean="0"/>
              <a:t>	→ 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moet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mijn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haar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wassen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i="0" dirty="0" err="1" smtClean="0">
                <a:solidFill>
                  <a:srgbClr val="FF0000"/>
                </a:solidFill>
              </a:rPr>
              <a:t>Zlomil</a:t>
            </a:r>
            <a:r>
              <a:rPr lang="en-GB" i="0" baseline="0" dirty="0" smtClean="0">
                <a:solidFill>
                  <a:srgbClr val="FF0000"/>
                </a:solidFill>
              </a:rPr>
              <a:t> </a:t>
            </a:r>
            <a:r>
              <a:rPr lang="en-GB" i="0" baseline="0" dirty="0" err="1" smtClean="0">
                <a:solidFill>
                  <a:srgbClr val="FF0000"/>
                </a:solidFill>
              </a:rPr>
              <a:t>si</a:t>
            </a:r>
            <a:r>
              <a:rPr lang="en-GB" i="0" baseline="0" dirty="0" smtClean="0">
                <a:solidFill>
                  <a:srgbClr val="FF0000"/>
                </a:solidFill>
              </a:rPr>
              <a:t> </a:t>
            </a:r>
            <a:r>
              <a:rPr lang="en-GB" i="0" baseline="0" dirty="0" err="1" smtClean="0">
                <a:solidFill>
                  <a:srgbClr val="FF0000"/>
                </a:solidFill>
              </a:rPr>
              <a:t>nohu</a:t>
            </a:r>
            <a:r>
              <a:rPr lang="en-GB" i="0" baseline="0" dirty="0" smtClean="0">
                <a:solidFill>
                  <a:srgbClr val="FF0000"/>
                </a:solidFill>
              </a:rPr>
              <a:t>.	</a:t>
            </a:r>
            <a:r>
              <a:rPr lang="en-GB" i="1" baseline="0" dirty="0" smtClean="0">
                <a:solidFill>
                  <a:srgbClr val="FF0000"/>
                </a:solidFill>
              </a:rPr>
              <a:t>	</a:t>
            </a:r>
            <a:r>
              <a:rPr lang="cs-CZ" dirty="0" smtClean="0"/>
              <a:t>→</a:t>
            </a:r>
            <a:r>
              <a:rPr lang="cs-CZ" i="1" dirty="0" smtClean="0">
                <a:solidFill>
                  <a:srgbClr val="FF0000"/>
                </a:solidFill>
              </a:rPr>
              <a:t>  </a:t>
            </a:r>
            <a:r>
              <a:rPr lang="cs-CZ" i="1" dirty="0" err="1" smtClean="0">
                <a:solidFill>
                  <a:srgbClr val="FF0000"/>
                </a:solidFill>
              </a:rPr>
              <a:t>Hij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heeft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zijn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been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gebroken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Cvíčení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zkuste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určit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zvýrazněné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druhy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, a to </a:t>
            </a:r>
            <a:r>
              <a:rPr lang="en-GB" baseline="0" dirty="0" err="1" smtClean="0"/>
              <a:t>ještě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předtím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než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projdete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prezentaci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Můžete</a:t>
            </a:r>
            <a:r>
              <a:rPr lang="en-GB" baseline="0" dirty="0" smtClean="0"/>
              <a:t> mi vase </a:t>
            </a:r>
            <a:r>
              <a:rPr lang="en-GB" baseline="0" dirty="0" err="1" smtClean="0"/>
              <a:t>určení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poslat</a:t>
            </a:r>
            <a:r>
              <a:rPr lang="en-GB" baseline="0" dirty="0" smtClean="0"/>
              <a:t>, je to </a:t>
            </a:r>
            <a:r>
              <a:rPr lang="en-GB" baseline="0" dirty="0" err="1" smtClean="0"/>
              <a:t>dobrovolné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spíše</a:t>
            </a:r>
            <a:r>
              <a:rPr lang="en-GB" baseline="0" dirty="0" smtClean="0"/>
              <a:t> pro </a:t>
            </a:r>
            <a:r>
              <a:rPr lang="en-GB" baseline="0" dirty="0" err="1" smtClean="0"/>
              <a:t>vlastní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představu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schopni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rozdělit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projitím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látky</a:t>
            </a:r>
            <a:r>
              <a:rPr lang="en-GB" baseline="0" dirty="0" smtClean="0"/>
              <a:t>).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81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 smtClean="0"/>
              <a:t>Charakteristika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: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r>
              <a:rPr lang="nl-NL" u="sng" dirty="0" smtClean="0"/>
              <a:t>Morfologické</a:t>
            </a:r>
            <a:r>
              <a:rPr lang="nl-NL" u="sng" baseline="0" dirty="0" smtClean="0"/>
              <a:t> rysy: </a:t>
            </a:r>
            <a:r>
              <a:rPr lang="en-GB" u="none" dirty="0" err="1" smtClean="0"/>
              <a:t>nedochází</a:t>
            </a:r>
            <a:r>
              <a:rPr lang="en-GB" u="none" dirty="0" smtClean="0"/>
              <a:t> k </a:t>
            </a:r>
            <a:r>
              <a:rPr lang="en-GB" u="none" dirty="0" err="1" smtClean="0"/>
              <a:t>mnoha</a:t>
            </a:r>
            <a:r>
              <a:rPr lang="en-GB" u="none" dirty="0" smtClean="0"/>
              <a:t> </a:t>
            </a:r>
            <a:r>
              <a:rPr lang="en-GB" u="none" dirty="0" err="1" smtClean="0"/>
              <a:t>obměnám</a:t>
            </a:r>
            <a:r>
              <a:rPr lang="en-GB" u="none" dirty="0" smtClean="0"/>
              <a:t>, </a:t>
            </a:r>
            <a:r>
              <a:rPr lang="en-GB" u="none" dirty="0" err="1" smtClean="0"/>
              <a:t>málo</a:t>
            </a:r>
            <a:r>
              <a:rPr lang="en-GB" u="none" dirty="0" smtClean="0"/>
              <a:t> variability</a:t>
            </a:r>
            <a:r>
              <a:rPr lang="en-GB" u="none" baseline="0" dirty="0" smtClean="0"/>
              <a:t> (</a:t>
            </a:r>
            <a:r>
              <a:rPr lang="en-GB" u="none" baseline="0" dirty="0" err="1" smtClean="0"/>
              <a:t>zpravidla</a:t>
            </a:r>
            <a:r>
              <a:rPr lang="en-GB" u="none" baseline="0" dirty="0" smtClean="0"/>
              <a:t> </a:t>
            </a:r>
            <a:r>
              <a:rPr lang="en-GB" u="none" baseline="0" dirty="0" err="1" smtClean="0"/>
              <a:t>základní</a:t>
            </a:r>
            <a:r>
              <a:rPr lang="en-GB" u="none" baseline="0" dirty="0" smtClean="0"/>
              <a:t> </a:t>
            </a:r>
            <a:r>
              <a:rPr lang="en-GB" u="none" baseline="0" dirty="0" err="1" smtClean="0"/>
              <a:t>tvar</a:t>
            </a:r>
            <a:r>
              <a:rPr lang="en-GB" u="none" baseline="0" dirty="0" smtClean="0"/>
              <a:t> plus </a:t>
            </a:r>
            <a:r>
              <a:rPr lang="en-GB" u="none" baseline="0" dirty="0" err="1" smtClean="0"/>
              <a:t>jeden</a:t>
            </a:r>
            <a:r>
              <a:rPr lang="en-GB" u="none" baseline="0" dirty="0" smtClean="0"/>
              <a:t> </a:t>
            </a:r>
            <a:r>
              <a:rPr lang="en-GB" u="none" baseline="0" dirty="0" err="1" smtClean="0"/>
              <a:t>tvar</a:t>
            </a:r>
            <a:r>
              <a:rPr lang="en-GB" u="none" baseline="0" dirty="0" smtClean="0"/>
              <a:t> </a:t>
            </a:r>
            <a:r>
              <a:rPr lang="en-GB" u="none" baseline="0" dirty="0" err="1" smtClean="0"/>
              <a:t>pádový</a:t>
            </a:r>
            <a:r>
              <a:rPr lang="en-GB" u="none" baseline="0" dirty="0" smtClean="0"/>
              <a:t>)</a:t>
            </a:r>
            <a:endParaRPr lang="cs-CZ" u="none" dirty="0" smtClean="0"/>
          </a:p>
          <a:p>
            <a:pPr lvl="2"/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- </a:t>
            </a:r>
            <a:r>
              <a:rPr lang="cs-CZ" i="1" dirty="0" err="1" smtClean="0">
                <a:solidFill>
                  <a:srgbClr val="FF0000"/>
                </a:solidFill>
              </a:rPr>
              <a:t>mij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cs-CZ" i="1" dirty="0" err="1" smtClean="0">
                <a:solidFill>
                  <a:srgbClr val="FF0000"/>
                </a:solidFill>
              </a:rPr>
              <a:t>me</a:t>
            </a:r>
            <a:endParaRPr lang="cs-CZ" i="1" dirty="0" smtClean="0">
              <a:solidFill>
                <a:srgbClr val="FF0000"/>
              </a:solidFill>
            </a:endParaRPr>
          </a:p>
          <a:p>
            <a:pPr lvl="2"/>
            <a:r>
              <a:rPr lang="cs-CZ" i="1" dirty="0" err="1" smtClean="0">
                <a:solidFill>
                  <a:srgbClr val="FF0000"/>
                </a:solidFill>
              </a:rPr>
              <a:t>ons-onze</a:t>
            </a:r>
            <a:endParaRPr lang="cs-CZ" dirty="0" smtClean="0"/>
          </a:p>
          <a:p>
            <a:pPr lvl="2"/>
            <a:r>
              <a:rPr lang="cs-CZ" i="1" dirty="0" err="1" smtClean="0">
                <a:solidFill>
                  <a:srgbClr val="FF0000"/>
                </a:solidFill>
              </a:rPr>
              <a:t>welk-welke</a:t>
            </a:r>
            <a:endParaRPr lang="cs-CZ" i="1" dirty="0" smtClean="0">
              <a:solidFill>
                <a:srgbClr val="FF0000"/>
              </a:solidFill>
            </a:endParaRPr>
          </a:p>
          <a:p>
            <a:pPr lvl="2"/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u="sng" dirty="0" err="1" smtClean="0"/>
              <a:t>Semanti</a:t>
            </a:r>
            <a:r>
              <a:rPr lang="en-GB" u="sng" dirty="0" err="1" smtClean="0"/>
              <a:t>ka</a:t>
            </a:r>
            <a:r>
              <a:rPr lang="en-GB" u="sng" baseline="0" dirty="0" smtClean="0"/>
              <a:t> </a:t>
            </a:r>
            <a:r>
              <a:rPr lang="en-GB" u="sng" baseline="0" dirty="0" err="1" smtClean="0"/>
              <a:t>zájmen</a:t>
            </a:r>
            <a:r>
              <a:rPr lang="cs-CZ" dirty="0" smtClean="0"/>
              <a:t>: </a:t>
            </a:r>
            <a:r>
              <a:rPr lang="en-GB" b="1" dirty="0" err="1" smtClean="0"/>
              <a:t>prostředky</a:t>
            </a:r>
            <a:r>
              <a:rPr lang="en-GB" b="1" dirty="0" smtClean="0"/>
              <a:t> </a:t>
            </a:r>
            <a:r>
              <a:rPr lang="en-GB" b="1" dirty="0" err="1" smtClean="0"/>
              <a:t>odkazování</a:t>
            </a:r>
            <a:r>
              <a:rPr lang="cs-CZ" dirty="0" smtClean="0"/>
              <a:t>→</a:t>
            </a:r>
            <a:r>
              <a:rPr lang="nl-NL" dirty="0" smtClean="0"/>
              <a:t> </a:t>
            </a:r>
            <a:r>
              <a:rPr lang="cs-CZ" baseline="0" dirty="0" smtClean="0"/>
              <a:t>zájmeno = odkazuje </a:t>
            </a:r>
            <a:r>
              <a:rPr lang="cs-CZ" b="1" baseline="0" dirty="0" smtClean="0"/>
              <a:t>na tzv. antecedenta – něco, co předchází</a:t>
            </a:r>
            <a:endParaRPr lang="en-GB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err="1" smtClean="0"/>
              <a:t>kromě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odkazování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lze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mluvit</a:t>
            </a:r>
            <a:r>
              <a:rPr lang="en-GB" b="1" baseline="0" dirty="0" smtClean="0"/>
              <a:t> </a:t>
            </a:r>
            <a:r>
              <a:rPr lang="en-GB" baseline="0" dirty="0" smtClean="0"/>
              <a:t>take </a:t>
            </a:r>
            <a:r>
              <a:rPr lang="cs-CZ" b="1" baseline="0" dirty="0" smtClean="0"/>
              <a:t>o funkci zástupné </a:t>
            </a:r>
            <a:endParaRPr lang="en-GB" b="1" baseline="0" dirty="0" smtClean="0"/>
          </a:p>
          <a:p>
            <a:pPr marL="171450" indent="-171450">
              <a:buFontTx/>
              <a:buChar char="-"/>
            </a:pPr>
            <a:r>
              <a:rPr lang="en-GB" b="1" baseline="0" dirty="0" err="1" smtClean="0"/>
              <a:t>Jinými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slovy</a:t>
            </a:r>
            <a:r>
              <a:rPr lang="en-GB" b="1" baseline="0" dirty="0" smtClean="0"/>
              <a:t>: </a:t>
            </a:r>
            <a:r>
              <a:rPr lang="en-GB" baseline="0" dirty="0" err="1" smtClean="0"/>
              <a:t>zájmeno</a:t>
            </a:r>
            <a:r>
              <a:rPr lang="cs-CZ" baseline="0" dirty="0" smtClean="0"/>
              <a:t> většinou nejmenuje přímo, ale odkazuje… (on je…, všichni jsme…)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Lze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mluvit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te</a:t>
            </a:r>
            <a:r>
              <a:rPr lang="cs-CZ" baseline="0" dirty="0" err="1" smtClean="0"/>
              <a:t>xtové</a:t>
            </a:r>
            <a:r>
              <a:rPr lang="en-GB" baseline="0" dirty="0" smtClean="0"/>
              <a:t>m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mimotextové</a:t>
            </a:r>
            <a:r>
              <a:rPr lang="en-GB" baseline="0" dirty="0" smtClean="0"/>
              <a:t>m </a:t>
            </a:r>
            <a:r>
              <a:rPr lang="cs-CZ" baseline="0" dirty="0" smtClean="0"/>
              <a:t>odkazování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="1" baseline="0" dirty="0" smtClean="0"/>
          </a:p>
          <a:p>
            <a:endParaRPr lang="cs-CZ" baseline="0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u="sng" dirty="0" err="1" smtClean="0"/>
              <a:t>synta</a:t>
            </a:r>
            <a:r>
              <a:rPr lang="en-GB" u="sng" dirty="0" err="1" smtClean="0"/>
              <a:t>kticky</a:t>
            </a:r>
            <a:r>
              <a:rPr lang="cs-CZ" dirty="0" smtClean="0"/>
              <a:t>: 	a. </a:t>
            </a:r>
            <a:r>
              <a:rPr lang="en-GB" b="1" dirty="0" err="1" smtClean="0"/>
              <a:t>samostatné</a:t>
            </a:r>
            <a:r>
              <a:rPr lang="en-GB" b="1" dirty="0" smtClean="0"/>
              <a:t> </a:t>
            </a:r>
            <a:r>
              <a:rPr lang="en-GB" b="1" dirty="0" err="1" smtClean="0"/>
              <a:t>použití</a:t>
            </a:r>
            <a:r>
              <a:rPr lang="cs-CZ" dirty="0" smtClean="0"/>
              <a:t> (</a:t>
            </a:r>
            <a:r>
              <a:rPr lang="en-GB" dirty="0" err="1" smtClean="0"/>
              <a:t>tvoří</a:t>
            </a:r>
            <a:r>
              <a:rPr lang="en-GB" dirty="0" smtClean="0"/>
              <a:t> </a:t>
            </a:r>
            <a:r>
              <a:rPr lang="en-GB" dirty="0" err="1" smtClean="0"/>
              <a:t>větný</a:t>
            </a:r>
            <a:r>
              <a:rPr lang="en-GB" dirty="0" smtClean="0"/>
              <a:t> </a:t>
            </a:r>
            <a:r>
              <a:rPr lang="en-GB" dirty="0" err="1" smtClean="0"/>
              <a:t>člen</a:t>
            </a:r>
            <a:r>
              <a:rPr lang="en-GB" dirty="0" smtClean="0"/>
              <a:t>, </a:t>
            </a:r>
            <a:r>
              <a:rPr lang="en-GB" dirty="0" err="1" smtClean="0"/>
              <a:t>např</a:t>
            </a:r>
            <a:r>
              <a:rPr lang="en-GB" dirty="0" smtClean="0"/>
              <a:t>. </a:t>
            </a:r>
            <a:r>
              <a:rPr lang="cs-CZ" dirty="0" smtClean="0"/>
              <a:t>(osobní zájmena)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	</a:t>
            </a:r>
            <a:r>
              <a:rPr lang="nl-NL" dirty="0" smtClean="0">
                <a:solidFill>
                  <a:srgbClr val="FF0000"/>
                </a:solidFill>
              </a:rPr>
              <a:t>Aan </a:t>
            </a:r>
            <a:r>
              <a:rPr lang="nl-NL" b="1" i="1" u="sng" dirty="0" smtClean="0">
                <a:solidFill>
                  <a:srgbClr val="FF0000"/>
                </a:solidFill>
              </a:rPr>
              <a:t>wie</a:t>
            </a:r>
            <a:r>
              <a:rPr lang="nl-NL" dirty="0" smtClean="0">
                <a:solidFill>
                  <a:srgbClr val="FF0000"/>
                </a:solidFill>
              </a:rPr>
              <a:t> van </a:t>
            </a:r>
            <a:r>
              <a:rPr lang="cs-CZ" b="1" i="1" u="sng" dirty="0" err="1" smtClean="0">
                <a:solidFill>
                  <a:srgbClr val="FF0000"/>
                </a:solidFill>
              </a:rPr>
              <a:t>jullie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hebben </a:t>
            </a:r>
            <a:r>
              <a:rPr lang="nl-NL" b="1" i="1" u="sng" dirty="0" smtClean="0">
                <a:solidFill>
                  <a:srgbClr val="FF0000"/>
                </a:solidFill>
              </a:rPr>
              <a:t>ze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het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gegeven? Komu z vás to (oni) dali?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	     	</a:t>
            </a:r>
            <a:r>
              <a:rPr lang="cs-CZ" b="1" i="1" u="sng" dirty="0" err="1" smtClean="0">
                <a:solidFill>
                  <a:srgbClr val="FF0000"/>
                </a:solidFill>
              </a:rPr>
              <a:t>Wat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zeg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u="sng" dirty="0" smtClean="0">
                <a:solidFill>
                  <a:srgbClr val="FF0000"/>
                </a:solidFill>
              </a:rPr>
              <a:t>je</a:t>
            </a:r>
            <a:r>
              <a:rPr lang="cs-CZ" b="1" dirty="0" smtClean="0">
                <a:solidFill>
                  <a:srgbClr val="FF0000"/>
                </a:solidFill>
              </a:rPr>
              <a:t>?  -  </a:t>
            </a:r>
            <a:r>
              <a:rPr lang="cs-CZ" b="1" i="1" u="sng" dirty="0" err="1" smtClean="0">
                <a:solidFill>
                  <a:srgbClr val="FF0000"/>
                </a:solidFill>
              </a:rPr>
              <a:t>Iets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wat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je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horen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r>
              <a:rPr lang="en-GB" dirty="0" smtClean="0">
                <a:solidFill>
                  <a:srgbClr val="FF0000"/>
                </a:solidFill>
              </a:rPr>
              <a:t> – Co </a:t>
            </a:r>
            <a:r>
              <a:rPr lang="en-GB" dirty="0" err="1" smtClean="0">
                <a:solidFill>
                  <a:srgbClr val="FF0000"/>
                </a:solidFill>
              </a:rPr>
              <a:t>říkáš</a:t>
            </a:r>
            <a:r>
              <a:rPr lang="en-GB" dirty="0" smtClean="0">
                <a:solidFill>
                  <a:srgbClr val="FF0000"/>
                </a:solidFill>
              </a:rPr>
              <a:t> (ty)? – </a:t>
            </a:r>
            <a:r>
              <a:rPr lang="en-GB" dirty="0" err="1" smtClean="0">
                <a:solidFill>
                  <a:srgbClr val="FF0000"/>
                </a:solidFill>
              </a:rPr>
              <a:t>Něco</a:t>
            </a:r>
            <a:r>
              <a:rPr lang="en-GB" dirty="0" smtClean="0">
                <a:solidFill>
                  <a:srgbClr val="FF0000"/>
                </a:solidFill>
              </a:rPr>
              <a:t> co (ty) </a:t>
            </a:r>
            <a:r>
              <a:rPr lang="en-GB" dirty="0" err="1" smtClean="0">
                <a:solidFill>
                  <a:srgbClr val="FF0000"/>
                </a:solidFill>
              </a:rPr>
              <a:t>musíš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slyšet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0" dirty="0" smtClean="0"/>
              <a:t>b.</a:t>
            </a:r>
            <a:r>
              <a:rPr lang="cs-CZ" b="0" baseline="0" dirty="0" smtClean="0"/>
              <a:t> </a:t>
            </a:r>
            <a:r>
              <a:rPr lang="en-GB" b="1" dirty="0" err="1" smtClean="0"/>
              <a:t>nesamostatné</a:t>
            </a:r>
            <a:r>
              <a:rPr lang="en-GB" b="1" dirty="0" smtClean="0"/>
              <a:t> </a:t>
            </a:r>
            <a:r>
              <a:rPr lang="en-GB" b="1" dirty="0" err="1" smtClean="0"/>
              <a:t>použití</a:t>
            </a:r>
            <a:r>
              <a:rPr lang="en-GB" b="1" dirty="0" smtClean="0"/>
              <a:t> </a:t>
            </a:r>
            <a:r>
              <a:rPr lang="en-GB" b="0" dirty="0" smtClean="0"/>
              <a:t>(</a:t>
            </a:r>
            <a:r>
              <a:rPr lang="en-GB" b="0" dirty="0" err="1" smtClean="0"/>
              <a:t>např</a:t>
            </a:r>
            <a:r>
              <a:rPr lang="en-GB" b="0" dirty="0" smtClean="0"/>
              <a:t>. </a:t>
            </a:r>
            <a:r>
              <a:rPr lang="en-GB" b="0" dirty="0" err="1" smtClean="0"/>
              <a:t>přivlastňovací</a:t>
            </a:r>
            <a:r>
              <a:rPr lang="en-GB" b="0" dirty="0" smtClean="0"/>
              <a:t> </a:t>
            </a:r>
            <a:r>
              <a:rPr lang="en-GB" b="0" dirty="0" err="1" smtClean="0"/>
              <a:t>zájmena</a:t>
            </a:r>
            <a:r>
              <a:rPr lang="en-GB" b="0" dirty="0" smtClean="0"/>
              <a:t>)</a:t>
            </a:r>
            <a:endParaRPr lang="cs-CZ" b="0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		</a:t>
            </a:r>
            <a:r>
              <a:rPr lang="nl-NL" dirty="0" smtClean="0">
                <a:solidFill>
                  <a:srgbClr val="FF0000"/>
                </a:solidFill>
              </a:rPr>
              <a:t>Aan </a:t>
            </a:r>
            <a:r>
              <a:rPr lang="nl-NL" b="1" i="1" u="sng" dirty="0" smtClean="0">
                <a:solidFill>
                  <a:srgbClr val="FF0000"/>
                </a:solidFill>
              </a:rPr>
              <a:t>welk</a:t>
            </a:r>
            <a:r>
              <a:rPr lang="nl-NL" dirty="0" smtClean="0">
                <a:solidFill>
                  <a:srgbClr val="FF0000"/>
                </a:solidFill>
              </a:rPr>
              <a:t> familielid hebben ze </a:t>
            </a:r>
            <a:r>
              <a:rPr lang="nl-NL" b="1" i="1" u="sng" dirty="0" smtClean="0">
                <a:solidFill>
                  <a:srgbClr val="FF0000"/>
                </a:solidFill>
              </a:rPr>
              <a:t>die</a:t>
            </a:r>
            <a:r>
              <a:rPr lang="nl-NL" dirty="0" smtClean="0">
                <a:solidFill>
                  <a:srgbClr val="FF0000"/>
                </a:solidFill>
              </a:rPr>
              <a:t> oude stoel gegeven?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Aan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err="1" smtClean="0">
                <a:solidFill>
                  <a:srgbClr val="FF0000"/>
                </a:solidFill>
              </a:rPr>
              <a:t>hun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moeder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6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Odkazování</a:t>
            </a:r>
            <a:r>
              <a:rPr lang="en-GB" dirty="0" smtClean="0"/>
              <a:t>: role antecedent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referenta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Zájmeno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tzv</a:t>
            </a:r>
            <a:r>
              <a:rPr lang="en-GB" baseline="0" dirty="0" smtClean="0"/>
              <a:t>. referent, </a:t>
            </a:r>
            <a:r>
              <a:rPr lang="en-GB" baseline="0" dirty="0" err="1" smtClean="0"/>
              <a:t>odkazuje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tzv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antecedenta</a:t>
            </a:r>
            <a:r>
              <a:rPr lang="en-GB" baseline="0" dirty="0" smtClean="0"/>
              <a:t> (ten je </a:t>
            </a:r>
            <a:r>
              <a:rPr lang="en-GB" baseline="0" dirty="0" err="1" smtClean="0"/>
              <a:t>známý</a:t>
            </a:r>
            <a:r>
              <a:rPr lang="en-GB" baseline="0" dirty="0" smtClean="0"/>
              <a:t> z </a:t>
            </a:r>
            <a:r>
              <a:rPr lang="en-GB" baseline="0" dirty="0" err="1" smtClean="0"/>
              <a:t>předchozího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textu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promluvy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mimotextově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situace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jedinečnost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atd</a:t>
            </a:r>
            <a:r>
              <a:rPr lang="en-GB" baseline="0" dirty="0" smtClean="0"/>
              <a:t>).</a:t>
            </a:r>
          </a:p>
          <a:p>
            <a:endParaRPr lang="en-GB" baseline="0" dirty="0"/>
          </a:p>
          <a:p>
            <a:r>
              <a:rPr lang="en-GB" baseline="0" dirty="0" smtClean="0"/>
              <a:t>Referent se </a:t>
            </a:r>
            <a:r>
              <a:rPr lang="en-GB" baseline="0" dirty="0" err="1" smtClean="0"/>
              <a:t>shoduje</a:t>
            </a:r>
            <a:r>
              <a:rPr lang="en-GB" baseline="0" dirty="0" smtClean="0"/>
              <a:t> v </a:t>
            </a:r>
            <a:r>
              <a:rPr lang="en-GB" baseline="0" dirty="0" err="1" smtClean="0"/>
              <a:t>rodě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antecedentem</a:t>
            </a:r>
            <a:r>
              <a:rPr lang="en-GB" baseline="0" dirty="0" smtClean="0"/>
              <a:t>: </a:t>
            </a:r>
          </a:p>
          <a:p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jongen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odkazujeme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hij</a:t>
            </a:r>
            <a:r>
              <a:rPr lang="en-GB" baseline="0" dirty="0" smtClean="0"/>
              <a:t> /hem/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…</a:t>
            </a:r>
          </a:p>
          <a:p>
            <a:r>
              <a:rPr lang="en-GB" baseline="0" dirty="0" err="1" smtClean="0"/>
              <a:t>Een</a:t>
            </a:r>
            <a:r>
              <a:rPr lang="en-GB" baseline="0" dirty="0" smtClean="0"/>
              <a:t> huis – </a:t>
            </a:r>
            <a:r>
              <a:rPr lang="en-GB" baseline="0" dirty="0" err="1" smtClean="0"/>
              <a:t>ons</a:t>
            </a:r>
            <a:r>
              <a:rPr lang="en-GB" baseline="0" dirty="0" smtClean="0"/>
              <a:t> huis   x 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woning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onze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woning</a:t>
            </a:r>
            <a:endParaRPr lang="en-GB" baseline="0" dirty="0" smtClean="0"/>
          </a:p>
          <a:p>
            <a:r>
              <a:rPr lang="en-GB" baseline="0" dirty="0" smtClean="0"/>
              <a:t>Welk bier   x </a:t>
            </a:r>
            <a:r>
              <a:rPr lang="en-GB" baseline="0" dirty="0" err="1" smtClean="0"/>
              <a:t>welke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vind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lekker</a:t>
            </a:r>
            <a:r>
              <a:rPr lang="en-GB" baseline="0" dirty="0" smtClean="0"/>
              <a:t>?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POZOR:</a:t>
            </a:r>
          </a:p>
          <a:p>
            <a:r>
              <a:rPr lang="en-GB" baseline="0" dirty="0" err="1" smtClean="0"/>
              <a:t>Někdy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gramatický</a:t>
            </a:r>
            <a:r>
              <a:rPr lang="en-GB" baseline="0" dirty="0" smtClean="0"/>
              <a:t> rod </a:t>
            </a:r>
            <a:r>
              <a:rPr lang="en-GB" baseline="0" dirty="0" err="1" smtClean="0"/>
              <a:t>nemusí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shodovat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rodem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odkazování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téma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gramatický</a:t>
            </a:r>
            <a:r>
              <a:rPr lang="en-GB" baseline="0" dirty="0" smtClean="0"/>
              <a:t> versus </a:t>
            </a:r>
            <a:r>
              <a:rPr lang="en-GB" baseline="0" dirty="0" err="1" smtClean="0"/>
              <a:t>přirozený</a:t>
            </a:r>
            <a:r>
              <a:rPr lang="en-GB" baseline="0" dirty="0" smtClean="0"/>
              <a:t> rod u substantive)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Het </a:t>
            </a:r>
            <a:r>
              <a:rPr lang="en-GB" baseline="0" dirty="0" err="1" smtClean="0"/>
              <a:t>meisje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odkazujeme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haar</a:t>
            </a:r>
            <a:endParaRPr lang="en-GB" baseline="0" dirty="0" smtClean="0"/>
          </a:p>
          <a:p>
            <a:r>
              <a:rPr lang="en-GB" baseline="0" dirty="0" smtClean="0"/>
              <a:t>Het </a:t>
            </a:r>
            <a:r>
              <a:rPr lang="en-GB" baseline="0" dirty="0" err="1" smtClean="0"/>
              <a:t>staatshoofd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hlava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státu</a:t>
            </a:r>
            <a:r>
              <a:rPr lang="en-GB" baseline="0" dirty="0" smtClean="0"/>
              <a:t>) – </a:t>
            </a:r>
            <a:r>
              <a:rPr lang="en-GB" baseline="0" dirty="0" err="1" smtClean="0"/>
              <a:t>odkazujeme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situace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hij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zij</a:t>
            </a:r>
            <a:r>
              <a:rPr lang="en-GB" baseline="0" dirty="0" smtClean="0"/>
              <a:t>), ale ne </a:t>
            </a:r>
            <a:r>
              <a:rPr lang="en-GB" baseline="0" dirty="0" err="1" smtClean="0"/>
              <a:t>pomocí</a:t>
            </a:r>
            <a:r>
              <a:rPr lang="en-GB" baseline="0" dirty="0" smtClean="0"/>
              <a:t> het….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Osobní</a:t>
            </a:r>
            <a:r>
              <a:rPr lang="en-GB" dirty="0" smtClean="0"/>
              <a:t> </a:t>
            </a:r>
            <a:r>
              <a:rPr lang="en-GB" dirty="0" err="1" smtClean="0"/>
              <a:t>zájmena</a:t>
            </a:r>
            <a:r>
              <a:rPr lang="en-GB" dirty="0" smtClean="0"/>
              <a:t>: </a:t>
            </a:r>
            <a:r>
              <a:rPr lang="cs-CZ" dirty="0" smtClean="0"/>
              <a:t>Které </a:t>
            </a:r>
            <a:r>
              <a:rPr lang="cs-CZ" dirty="0"/>
              <a:t>morfologické kategorie</a:t>
            </a:r>
            <a:r>
              <a:rPr lang="cs-CZ" baseline="0" dirty="0"/>
              <a:t> určujeme</a:t>
            </a:r>
            <a:r>
              <a:rPr lang="cs-CZ" baseline="0" dirty="0" smtClean="0"/>
              <a:t>?</a:t>
            </a:r>
            <a:endParaRPr lang="en-GB" baseline="0" dirty="0" smtClean="0"/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en-GB" u="sng" dirty="0" err="1" smtClean="0"/>
              <a:t>osoba</a:t>
            </a:r>
            <a:r>
              <a:rPr lang="cs-CZ" u="sng" dirty="0" smtClean="0"/>
              <a:t> + </a:t>
            </a:r>
            <a:r>
              <a:rPr lang="en-GB" u="sng" dirty="0" err="1" smtClean="0"/>
              <a:t>číslo</a:t>
            </a:r>
            <a:r>
              <a:rPr lang="cs-CZ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x </a:t>
            </a:r>
            <a:r>
              <a:rPr lang="cs-CZ" i="1" dirty="0" err="1" smtClean="0">
                <a:solidFill>
                  <a:srgbClr val="FF0000"/>
                </a:solidFill>
              </a:rPr>
              <a:t>wij</a:t>
            </a:r>
            <a:r>
              <a:rPr lang="cs-CZ" dirty="0" smtClean="0"/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jij</a:t>
            </a:r>
            <a:r>
              <a:rPr lang="cs-CZ" i="1" dirty="0" smtClean="0">
                <a:solidFill>
                  <a:srgbClr val="FF0000"/>
                </a:solidFill>
              </a:rPr>
              <a:t> x </a:t>
            </a:r>
            <a:r>
              <a:rPr lang="cs-CZ" i="1" dirty="0" err="1" smtClean="0">
                <a:solidFill>
                  <a:srgbClr val="FF0000"/>
                </a:solidFill>
              </a:rPr>
              <a:t>jullie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…. </a:t>
            </a:r>
            <a:r>
              <a:rPr lang="en-GB" dirty="0" err="1" smtClean="0"/>
              <a:t>Regionálně</a:t>
            </a:r>
            <a:r>
              <a:rPr lang="en-GB" dirty="0" smtClean="0"/>
              <a:t> (</a:t>
            </a:r>
            <a:r>
              <a:rPr lang="en-GB" dirty="0" err="1" smtClean="0"/>
              <a:t>Belgie</a:t>
            </a:r>
            <a:r>
              <a:rPr lang="en-GB" dirty="0" smtClean="0"/>
              <a:t>)</a:t>
            </a:r>
            <a:r>
              <a:rPr lang="cs-CZ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gij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cs-CZ" i="1" dirty="0" err="1" smtClean="0">
                <a:solidFill>
                  <a:srgbClr val="FF0000"/>
                </a:solidFill>
              </a:rPr>
              <a:t>ge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en-GB" u="sng" dirty="0" smtClean="0"/>
              <a:t>rod</a:t>
            </a:r>
            <a:r>
              <a:rPr lang="cs-CZ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hij</a:t>
            </a:r>
            <a:r>
              <a:rPr lang="cs-CZ" i="1" dirty="0" smtClean="0">
                <a:solidFill>
                  <a:srgbClr val="FF0000"/>
                </a:solidFill>
              </a:rPr>
              <a:t> x </a:t>
            </a:r>
            <a:r>
              <a:rPr lang="cs-CZ" i="1" dirty="0" err="1" smtClean="0">
                <a:solidFill>
                  <a:srgbClr val="FF0000"/>
                </a:solidFill>
              </a:rPr>
              <a:t>zij</a:t>
            </a:r>
            <a:r>
              <a:rPr lang="cs-CZ" i="1" dirty="0" smtClean="0">
                <a:solidFill>
                  <a:srgbClr val="FF0000"/>
                </a:solidFill>
              </a:rPr>
              <a:t> x </a:t>
            </a:r>
            <a:r>
              <a:rPr lang="cs-CZ" i="1" dirty="0" err="1" smtClean="0">
                <a:solidFill>
                  <a:srgbClr val="FF0000"/>
                </a:solidFill>
              </a:rPr>
              <a:t>het</a:t>
            </a:r>
            <a:r>
              <a:rPr lang="cs-CZ" dirty="0" smtClean="0"/>
              <a:t>… 	(! oni, ony, ona = </a:t>
            </a:r>
            <a:r>
              <a:rPr lang="cs-CZ" i="1" dirty="0" smtClean="0">
                <a:solidFill>
                  <a:srgbClr val="FF0000"/>
                </a:solidFill>
              </a:rPr>
              <a:t>ze/</a:t>
            </a:r>
            <a:r>
              <a:rPr lang="cs-CZ" i="1" dirty="0" err="1" smtClean="0">
                <a:solidFill>
                  <a:srgbClr val="FF0000"/>
                </a:solidFill>
              </a:rPr>
              <a:t>zij</a:t>
            </a:r>
            <a:r>
              <a:rPr lang="cs-CZ" dirty="0" smtClean="0"/>
              <a:t>)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en-GB" u="sng" dirty="0" err="1" smtClean="0"/>
              <a:t>pád</a:t>
            </a:r>
            <a:r>
              <a:rPr lang="cs-CZ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x </a:t>
            </a:r>
            <a:r>
              <a:rPr lang="cs-CZ" i="1" dirty="0" err="1" smtClean="0">
                <a:solidFill>
                  <a:srgbClr val="FF0000"/>
                </a:solidFill>
              </a:rPr>
              <a:t>mij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jij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x </a:t>
            </a:r>
            <a:r>
              <a:rPr lang="cs-CZ" i="1" dirty="0" err="1" smtClean="0">
                <a:solidFill>
                  <a:srgbClr val="FF0000"/>
                </a:solidFill>
              </a:rPr>
              <a:t>jou</a:t>
            </a:r>
            <a:r>
              <a:rPr lang="cs-CZ" dirty="0" smtClean="0">
                <a:solidFill>
                  <a:srgbClr val="FF0000"/>
                </a:solidFill>
              </a:rPr>
              <a:t>… </a:t>
            </a:r>
          </a:p>
          <a:p>
            <a:endParaRPr lang="cs-CZ" baseline="0" dirty="0"/>
          </a:p>
          <a:p>
            <a:endParaRPr lang="cs-CZ" baseline="0" dirty="0"/>
          </a:p>
          <a:p>
            <a:endParaRPr lang="nl-NL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b="1" dirty="0" smtClean="0"/>
              <a:t>SYNTACTISCHE FUNCTIE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u="sng" dirty="0" err="1" smtClean="0"/>
              <a:t>onderwerp</a:t>
            </a:r>
            <a:r>
              <a:rPr lang="cs-CZ" u="sng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Nom</a:t>
            </a:r>
            <a:r>
              <a:rPr lang="cs-CZ" dirty="0" smtClean="0"/>
              <a:t>.)</a:t>
            </a:r>
            <a:r>
              <a:rPr lang="en-GB" dirty="0" smtClean="0"/>
              <a:t> = </a:t>
            </a:r>
            <a:r>
              <a:rPr lang="en-GB" dirty="0" err="1" smtClean="0"/>
              <a:t>podmět</a:t>
            </a:r>
            <a:endParaRPr lang="cs-CZ" dirty="0" smtClean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dirty="0" smtClean="0"/>
              <a:t>→ </a:t>
            </a:r>
            <a:r>
              <a:rPr lang="cs-CZ" dirty="0" err="1" smtClean="0"/>
              <a:t>niet-</a:t>
            </a:r>
            <a:r>
              <a:rPr lang="cs-CZ" u="sng" dirty="0" err="1" smtClean="0"/>
              <a:t>onderwerp</a:t>
            </a:r>
            <a:r>
              <a:rPr lang="cs-CZ" u="sng" dirty="0" smtClean="0"/>
              <a:t> </a:t>
            </a:r>
            <a:r>
              <a:rPr lang="cs-CZ" dirty="0" smtClean="0"/>
              <a:t>(tweede </a:t>
            </a:r>
            <a:r>
              <a:rPr lang="cs-CZ" dirty="0" err="1" smtClean="0"/>
              <a:t>vorm</a:t>
            </a:r>
            <a:r>
              <a:rPr lang="cs-CZ" dirty="0" smtClean="0"/>
              <a:t> + na </a:t>
            </a:r>
            <a:r>
              <a:rPr lang="cs-CZ" dirty="0" err="1" smtClean="0"/>
              <a:t>voorzetsel</a:t>
            </a:r>
            <a:r>
              <a:rPr lang="cs-CZ" dirty="0" smtClean="0"/>
              <a:t>)</a:t>
            </a:r>
            <a:r>
              <a:rPr lang="en-GB" dirty="0" smtClean="0"/>
              <a:t> = </a:t>
            </a:r>
            <a:r>
              <a:rPr lang="en-GB" dirty="0" err="1" smtClean="0"/>
              <a:t>jiné</a:t>
            </a:r>
            <a:r>
              <a:rPr lang="en-GB" dirty="0" smtClean="0"/>
              <a:t> </a:t>
            </a:r>
            <a:r>
              <a:rPr lang="en-GB" dirty="0" err="1" smtClean="0"/>
              <a:t>pády</a:t>
            </a:r>
            <a:r>
              <a:rPr lang="en-GB" dirty="0" smtClean="0"/>
              <a:t> </a:t>
            </a:r>
            <a:r>
              <a:rPr lang="en-GB" dirty="0" err="1" smtClean="0"/>
              <a:t>mimo</a:t>
            </a:r>
            <a:r>
              <a:rPr lang="en-GB" dirty="0" smtClean="0"/>
              <a:t> </a:t>
            </a:r>
            <a:r>
              <a:rPr lang="en-GB" dirty="0" err="1" smtClean="0"/>
              <a:t>podmět</a:t>
            </a:r>
            <a:r>
              <a:rPr lang="en-GB" dirty="0" smtClean="0"/>
              <a:t> (</a:t>
            </a:r>
            <a:r>
              <a:rPr lang="en-GB" dirty="0" err="1" smtClean="0"/>
              <a:t>vždy</a:t>
            </a:r>
            <a:r>
              <a:rPr lang="en-GB" dirty="0" smtClean="0"/>
              <a:t> </a:t>
            </a:r>
            <a:r>
              <a:rPr lang="en-GB" dirty="0" err="1" smtClean="0"/>
              <a:t>stejný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tzv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Druhý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pádový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</a:t>
            </a:r>
            <a:r>
              <a:rPr lang="en-GB" baseline="0" dirty="0" smtClean="0"/>
              <a:t>, s </a:t>
            </a:r>
            <a:r>
              <a:rPr lang="en-GB" baseline="0" dirty="0" err="1" smtClean="0"/>
              <a:t>předložkou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funkci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předmětu</a:t>
            </a:r>
            <a:r>
              <a:rPr lang="en-GB" baseline="0" dirty="0" smtClean="0"/>
              <a:t>)</a:t>
            </a:r>
            <a:endParaRPr lang="cs-CZ" dirty="0" smtClean="0"/>
          </a:p>
          <a:p>
            <a:endParaRPr lang="cs-CZ" b="1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5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uvádím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osobních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Prohlédněte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redukované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znát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prozatím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pasivně</a:t>
            </a:r>
            <a:r>
              <a:rPr lang="en-GB" baseline="0" dirty="0" smtClean="0"/>
              <a:t>).</a:t>
            </a:r>
          </a:p>
          <a:p>
            <a:endParaRPr lang="en-GB" baseline="0" dirty="0" smtClean="0"/>
          </a:p>
          <a:p>
            <a:r>
              <a:rPr lang="en-GB" i="1" baseline="0" dirty="0" err="1" smtClean="0"/>
              <a:t>Haar</a:t>
            </a:r>
            <a:r>
              <a:rPr lang="en-GB" i="1" baseline="0" dirty="0" smtClean="0"/>
              <a:t> = </a:t>
            </a:r>
            <a:r>
              <a:rPr lang="en-GB" i="1" baseline="0" dirty="0" err="1" smtClean="0"/>
              <a:t>d’r</a:t>
            </a:r>
            <a:endParaRPr lang="en-GB" i="1" baseline="0" dirty="0" smtClean="0"/>
          </a:p>
          <a:p>
            <a:r>
              <a:rPr lang="en-GB" i="1" baseline="0" dirty="0" err="1" smtClean="0"/>
              <a:t>Hij</a:t>
            </a:r>
            <a:r>
              <a:rPr lang="en-GB" i="1" baseline="0" dirty="0" smtClean="0"/>
              <a:t> = </a:t>
            </a:r>
            <a:r>
              <a:rPr lang="en-GB" i="1" baseline="0" dirty="0" err="1" smtClean="0"/>
              <a:t>ie</a:t>
            </a:r>
            <a:r>
              <a:rPr lang="en-GB" i="1" baseline="0" dirty="0" smtClean="0"/>
              <a:t> </a:t>
            </a:r>
            <a:r>
              <a:rPr lang="en-GB" baseline="0" dirty="0" smtClean="0"/>
              <a:t>(v </a:t>
            </a:r>
            <a:r>
              <a:rPr lang="en-GB" baseline="0" dirty="0" err="1" smtClean="0"/>
              <a:t>mluvené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formě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Naopak</a:t>
            </a:r>
            <a:r>
              <a:rPr lang="en-GB" baseline="0" dirty="0" smtClean="0"/>
              <a:t> “</a:t>
            </a:r>
            <a:r>
              <a:rPr lang="en-GB" i="1" baseline="0" dirty="0" err="1" smtClean="0"/>
              <a:t>jullie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redukovaný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nezná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i="1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velkém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zdůraznění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používají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především</a:t>
            </a:r>
            <a:r>
              <a:rPr lang="en-GB" baseline="0" dirty="0" smtClean="0"/>
              <a:t> male </a:t>
            </a:r>
            <a:r>
              <a:rPr lang="en-GB" baseline="0" dirty="0" err="1" smtClean="0"/>
              <a:t>děti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pokud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imitujeme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POZOR: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hvězdičkou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použít</a:t>
            </a:r>
            <a:r>
              <a:rPr lang="en-GB" baseline="0" dirty="0" smtClean="0"/>
              <a:t>:</a:t>
            </a:r>
          </a:p>
          <a:p>
            <a:endParaRPr lang="en-GB" baseline="0" dirty="0" smtClean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je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´t </a:t>
            </a:r>
            <a:r>
              <a:rPr lang="cs-CZ" i="1" dirty="0" err="1" smtClean="0">
                <a:solidFill>
                  <a:srgbClr val="FF0000"/>
                </a:solidFill>
              </a:rPr>
              <a:t>even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zien</a:t>
            </a:r>
            <a:r>
              <a:rPr lang="cs-CZ" i="1" dirty="0" smtClean="0">
                <a:solidFill>
                  <a:srgbClr val="FF0000"/>
                </a:solidFill>
              </a:rPr>
              <a:t>? </a:t>
            </a:r>
            <a:r>
              <a:rPr lang="cs-CZ" i="1" dirty="0" smtClean="0"/>
              <a:t>(* </a:t>
            </a:r>
            <a:r>
              <a:rPr lang="cs-CZ" i="1" dirty="0" err="1" smtClean="0"/>
              <a:t>jij</a:t>
            </a:r>
            <a:r>
              <a:rPr lang="cs-CZ" i="1" dirty="0" smtClean="0"/>
              <a:t>)</a:t>
            </a:r>
            <a:r>
              <a:rPr lang="en-GB" i="1" dirty="0" smtClean="0"/>
              <a:t> – </a:t>
            </a:r>
            <a:r>
              <a:rPr lang="en-GB" i="0" dirty="0" err="1" smtClean="0"/>
              <a:t>důvod</a:t>
            </a:r>
            <a:r>
              <a:rPr lang="en-GB" i="0" dirty="0" smtClean="0"/>
              <a:t>: </a:t>
            </a:r>
            <a:r>
              <a:rPr lang="en-GB" i="0" dirty="0" err="1" smtClean="0"/>
              <a:t>není</a:t>
            </a:r>
            <a:r>
              <a:rPr lang="en-GB" i="0" dirty="0" smtClean="0"/>
              <a:t>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</a:t>
            </a:r>
            <a:r>
              <a:rPr lang="en-GB" i="0" dirty="0" err="1" smtClean="0"/>
              <a:t>plný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 by </a:t>
            </a:r>
            <a:r>
              <a:rPr lang="en-GB" i="0" dirty="0" err="1" smtClean="0"/>
              <a:t>zněl</a:t>
            </a:r>
            <a:r>
              <a:rPr lang="en-GB" i="0" dirty="0" smtClean="0"/>
              <a:t> </a:t>
            </a:r>
            <a:r>
              <a:rPr lang="en-GB" i="0" dirty="0" err="1" smtClean="0"/>
              <a:t>nepřirozeně</a:t>
            </a:r>
            <a:endParaRPr lang="cs-CZ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u="sng" dirty="0" smtClean="0">
                <a:solidFill>
                  <a:srgbClr val="FF0000"/>
                </a:solidFill>
              </a:rPr>
              <a:t>Met </a:t>
            </a:r>
            <a:r>
              <a:rPr lang="cs-CZ" b="1" i="1" u="sng" dirty="0" err="1" smtClean="0">
                <a:solidFill>
                  <a:srgbClr val="FF0000"/>
                </a:solidFill>
              </a:rPr>
              <a:t>jou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ook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praten</a:t>
            </a:r>
            <a:r>
              <a:rPr lang="cs-CZ" i="1" dirty="0" smtClean="0">
                <a:solidFill>
                  <a:srgbClr val="FF0000"/>
                </a:solidFill>
              </a:rPr>
              <a:t>, maar </a:t>
            </a:r>
            <a:r>
              <a:rPr lang="cs-CZ" i="1" dirty="0" err="1" smtClean="0">
                <a:solidFill>
                  <a:srgbClr val="FF0000"/>
                </a:solidFill>
              </a:rPr>
              <a:t>eerst</a:t>
            </a:r>
            <a:r>
              <a:rPr lang="cs-CZ" i="1" dirty="0" smtClean="0">
                <a:solidFill>
                  <a:srgbClr val="FF0000"/>
                </a:solidFill>
              </a:rPr>
              <a:t> met </a:t>
            </a:r>
            <a:r>
              <a:rPr lang="cs-CZ" b="1" i="1" u="sng" dirty="0" smtClean="0">
                <a:solidFill>
                  <a:srgbClr val="FF0000"/>
                </a:solidFill>
              </a:rPr>
              <a:t>hem</a:t>
            </a:r>
            <a:r>
              <a:rPr lang="cs-CZ" i="1" dirty="0" smtClean="0">
                <a:solidFill>
                  <a:srgbClr val="FF0000"/>
                </a:solidFill>
              </a:rPr>
              <a:t>.    </a:t>
            </a:r>
            <a:r>
              <a:rPr lang="cs-CZ" i="1" dirty="0" smtClean="0"/>
              <a:t>(* je)</a:t>
            </a:r>
            <a:r>
              <a:rPr lang="en-GB" i="1" dirty="0" smtClean="0"/>
              <a:t> </a:t>
            </a:r>
            <a:r>
              <a:rPr lang="en-GB" i="0" dirty="0" err="1" smtClean="0"/>
              <a:t>důvod</a:t>
            </a:r>
            <a:r>
              <a:rPr lang="en-GB" i="0" dirty="0" smtClean="0"/>
              <a:t>: je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</a:t>
            </a:r>
            <a:r>
              <a:rPr lang="en-GB" i="0" dirty="0" err="1" smtClean="0"/>
              <a:t>redukovaný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 </a:t>
            </a:r>
            <a:r>
              <a:rPr lang="en-GB" i="0" dirty="0" err="1" smtClean="0"/>
              <a:t>nelze</a:t>
            </a:r>
            <a:r>
              <a:rPr lang="en-GB" i="0" dirty="0" smtClean="0"/>
              <a:t>. </a:t>
            </a:r>
            <a:r>
              <a:rPr lang="en-GB" i="0" dirty="0" err="1" smtClean="0"/>
              <a:t>Nvíc</a:t>
            </a:r>
            <a:r>
              <a:rPr lang="en-GB" i="0" dirty="0" smtClean="0"/>
              <a:t> </a:t>
            </a:r>
            <a:r>
              <a:rPr lang="en-GB" i="0" dirty="0" err="1" smtClean="0"/>
              <a:t>po</a:t>
            </a:r>
            <a:r>
              <a:rPr lang="en-GB" i="0" dirty="0" smtClean="0"/>
              <a:t> </a:t>
            </a:r>
            <a:r>
              <a:rPr lang="en-GB" i="0" dirty="0" err="1" smtClean="0"/>
              <a:t>předožce</a:t>
            </a:r>
            <a:r>
              <a:rPr lang="en-GB" i="0" dirty="0" smtClean="0"/>
              <a:t> se </a:t>
            </a:r>
            <a:r>
              <a:rPr lang="en-GB" i="0" dirty="0" err="1" smtClean="0"/>
              <a:t>zpravidla</a:t>
            </a:r>
            <a:r>
              <a:rPr lang="en-GB" i="0" dirty="0" smtClean="0"/>
              <a:t> </a:t>
            </a:r>
            <a:r>
              <a:rPr lang="en-GB" i="0" dirty="0" err="1" smtClean="0"/>
              <a:t>užívá</a:t>
            </a:r>
            <a:r>
              <a:rPr lang="en-GB" i="0" dirty="0" smtClean="0"/>
              <a:t> </a:t>
            </a:r>
            <a:r>
              <a:rPr lang="en-GB" i="0" dirty="0" err="1" smtClean="0"/>
              <a:t>plný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Nee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zijn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vrouw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wel</a:t>
            </a:r>
            <a:r>
              <a:rPr lang="cs-CZ" i="1" dirty="0" smtClean="0">
                <a:solidFill>
                  <a:srgbClr val="FF0000"/>
                </a:solidFill>
              </a:rPr>
              <a:t> maar </a:t>
            </a:r>
            <a:r>
              <a:rPr lang="cs-CZ" b="1" i="1" u="sng" dirty="0" err="1" smtClean="0">
                <a:solidFill>
                  <a:srgbClr val="FF0000"/>
                </a:solidFill>
              </a:rPr>
              <a:t>hij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er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nog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cs-CZ" i="1" dirty="0" smtClean="0"/>
              <a:t>(* </a:t>
            </a:r>
            <a:r>
              <a:rPr lang="cs-CZ" i="1" dirty="0" err="1" smtClean="0"/>
              <a:t>ie</a:t>
            </a:r>
            <a:r>
              <a:rPr lang="cs-CZ" i="1" dirty="0" smtClean="0"/>
              <a:t>)</a:t>
            </a:r>
            <a:r>
              <a:rPr lang="en-GB" i="1" dirty="0" smtClean="0"/>
              <a:t> </a:t>
            </a:r>
            <a:r>
              <a:rPr lang="en-GB" i="0" dirty="0" err="1" smtClean="0"/>
              <a:t>důvod</a:t>
            </a:r>
            <a:r>
              <a:rPr lang="en-GB" i="0" dirty="0" smtClean="0"/>
              <a:t>: je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a </a:t>
            </a:r>
            <a:r>
              <a:rPr lang="en-GB" i="0" dirty="0" err="1" smtClean="0"/>
              <a:t>tvar</a:t>
            </a:r>
            <a:r>
              <a:rPr lang="en-GB" i="1" dirty="0" smtClean="0"/>
              <a:t> </a:t>
            </a:r>
            <a:r>
              <a:rPr lang="en-GB" i="1" dirty="0" err="1" smtClean="0"/>
              <a:t>ie</a:t>
            </a:r>
            <a:r>
              <a:rPr lang="en-GB" i="1" dirty="0" smtClean="0"/>
              <a:t> </a:t>
            </a:r>
            <a:r>
              <a:rPr lang="en-GB" i="0" dirty="0" smtClean="0"/>
              <a:t>je </a:t>
            </a:r>
            <a:r>
              <a:rPr lang="en-GB" i="0" dirty="0" err="1" smtClean="0"/>
              <a:t>naopak</a:t>
            </a:r>
            <a:r>
              <a:rPr lang="en-GB" i="0" dirty="0" smtClean="0"/>
              <a:t> </a:t>
            </a:r>
            <a:r>
              <a:rPr lang="en-GB" i="0" dirty="0" err="1" smtClean="0"/>
              <a:t>silně</a:t>
            </a:r>
            <a:r>
              <a:rPr lang="en-GB" i="0" dirty="0" smtClean="0"/>
              <a:t> </a:t>
            </a:r>
            <a:r>
              <a:rPr lang="en-GB" i="0" dirty="0" err="1" smtClean="0"/>
              <a:t>redukovaný</a:t>
            </a:r>
            <a:endParaRPr lang="en-GB" i="0" dirty="0" smtClean="0"/>
          </a:p>
          <a:p>
            <a:pPr marL="0" indent="0">
              <a:buNone/>
            </a:pPr>
            <a:endParaRPr lang="en-GB" i="0" dirty="0" smtClean="0"/>
          </a:p>
          <a:p>
            <a:r>
              <a:rPr lang="en-GB" b="1" baseline="0" dirty="0" smtClean="0"/>
              <a:t>POZOR - </a:t>
            </a:r>
            <a:r>
              <a:rPr lang="en-GB" b="1" baseline="0" dirty="0" err="1" smtClean="0"/>
              <a:t>poznámka</a:t>
            </a:r>
            <a:r>
              <a:rPr lang="cs-CZ" b="1" baseline="0" dirty="0" smtClean="0"/>
              <a:t>: plné tvary zájmen (přízvučné) především u lidí, u věcí jen nepřízvučné tvary</a:t>
            </a:r>
            <a:r>
              <a:rPr lang="en-GB" b="1" baseline="0" dirty="0" smtClean="0"/>
              <a:t>. </a:t>
            </a:r>
            <a:r>
              <a:rPr lang="en-GB" b="0" baseline="0" dirty="0" err="1" smtClean="0"/>
              <a:t>Srovnejte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příklady</a:t>
            </a:r>
            <a:r>
              <a:rPr lang="en-GB" b="0" baseline="0" dirty="0" smtClean="0"/>
              <a:t> z ANS:</a:t>
            </a:r>
            <a:endParaRPr lang="cs-CZ" b="0" baseline="0" dirty="0" smtClean="0"/>
          </a:p>
          <a:p>
            <a:endParaRPr lang="cs-CZ" b="1" baseline="0" dirty="0" smtClean="0"/>
          </a:p>
          <a:p>
            <a:r>
              <a:rPr lang="nl-NL" dirty="0" smtClean="0"/>
              <a:t>(25a) (Over mensen: ) </a:t>
            </a:r>
            <a:r>
              <a:rPr lang="nl-NL" i="1" dirty="0" smtClean="0"/>
              <a:t>Ze</a:t>
            </a:r>
            <a:r>
              <a:rPr lang="nl-NL" dirty="0" smtClean="0"/>
              <a:t> staan hier al een hele tijd. </a:t>
            </a:r>
            <a:endParaRPr lang="cs-CZ" dirty="0" smtClean="0"/>
          </a:p>
          <a:p>
            <a:r>
              <a:rPr lang="nl-NL" dirty="0" smtClean="0"/>
              <a:t>(25b) (Over mensen: ) </a:t>
            </a:r>
            <a:r>
              <a:rPr lang="nl-NL" i="1" dirty="0" smtClean="0"/>
              <a:t>Zij</a:t>
            </a:r>
            <a:r>
              <a:rPr lang="nl-NL" dirty="0" smtClean="0"/>
              <a:t> staan hier al een hele tijd. </a:t>
            </a:r>
          </a:p>
          <a:p>
            <a:r>
              <a:rPr lang="nl-NL" dirty="0" smtClean="0"/>
              <a:t>(26a) (Over boeken: ) </a:t>
            </a:r>
            <a:r>
              <a:rPr lang="nl-NL" i="1" dirty="0" smtClean="0"/>
              <a:t>Ze</a:t>
            </a:r>
            <a:r>
              <a:rPr lang="nl-NL" dirty="0" smtClean="0"/>
              <a:t> staan hier al een hele tijd. (</a:t>
            </a:r>
          </a:p>
          <a:p>
            <a:r>
              <a:rPr lang="nl-NL" dirty="0" smtClean="0"/>
              <a:t>26b) (Over boeken: ) </a:t>
            </a:r>
            <a:r>
              <a:rPr lang="nl-NL" i="1" dirty="0" smtClean="0"/>
              <a:t>Zij</a:t>
            </a:r>
            <a:r>
              <a:rPr lang="nl-NL" dirty="0" smtClean="0"/>
              <a:t> staan hier al een hele tijd.  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&lt;&lt;uitgesloten / vyloučeno)&gt;&gt;</a:t>
            </a:r>
          </a:p>
          <a:p>
            <a:pPr marL="0" indent="0">
              <a:buNone/>
            </a:pPr>
            <a:endParaRPr lang="cs-CZ" i="1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84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uvádím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osobních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Prohlédněte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redukované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zájmen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znát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prozatím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pasivně</a:t>
            </a:r>
            <a:r>
              <a:rPr lang="en-GB" baseline="0" dirty="0" smtClean="0"/>
              <a:t>).</a:t>
            </a:r>
          </a:p>
          <a:p>
            <a:endParaRPr lang="en-GB" baseline="0" dirty="0" smtClean="0"/>
          </a:p>
          <a:p>
            <a:r>
              <a:rPr lang="en-GB" i="1" baseline="0" dirty="0" err="1" smtClean="0"/>
              <a:t>Haar</a:t>
            </a:r>
            <a:r>
              <a:rPr lang="en-GB" i="1" baseline="0" dirty="0" smtClean="0"/>
              <a:t> = </a:t>
            </a:r>
            <a:r>
              <a:rPr lang="en-GB" i="1" baseline="0" dirty="0" err="1" smtClean="0"/>
              <a:t>d’r</a:t>
            </a:r>
            <a:endParaRPr lang="en-GB" i="1" baseline="0" dirty="0" smtClean="0"/>
          </a:p>
          <a:p>
            <a:r>
              <a:rPr lang="en-GB" i="1" baseline="0" dirty="0" err="1" smtClean="0"/>
              <a:t>Hij</a:t>
            </a:r>
            <a:r>
              <a:rPr lang="en-GB" i="1" baseline="0" dirty="0" smtClean="0"/>
              <a:t> = </a:t>
            </a:r>
            <a:r>
              <a:rPr lang="en-GB" i="1" baseline="0" dirty="0" err="1" smtClean="0"/>
              <a:t>ie</a:t>
            </a:r>
            <a:r>
              <a:rPr lang="en-GB" i="1" baseline="0" dirty="0" smtClean="0"/>
              <a:t> </a:t>
            </a:r>
            <a:r>
              <a:rPr lang="en-GB" baseline="0" dirty="0" smtClean="0"/>
              <a:t>(v </a:t>
            </a:r>
            <a:r>
              <a:rPr lang="en-GB" baseline="0" dirty="0" err="1" smtClean="0"/>
              <a:t>mluvené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formě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Naopak</a:t>
            </a:r>
            <a:r>
              <a:rPr lang="en-GB" baseline="0" dirty="0" smtClean="0"/>
              <a:t> “</a:t>
            </a:r>
            <a:r>
              <a:rPr lang="en-GB" i="1" baseline="0" dirty="0" err="1" smtClean="0"/>
              <a:t>jullie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redukovaný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tvar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nezná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i="1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velkém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zdůraznění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používají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především</a:t>
            </a:r>
            <a:r>
              <a:rPr lang="en-GB" baseline="0" dirty="0" smtClean="0"/>
              <a:t> male </a:t>
            </a:r>
            <a:r>
              <a:rPr lang="en-GB" baseline="0" dirty="0" err="1" smtClean="0"/>
              <a:t>děti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pokud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imitujeme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POZOR: </a:t>
            </a:r>
            <a:r>
              <a:rPr lang="en-GB" baseline="0" dirty="0" err="1" smtClean="0"/>
              <a:t>Tvary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hvězdičkou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použít</a:t>
            </a:r>
            <a:r>
              <a:rPr lang="en-GB" baseline="0" dirty="0" smtClean="0"/>
              <a:t>:</a:t>
            </a:r>
          </a:p>
          <a:p>
            <a:endParaRPr lang="en-GB" baseline="0" dirty="0" smtClean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je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´t </a:t>
            </a:r>
            <a:r>
              <a:rPr lang="cs-CZ" i="1" dirty="0" err="1" smtClean="0">
                <a:solidFill>
                  <a:srgbClr val="FF0000"/>
                </a:solidFill>
              </a:rPr>
              <a:t>even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zien</a:t>
            </a:r>
            <a:r>
              <a:rPr lang="cs-CZ" i="1" dirty="0" smtClean="0">
                <a:solidFill>
                  <a:srgbClr val="FF0000"/>
                </a:solidFill>
              </a:rPr>
              <a:t>? </a:t>
            </a:r>
            <a:r>
              <a:rPr lang="cs-CZ" i="1" dirty="0" smtClean="0"/>
              <a:t>(* </a:t>
            </a:r>
            <a:r>
              <a:rPr lang="cs-CZ" i="1" dirty="0" err="1" smtClean="0"/>
              <a:t>jij</a:t>
            </a:r>
            <a:r>
              <a:rPr lang="cs-CZ" i="1" dirty="0" smtClean="0"/>
              <a:t>)</a:t>
            </a:r>
            <a:r>
              <a:rPr lang="en-GB" i="1" dirty="0" smtClean="0"/>
              <a:t> – </a:t>
            </a:r>
            <a:r>
              <a:rPr lang="en-GB" i="0" dirty="0" err="1" smtClean="0"/>
              <a:t>důvod</a:t>
            </a:r>
            <a:r>
              <a:rPr lang="en-GB" i="0" dirty="0" smtClean="0"/>
              <a:t>: </a:t>
            </a:r>
            <a:r>
              <a:rPr lang="en-GB" i="0" dirty="0" err="1" smtClean="0"/>
              <a:t>není</a:t>
            </a:r>
            <a:r>
              <a:rPr lang="en-GB" i="0" dirty="0" smtClean="0"/>
              <a:t>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</a:t>
            </a:r>
            <a:r>
              <a:rPr lang="en-GB" i="0" dirty="0" err="1" smtClean="0"/>
              <a:t>plný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 by </a:t>
            </a:r>
            <a:r>
              <a:rPr lang="en-GB" i="0" dirty="0" err="1" smtClean="0"/>
              <a:t>zněl</a:t>
            </a:r>
            <a:r>
              <a:rPr lang="en-GB" i="0" dirty="0" smtClean="0"/>
              <a:t> </a:t>
            </a:r>
            <a:r>
              <a:rPr lang="en-GB" i="0" dirty="0" err="1" smtClean="0"/>
              <a:t>nepřirozeně</a:t>
            </a:r>
            <a:endParaRPr lang="cs-CZ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u="sng" dirty="0" smtClean="0">
                <a:solidFill>
                  <a:srgbClr val="FF0000"/>
                </a:solidFill>
              </a:rPr>
              <a:t>Met </a:t>
            </a:r>
            <a:r>
              <a:rPr lang="cs-CZ" b="1" i="1" u="sng" dirty="0" err="1" smtClean="0">
                <a:solidFill>
                  <a:srgbClr val="FF0000"/>
                </a:solidFill>
              </a:rPr>
              <a:t>jou</a:t>
            </a:r>
            <a:r>
              <a:rPr lang="cs-CZ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wil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ook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praten</a:t>
            </a:r>
            <a:r>
              <a:rPr lang="cs-CZ" i="1" dirty="0" smtClean="0">
                <a:solidFill>
                  <a:srgbClr val="FF0000"/>
                </a:solidFill>
              </a:rPr>
              <a:t>, maar </a:t>
            </a:r>
            <a:r>
              <a:rPr lang="cs-CZ" i="1" dirty="0" err="1" smtClean="0">
                <a:solidFill>
                  <a:srgbClr val="FF0000"/>
                </a:solidFill>
              </a:rPr>
              <a:t>eerst</a:t>
            </a:r>
            <a:r>
              <a:rPr lang="cs-CZ" i="1" dirty="0" smtClean="0">
                <a:solidFill>
                  <a:srgbClr val="FF0000"/>
                </a:solidFill>
              </a:rPr>
              <a:t> met </a:t>
            </a:r>
            <a:r>
              <a:rPr lang="cs-CZ" b="1" i="1" u="sng" dirty="0" smtClean="0">
                <a:solidFill>
                  <a:srgbClr val="FF0000"/>
                </a:solidFill>
              </a:rPr>
              <a:t>hem</a:t>
            </a:r>
            <a:r>
              <a:rPr lang="cs-CZ" i="1" dirty="0" smtClean="0">
                <a:solidFill>
                  <a:srgbClr val="FF0000"/>
                </a:solidFill>
              </a:rPr>
              <a:t>.    </a:t>
            </a:r>
            <a:r>
              <a:rPr lang="cs-CZ" i="1" dirty="0" smtClean="0"/>
              <a:t>(* je)</a:t>
            </a:r>
            <a:r>
              <a:rPr lang="en-GB" i="1" dirty="0" smtClean="0"/>
              <a:t> </a:t>
            </a:r>
            <a:r>
              <a:rPr lang="en-GB" i="0" dirty="0" err="1" smtClean="0"/>
              <a:t>důvod</a:t>
            </a:r>
            <a:r>
              <a:rPr lang="en-GB" i="0" dirty="0" smtClean="0"/>
              <a:t>: je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</a:t>
            </a:r>
            <a:r>
              <a:rPr lang="en-GB" i="0" dirty="0" err="1" smtClean="0"/>
              <a:t>redukovaný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 </a:t>
            </a:r>
            <a:r>
              <a:rPr lang="en-GB" i="0" dirty="0" err="1" smtClean="0"/>
              <a:t>nelze</a:t>
            </a:r>
            <a:r>
              <a:rPr lang="en-GB" i="0" dirty="0" smtClean="0"/>
              <a:t>. </a:t>
            </a:r>
            <a:r>
              <a:rPr lang="en-GB" i="0" dirty="0" err="1" smtClean="0"/>
              <a:t>Nvíc</a:t>
            </a:r>
            <a:r>
              <a:rPr lang="en-GB" i="0" dirty="0" smtClean="0"/>
              <a:t> </a:t>
            </a:r>
            <a:r>
              <a:rPr lang="en-GB" i="0" dirty="0" err="1" smtClean="0"/>
              <a:t>po</a:t>
            </a:r>
            <a:r>
              <a:rPr lang="en-GB" i="0" dirty="0" smtClean="0"/>
              <a:t> </a:t>
            </a:r>
            <a:r>
              <a:rPr lang="en-GB" i="0" dirty="0" err="1" smtClean="0"/>
              <a:t>předožce</a:t>
            </a:r>
            <a:r>
              <a:rPr lang="en-GB" i="0" dirty="0" smtClean="0"/>
              <a:t> se </a:t>
            </a:r>
            <a:r>
              <a:rPr lang="en-GB" i="0" dirty="0" err="1" smtClean="0"/>
              <a:t>zpravidla</a:t>
            </a:r>
            <a:r>
              <a:rPr lang="en-GB" i="0" dirty="0" smtClean="0"/>
              <a:t> </a:t>
            </a:r>
            <a:r>
              <a:rPr lang="en-GB" i="0" dirty="0" err="1" smtClean="0"/>
              <a:t>užívá</a:t>
            </a:r>
            <a:r>
              <a:rPr lang="en-GB" i="0" dirty="0" smtClean="0"/>
              <a:t> </a:t>
            </a:r>
            <a:r>
              <a:rPr lang="en-GB" i="0" dirty="0" err="1" smtClean="0"/>
              <a:t>plný</a:t>
            </a:r>
            <a:r>
              <a:rPr lang="en-GB" i="0" dirty="0" smtClean="0"/>
              <a:t> </a:t>
            </a:r>
            <a:r>
              <a:rPr lang="en-GB" i="0" dirty="0" err="1" smtClean="0"/>
              <a:t>tvar</a:t>
            </a:r>
            <a:r>
              <a:rPr lang="en-GB" i="0" dirty="0" smtClean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Nee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zijn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vrouw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wel</a:t>
            </a:r>
            <a:r>
              <a:rPr lang="cs-CZ" i="1" dirty="0" smtClean="0">
                <a:solidFill>
                  <a:srgbClr val="FF0000"/>
                </a:solidFill>
              </a:rPr>
              <a:t> maar </a:t>
            </a:r>
            <a:r>
              <a:rPr lang="cs-CZ" b="1" i="1" u="sng" dirty="0" err="1" smtClean="0">
                <a:solidFill>
                  <a:srgbClr val="FF0000"/>
                </a:solidFill>
              </a:rPr>
              <a:t>hij</a:t>
            </a:r>
            <a:r>
              <a:rPr lang="cs-CZ" b="1" i="1" u="sng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er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nog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cs-CZ" i="1" dirty="0" smtClean="0"/>
              <a:t>(* </a:t>
            </a:r>
            <a:r>
              <a:rPr lang="cs-CZ" i="1" dirty="0" err="1" smtClean="0"/>
              <a:t>ie</a:t>
            </a:r>
            <a:r>
              <a:rPr lang="cs-CZ" i="1" dirty="0" smtClean="0"/>
              <a:t>)</a:t>
            </a:r>
            <a:r>
              <a:rPr lang="en-GB" i="1" dirty="0" smtClean="0"/>
              <a:t> </a:t>
            </a:r>
            <a:r>
              <a:rPr lang="en-GB" i="0" dirty="0" err="1" smtClean="0"/>
              <a:t>důvod</a:t>
            </a:r>
            <a:r>
              <a:rPr lang="en-GB" i="0" dirty="0" smtClean="0"/>
              <a:t>: je </a:t>
            </a:r>
            <a:r>
              <a:rPr lang="en-GB" i="0" dirty="0" err="1" smtClean="0"/>
              <a:t>zde</a:t>
            </a:r>
            <a:r>
              <a:rPr lang="en-GB" i="0" dirty="0" smtClean="0"/>
              <a:t> </a:t>
            </a:r>
            <a:r>
              <a:rPr lang="en-GB" i="0" dirty="0" err="1" smtClean="0"/>
              <a:t>důraz</a:t>
            </a:r>
            <a:r>
              <a:rPr lang="en-GB" i="0" dirty="0" smtClean="0"/>
              <a:t>, a </a:t>
            </a:r>
            <a:r>
              <a:rPr lang="en-GB" i="0" dirty="0" err="1" smtClean="0"/>
              <a:t>tvar</a:t>
            </a:r>
            <a:r>
              <a:rPr lang="en-GB" i="1" dirty="0" smtClean="0"/>
              <a:t> </a:t>
            </a:r>
            <a:r>
              <a:rPr lang="en-GB" i="1" dirty="0" err="1" smtClean="0"/>
              <a:t>ie</a:t>
            </a:r>
            <a:r>
              <a:rPr lang="en-GB" i="1" dirty="0" smtClean="0"/>
              <a:t> </a:t>
            </a:r>
            <a:r>
              <a:rPr lang="en-GB" i="0" dirty="0" smtClean="0"/>
              <a:t>je </a:t>
            </a:r>
            <a:r>
              <a:rPr lang="en-GB" i="0" dirty="0" err="1" smtClean="0"/>
              <a:t>naopak</a:t>
            </a:r>
            <a:r>
              <a:rPr lang="en-GB" i="0" dirty="0" smtClean="0"/>
              <a:t> </a:t>
            </a:r>
            <a:r>
              <a:rPr lang="en-GB" i="0" dirty="0" err="1" smtClean="0"/>
              <a:t>silně</a:t>
            </a:r>
            <a:r>
              <a:rPr lang="en-GB" i="0" dirty="0" smtClean="0"/>
              <a:t> </a:t>
            </a:r>
            <a:r>
              <a:rPr lang="en-GB" i="0" dirty="0" err="1" smtClean="0"/>
              <a:t>redukovaný</a:t>
            </a:r>
            <a:endParaRPr lang="en-GB" i="0" dirty="0" smtClean="0"/>
          </a:p>
          <a:p>
            <a:pPr marL="0" indent="0">
              <a:buNone/>
            </a:pPr>
            <a:endParaRPr lang="en-GB" i="0" dirty="0" smtClean="0"/>
          </a:p>
          <a:p>
            <a:r>
              <a:rPr lang="en-GB" b="1" baseline="0" dirty="0" smtClean="0"/>
              <a:t>POZOR - </a:t>
            </a:r>
            <a:r>
              <a:rPr lang="en-GB" b="1" baseline="0" dirty="0" err="1" smtClean="0"/>
              <a:t>poznámka</a:t>
            </a:r>
            <a:r>
              <a:rPr lang="cs-CZ" b="1" baseline="0" dirty="0" smtClean="0"/>
              <a:t>: plné tvary zájmen (přízvučné) především u lidí, u věcí jen nepřízvučné tvary</a:t>
            </a:r>
            <a:r>
              <a:rPr lang="en-GB" b="1" baseline="0" dirty="0" smtClean="0"/>
              <a:t>. </a:t>
            </a:r>
            <a:r>
              <a:rPr lang="en-GB" b="0" baseline="0" dirty="0" err="1" smtClean="0"/>
              <a:t>Srovnejte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příklady</a:t>
            </a:r>
            <a:r>
              <a:rPr lang="en-GB" b="0" baseline="0" dirty="0" smtClean="0"/>
              <a:t> z ANS:</a:t>
            </a:r>
            <a:endParaRPr lang="cs-CZ" b="0" baseline="0" dirty="0" smtClean="0"/>
          </a:p>
          <a:p>
            <a:endParaRPr lang="cs-CZ" b="1" baseline="0" dirty="0" smtClean="0"/>
          </a:p>
          <a:p>
            <a:r>
              <a:rPr lang="nl-NL" dirty="0" smtClean="0"/>
              <a:t>(25a) (Over mensen: ) </a:t>
            </a:r>
            <a:r>
              <a:rPr lang="nl-NL" i="1" dirty="0" smtClean="0"/>
              <a:t>Ze</a:t>
            </a:r>
            <a:r>
              <a:rPr lang="nl-NL" dirty="0" smtClean="0"/>
              <a:t> staan hier al een hele tijd. </a:t>
            </a:r>
            <a:endParaRPr lang="cs-CZ" dirty="0" smtClean="0"/>
          </a:p>
          <a:p>
            <a:r>
              <a:rPr lang="nl-NL" dirty="0" smtClean="0"/>
              <a:t>(25b) (Over mensen: ) </a:t>
            </a:r>
            <a:r>
              <a:rPr lang="nl-NL" i="1" dirty="0" smtClean="0"/>
              <a:t>Zij</a:t>
            </a:r>
            <a:r>
              <a:rPr lang="nl-NL" dirty="0" smtClean="0"/>
              <a:t> staan hier al een hele tijd. </a:t>
            </a:r>
          </a:p>
          <a:p>
            <a:r>
              <a:rPr lang="nl-NL" dirty="0" smtClean="0"/>
              <a:t>(26a) (Over boeken: ) </a:t>
            </a:r>
            <a:r>
              <a:rPr lang="nl-NL" i="1" dirty="0" smtClean="0"/>
              <a:t>Ze</a:t>
            </a:r>
            <a:r>
              <a:rPr lang="nl-NL" dirty="0" smtClean="0"/>
              <a:t> staan hier al een hele tijd. (</a:t>
            </a:r>
          </a:p>
          <a:p>
            <a:r>
              <a:rPr lang="nl-NL" dirty="0" smtClean="0"/>
              <a:t>26b) (Over boeken: ) </a:t>
            </a:r>
            <a:r>
              <a:rPr lang="nl-NL" i="1" dirty="0" smtClean="0"/>
              <a:t>Zij</a:t>
            </a:r>
            <a:r>
              <a:rPr lang="nl-NL" dirty="0" smtClean="0"/>
              <a:t> staan hier al een hele tijd.  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&lt;&lt;uitgesloten / vyloučeno)&gt;&gt;</a:t>
            </a:r>
          </a:p>
          <a:p>
            <a:pPr marL="0" indent="0">
              <a:buNone/>
            </a:pPr>
            <a:endParaRPr lang="cs-CZ" i="1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74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https://www.youtube.com/watch?v=_ITBXal7qm0</a:t>
            </a:r>
          </a:p>
          <a:p>
            <a:endParaRPr lang="cs-CZ" dirty="0" smtClean="0"/>
          </a:p>
          <a:p>
            <a:r>
              <a:rPr lang="cs-CZ" dirty="0" smtClean="0"/>
              <a:t>https://quiz.ntr.nl/quiz/start/quiz_id/158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https://jufnederlands.nl/les-7-wanneer-gebruik-je-hun-hen-en-zij/</a:t>
            </a:r>
          </a:p>
          <a:p>
            <a:endParaRPr lang="cs-CZ" dirty="0" smtClean="0"/>
          </a:p>
          <a:p>
            <a:r>
              <a:rPr lang="cs-CZ" dirty="0" err="1" smtClean="0"/>
              <a:t>Persoonlijke</a:t>
            </a:r>
            <a:r>
              <a:rPr lang="cs-CZ" dirty="0" smtClean="0"/>
              <a:t> </a:t>
            </a:r>
            <a:r>
              <a:rPr lang="cs-CZ" dirty="0" err="1" smtClean="0"/>
              <a:t>vnw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(A2):</a:t>
            </a:r>
            <a:r>
              <a:rPr lang="cs-CZ" baseline="0" dirty="0" smtClean="0"/>
              <a:t>   </a:t>
            </a:r>
            <a:r>
              <a:rPr lang="cs-CZ" dirty="0" smtClean="0"/>
              <a:t>https://www.youtube.com/watch?v=F6SHgB7Ya-U</a:t>
            </a:r>
          </a:p>
          <a:p>
            <a:endParaRPr lang="cs-CZ" dirty="0" smtClean="0"/>
          </a:p>
          <a:p>
            <a:r>
              <a:rPr lang="cs-CZ" dirty="0" err="1" smtClean="0"/>
              <a:t>Bezittelijke</a:t>
            </a:r>
            <a:r>
              <a:rPr lang="cs-CZ" dirty="0" smtClean="0"/>
              <a:t> </a:t>
            </a:r>
            <a:r>
              <a:rPr lang="cs-CZ" dirty="0" err="1" smtClean="0"/>
              <a:t>vnw</a:t>
            </a:r>
            <a:r>
              <a:rPr lang="cs-CZ" dirty="0" smtClean="0"/>
              <a:t> (A2)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Stanaard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</a:t>
            </a:r>
            <a:r>
              <a:rPr lang="en-US" baseline="0" dirty="0" smtClean="0"/>
              <a:t>  --&gt;  hen – </a:t>
            </a:r>
            <a:r>
              <a:rPr lang="en-US" baseline="0" dirty="0" err="1" smtClean="0"/>
              <a:t>accusatief</a:t>
            </a:r>
            <a:endParaRPr lang="en-US" baseline="0" dirty="0" smtClean="0"/>
          </a:p>
          <a:p>
            <a:r>
              <a:rPr lang="en-US" baseline="0" dirty="0" smtClean="0"/>
              <a:t>Hun – </a:t>
            </a:r>
            <a:r>
              <a:rPr lang="en-US" baseline="0" dirty="0" err="1" smtClean="0"/>
              <a:t>datief</a:t>
            </a:r>
            <a:endParaRPr lang="en-US" baseline="0" dirty="0" smtClean="0"/>
          </a:p>
          <a:p>
            <a:r>
              <a:rPr lang="en-US" baseline="0" dirty="0" smtClean="0"/>
              <a:t>Hun - </a:t>
            </a:r>
            <a:r>
              <a:rPr lang="en-US" baseline="0" dirty="0" err="1" smtClean="0"/>
              <a:t>bezittelijk</a:t>
            </a:r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4F61-68F5-4040-AC53-B0BEB20047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9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https://www.youtube.com/watch?v=_ITBXal7qm0</a:t>
            </a:r>
          </a:p>
          <a:p>
            <a:endParaRPr lang="cs-CZ" dirty="0" smtClean="0"/>
          </a:p>
          <a:p>
            <a:r>
              <a:rPr lang="cs-CZ" dirty="0" smtClean="0"/>
              <a:t>https://quiz.ntr.nl/quiz/start/quiz_id/158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https://jufnederlands.nl/les-7-wanneer-gebruik-je-hun-hen-en-zij/</a:t>
            </a:r>
          </a:p>
          <a:p>
            <a:endParaRPr lang="cs-CZ" dirty="0" smtClean="0"/>
          </a:p>
          <a:p>
            <a:r>
              <a:rPr lang="cs-CZ" dirty="0" err="1" smtClean="0"/>
              <a:t>Persoonlijke</a:t>
            </a:r>
            <a:r>
              <a:rPr lang="cs-CZ" dirty="0" smtClean="0"/>
              <a:t> </a:t>
            </a:r>
            <a:r>
              <a:rPr lang="cs-CZ" dirty="0" err="1" smtClean="0"/>
              <a:t>vnw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(A2):</a:t>
            </a:r>
            <a:r>
              <a:rPr lang="cs-CZ" baseline="0" dirty="0" smtClean="0"/>
              <a:t>   </a:t>
            </a:r>
            <a:r>
              <a:rPr lang="cs-CZ" dirty="0" smtClean="0"/>
              <a:t>https://www.youtube.com/watch?v=F6SHgB7Ya-U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Stanaard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</a:t>
            </a:r>
            <a:r>
              <a:rPr lang="en-US" baseline="0" dirty="0" smtClean="0"/>
              <a:t>  --&gt;  hen – </a:t>
            </a:r>
            <a:r>
              <a:rPr lang="en-US" baseline="0" dirty="0" err="1" smtClean="0"/>
              <a:t>accusatief</a:t>
            </a:r>
            <a:endParaRPr lang="en-US" baseline="0" dirty="0" smtClean="0"/>
          </a:p>
          <a:p>
            <a:r>
              <a:rPr lang="en-US" baseline="0" dirty="0" smtClean="0"/>
              <a:t>Hun – </a:t>
            </a:r>
            <a:r>
              <a:rPr lang="en-US" baseline="0" dirty="0" err="1" smtClean="0"/>
              <a:t>datief</a:t>
            </a:r>
            <a:endParaRPr lang="en-US" baseline="0" dirty="0" smtClean="0"/>
          </a:p>
          <a:p>
            <a:r>
              <a:rPr lang="en-US" baseline="0" dirty="0" smtClean="0"/>
              <a:t>Hun - </a:t>
            </a:r>
            <a:r>
              <a:rPr lang="en-US" baseline="0" dirty="0" err="1" smtClean="0"/>
              <a:t>bezittelijk</a:t>
            </a:r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4F61-68F5-4040-AC53-B0BEB20047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7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8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5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2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3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8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7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5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3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3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DA76-D167-4374-B8E3-57810267CD9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4232-0CB8-4CC6-8186-EBD3FA1A9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1" y="-130705"/>
            <a:ext cx="10143066" cy="2687637"/>
          </a:xfrm>
        </p:spPr>
        <p:txBody>
          <a:bodyPr/>
          <a:lstStyle/>
          <a:p>
            <a:r>
              <a:rPr lang="cs-CZ" b="1" dirty="0">
                <a:latin typeface="+mn-lt"/>
              </a:rPr>
              <a:t>VOORNAAMWOORDEN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PRONOMINA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7198" y="5616046"/>
            <a:ext cx="6197601" cy="310991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Morfologie </a:t>
            </a:r>
            <a:r>
              <a:rPr lang="cs-CZ" dirty="0" smtClean="0">
                <a:solidFill>
                  <a:srgbClr val="0070C0"/>
                </a:solidFill>
              </a:rPr>
              <a:t>II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iva.rezkova</a:t>
            </a:r>
            <a:r>
              <a:rPr lang="en-US" dirty="0">
                <a:solidFill>
                  <a:srgbClr val="0070C0"/>
                </a:solidFill>
              </a:rPr>
              <a:t>@ff.cuni.cz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50926" t="25475" r="13690" b="32981"/>
          <a:stretch/>
        </p:blipFill>
        <p:spPr bwMode="auto">
          <a:xfrm>
            <a:off x="745067" y="2827867"/>
            <a:ext cx="6366933" cy="3725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05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47" t="24279" r="39476" b="22520"/>
          <a:stretch/>
        </p:blipFill>
        <p:spPr>
          <a:xfrm>
            <a:off x="679580" y="212201"/>
            <a:ext cx="10767782" cy="64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7527"/>
          </a:xfrm>
        </p:spPr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		</a:t>
            </a: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zij</a:t>
            </a:r>
            <a:r>
              <a:rPr lang="cs-CZ" sz="5400" b="1" i="1" dirty="0" smtClean="0">
                <a:solidFill>
                  <a:srgbClr val="C00000"/>
                </a:solidFill>
                <a:latin typeface="+mn-lt"/>
              </a:rPr>
              <a:t>/ ze/ hen/ 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hun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8655" y="858981"/>
            <a:ext cx="5645728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hun</a:t>
            </a:r>
            <a:r>
              <a:rPr lang="cs-CZ" b="1" dirty="0" smtClean="0">
                <a:solidFill>
                  <a:srgbClr val="0070C0"/>
                </a:solidFill>
              </a:rPr>
              <a:t>  x  hen  ??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en-US" i="1" dirty="0"/>
              <a:t>Het huis </a:t>
            </a:r>
            <a:r>
              <a:rPr lang="en-US" b="1" i="1" dirty="0">
                <a:solidFill>
                  <a:srgbClr val="C00000"/>
                </a:solidFill>
              </a:rPr>
              <a:t>van </a:t>
            </a:r>
            <a:r>
              <a:rPr lang="en-US" b="1" i="1" dirty="0" err="1">
                <a:solidFill>
                  <a:srgbClr val="C00000"/>
                </a:solidFill>
              </a:rPr>
              <a:t>mijn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ouders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i="1" dirty="0"/>
              <a:t>is </a:t>
            </a:r>
            <a:r>
              <a:rPr lang="en-US" i="1" dirty="0" err="1"/>
              <a:t>groot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en-US" i="1" dirty="0" err="1"/>
              <a:t>geven</a:t>
            </a:r>
            <a:r>
              <a:rPr lang="cs-CZ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onze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klanten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en-US" i="1" dirty="0"/>
              <a:t>bonus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 smtClean="0"/>
              <a:t>zie</a:t>
            </a:r>
            <a:r>
              <a:rPr lang="cs-CZ" i="1" dirty="0" smtClean="0"/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mijn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ouders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/>
              <a:t>niet</a:t>
            </a:r>
            <a:r>
              <a:rPr lang="cs-CZ" i="1" dirty="0" smtClean="0"/>
              <a:t> </a:t>
            </a:r>
            <a:r>
              <a:rPr lang="cs-CZ" i="1" dirty="0" err="1" smtClean="0"/>
              <a:t>zo</a:t>
            </a:r>
            <a:r>
              <a:rPr lang="cs-CZ" i="1" dirty="0" smtClean="0"/>
              <a:t> </a:t>
            </a:r>
            <a:r>
              <a:rPr lang="cs-CZ" i="1" dirty="0" err="1" smtClean="0"/>
              <a:t>vaak</a:t>
            </a:r>
            <a:r>
              <a:rPr lang="cs-CZ" i="1" dirty="0" smtClean="0"/>
              <a:t>.  </a:t>
            </a:r>
            <a:endParaRPr lang="en-US" i="1" dirty="0" smtClean="0"/>
          </a:p>
          <a:p>
            <a:pPr marL="0" indent="0">
              <a:buNone/>
            </a:pPr>
            <a:r>
              <a:rPr lang="cs-CZ" i="1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Hoor</a:t>
            </a:r>
            <a:r>
              <a:rPr lang="en-US" i="1" dirty="0" smtClean="0"/>
              <a:t> je </a:t>
            </a:r>
            <a:r>
              <a:rPr lang="en-US" b="1" i="1" dirty="0" smtClean="0">
                <a:solidFill>
                  <a:srgbClr val="C00000"/>
                </a:solidFill>
              </a:rPr>
              <a:t>de </a:t>
            </a:r>
            <a:r>
              <a:rPr lang="en-US" b="1" i="1" dirty="0" err="1" smtClean="0">
                <a:solidFill>
                  <a:srgbClr val="C00000"/>
                </a:solidFill>
              </a:rPr>
              <a:t>studenten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/>
              <a:t>goed</a:t>
            </a:r>
            <a:r>
              <a:rPr lang="en-US" i="1" dirty="0" smtClean="0"/>
              <a:t>?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 smtClean="0"/>
              <a:t>wil</a:t>
            </a:r>
            <a:r>
              <a:rPr lang="cs-CZ" i="1" dirty="0" smtClean="0"/>
              <a:t> </a:t>
            </a:r>
            <a:r>
              <a:rPr lang="cs-CZ" i="1" dirty="0" err="1" smtClean="0"/>
              <a:t>niet</a:t>
            </a:r>
            <a:r>
              <a:rPr lang="cs-CZ" i="1" dirty="0" smtClean="0"/>
              <a:t> </a:t>
            </a:r>
            <a:r>
              <a:rPr lang="cs-CZ" b="1" i="1" dirty="0">
                <a:solidFill>
                  <a:srgbClr val="C00000"/>
                </a:solidFill>
              </a:rPr>
              <a:t>op </a:t>
            </a:r>
            <a:r>
              <a:rPr lang="cs-CZ" b="1" i="1" dirty="0" err="1">
                <a:solidFill>
                  <a:srgbClr val="C00000"/>
                </a:solidFill>
              </a:rPr>
              <a:t>mijn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broers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/>
              <a:t>wachten</a:t>
            </a:r>
            <a:r>
              <a:rPr lang="cs-CZ" i="1" dirty="0" smtClean="0"/>
              <a:t>.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4383" y="1551711"/>
            <a:ext cx="5701145" cy="4793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Hun</a:t>
            </a:r>
            <a:r>
              <a:rPr lang="en-US" i="1" dirty="0" smtClean="0"/>
              <a:t> </a:t>
            </a:r>
            <a:r>
              <a:rPr lang="cs-CZ" i="1" dirty="0" smtClean="0"/>
              <a:t> </a:t>
            </a:r>
            <a:r>
              <a:rPr lang="en-US" i="1" dirty="0"/>
              <a:t>huis is </a:t>
            </a:r>
            <a:r>
              <a:rPr lang="en-US" i="1" dirty="0" err="1" smtClean="0"/>
              <a:t>groot</a:t>
            </a:r>
            <a:r>
              <a:rPr lang="en-US" i="1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i="1" dirty="0"/>
              <a:t> W</a:t>
            </a:r>
            <a:r>
              <a:rPr lang="cs-CZ" i="1" dirty="0"/>
              <a:t>e </a:t>
            </a:r>
            <a:r>
              <a:rPr lang="en-US" i="1" dirty="0" err="1"/>
              <a:t>geven</a:t>
            </a:r>
            <a:r>
              <a:rPr lang="cs-CZ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hun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en-US" i="1" dirty="0"/>
              <a:t>bonus.</a:t>
            </a:r>
            <a:endParaRPr lang="cs-CZ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i="1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i="1" dirty="0" err="1" smtClean="0">
                <a:sym typeface="Wingdings" panose="05000000000000000000" pitchFamily="2" charset="2"/>
              </a:rPr>
              <a:t>Ik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zie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hen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niet</a:t>
            </a:r>
            <a:r>
              <a:rPr lang="en-US" i="1" dirty="0">
                <a:sym typeface="Wingdings" panose="05000000000000000000" pitchFamily="2" charset="2"/>
              </a:rPr>
              <a:t> zo </a:t>
            </a:r>
            <a:r>
              <a:rPr lang="en-US" i="1" dirty="0" err="1">
                <a:sym typeface="Wingdings" panose="05000000000000000000" pitchFamily="2" charset="2"/>
              </a:rPr>
              <a:t>vaak</a:t>
            </a:r>
            <a:r>
              <a:rPr lang="en-US" i="1" dirty="0">
                <a:sym typeface="Wingdings" panose="05000000000000000000" pitchFamily="2" charset="2"/>
              </a:rPr>
              <a:t>. </a:t>
            </a:r>
            <a:endParaRPr lang="cs-CZ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err="1"/>
              <a:t>Hoor</a:t>
            </a:r>
            <a:r>
              <a:rPr lang="en-US" i="1" dirty="0"/>
              <a:t> je </a:t>
            </a:r>
            <a:r>
              <a:rPr lang="en-US" b="1" i="1" dirty="0" smtClean="0">
                <a:solidFill>
                  <a:srgbClr val="C00000"/>
                </a:solidFill>
              </a:rPr>
              <a:t>hen </a:t>
            </a:r>
            <a:r>
              <a:rPr lang="en-US" i="1" dirty="0" err="1" smtClean="0"/>
              <a:t>goed</a:t>
            </a:r>
            <a:r>
              <a:rPr lang="en-US" i="1" dirty="0"/>
              <a:t>?</a:t>
            </a:r>
            <a:endParaRPr lang="cs-CZ" i="1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/>
              <a:t>wil</a:t>
            </a:r>
            <a:r>
              <a:rPr lang="cs-CZ" i="1" dirty="0"/>
              <a:t> </a:t>
            </a:r>
            <a:r>
              <a:rPr lang="cs-CZ" i="1" dirty="0" err="1"/>
              <a:t>niet</a:t>
            </a:r>
            <a:r>
              <a:rPr lang="cs-CZ" b="1" i="1" dirty="0">
                <a:solidFill>
                  <a:srgbClr val="C00000"/>
                </a:solidFill>
              </a:rPr>
              <a:t> op </a:t>
            </a:r>
            <a:r>
              <a:rPr lang="cs-CZ" b="1" i="1" dirty="0" smtClean="0">
                <a:solidFill>
                  <a:srgbClr val="C00000"/>
                </a:solidFill>
              </a:rPr>
              <a:t>hen </a:t>
            </a:r>
            <a:r>
              <a:rPr lang="cs-CZ" i="1" dirty="0" err="1" smtClean="0"/>
              <a:t>wachten</a:t>
            </a:r>
            <a:r>
              <a:rPr lang="cs-CZ" i="1" dirty="0"/>
              <a:t>.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7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7527"/>
          </a:xfrm>
        </p:spPr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		</a:t>
            </a: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zij</a:t>
            </a:r>
            <a:r>
              <a:rPr lang="cs-CZ" sz="5400" b="1" i="1" dirty="0" smtClean="0">
                <a:solidFill>
                  <a:srgbClr val="C00000"/>
                </a:solidFill>
                <a:latin typeface="+mn-lt"/>
              </a:rPr>
              <a:t>/ ze/ hen/ 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hun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8654" y="858981"/>
            <a:ext cx="11035145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hun</a:t>
            </a:r>
            <a:r>
              <a:rPr lang="cs-CZ" b="1" dirty="0" smtClean="0">
                <a:solidFill>
                  <a:srgbClr val="0070C0"/>
                </a:solidFill>
              </a:rPr>
              <a:t>  x  hen  ??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nl-NL" dirty="0" smtClean="0"/>
              <a:t>Zal </a:t>
            </a:r>
            <a:r>
              <a:rPr lang="nl-NL" dirty="0"/>
              <a:t>ik dat boek </a:t>
            </a:r>
            <a:r>
              <a:rPr lang="nl-NL" b="1" i="1" dirty="0">
                <a:solidFill>
                  <a:srgbClr val="C00000"/>
                </a:solidFill>
              </a:rPr>
              <a:t>aan hen </a:t>
            </a:r>
            <a:r>
              <a:rPr lang="nl-NL" dirty="0"/>
              <a:t>geven</a:t>
            </a:r>
            <a:r>
              <a:rPr lang="nl-NL" dirty="0" smtClean="0"/>
              <a:t>?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nl-NL" dirty="0" smtClean="0"/>
              <a:t>Zal </a:t>
            </a:r>
            <a:r>
              <a:rPr lang="nl-NL" dirty="0"/>
              <a:t>ik </a:t>
            </a:r>
            <a:r>
              <a:rPr lang="nl-NL" b="1" i="1" dirty="0">
                <a:solidFill>
                  <a:srgbClr val="C00000"/>
                </a:solidFill>
              </a:rPr>
              <a:t>hun</a:t>
            </a:r>
            <a:r>
              <a:rPr lang="nl-NL" dirty="0"/>
              <a:t> dat boek </a:t>
            </a:r>
            <a:r>
              <a:rPr lang="nl-NL" dirty="0" smtClean="0"/>
              <a:t>geven?</a:t>
            </a:r>
            <a:endParaRPr lang="cs-CZ" dirty="0"/>
          </a:p>
          <a:p>
            <a:pPr marL="514350" indent="-514350">
              <a:buAutoNum type="arabicPeriod"/>
            </a:pPr>
            <a:endParaRPr lang="cs-CZ" b="1" i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cs-CZ" b="1" i="1" dirty="0" smtClean="0">
                <a:solidFill>
                  <a:srgbClr val="C00000"/>
                </a:solidFill>
              </a:rPr>
              <a:t>Ze</a:t>
            </a:r>
            <a:r>
              <a:rPr lang="cs-CZ" i="1" dirty="0" smtClean="0"/>
              <a:t> </a:t>
            </a:r>
            <a:r>
              <a:rPr lang="cs-CZ" i="1" dirty="0" err="1" smtClean="0"/>
              <a:t>zullen</a:t>
            </a:r>
            <a:r>
              <a:rPr lang="cs-CZ" i="1" dirty="0" smtClean="0"/>
              <a:t> </a:t>
            </a:r>
            <a:r>
              <a:rPr lang="cs-CZ" b="1" i="1" dirty="0" err="1">
                <a:solidFill>
                  <a:srgbClr val="C00000"/>
                </a:solidFill>
              </a:rPr>
              <a:t>hun</a:t>
            </a:r>
            <a:r>
              <a:rPr lang="cs-CZ" i="1" dirty="0" smtClean="0"/>
              <a:t> </a:t>
            </a:r>
            <a:r>
              <a:rPr lang="cs-CZ" i="1" dirty="0" err="1" smtClean="0"/>
              <a:t>boeken</a:t>
            </a:r>
            <a:r>
              <a:rPr lang="cs-CZ" i="1" dirty="0" smtClean="0"/>
              <a:t> lezen. </a:t>
            </a:r>
          </a:p>
          <a:p>
            <a:pPr marL="514350" indent="-514350">
              <a:buAutoNum type="arabicPeriod"/>
            </a:pPr>
            <a:endParaRPr lang="cs-CZ" i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i="1" dirty="0" smtClean="0"/>
              <a:t>Ze </a:t>
            </a:r>
            <a:r>
              <a:rPr lang="cs-CZ" i="1" dirty="0" err="1" smtClean="0"/>
              <a:t>zullen</a:t>
            </a:r>
            <a:r>
              <a:rPr lang="cs-CZ" i="1" dirty="0" smtClean="0"/>
              <a:t> </a:t>
            </a:r>
            <a:r>
              <a:rPr lang="cs-CZ" i="1" strike="sngStrike" dirty="0" smtClean="0">
                <a:solidFill>
                  <a:srgbClr val="FF0000"/>
                </a:solidFill>
              </a:rPr>
              <a:t>hen </a:t>
            </a:r>
            <a:r>
              <a:rPr lang="cs-CZ" b="1" i="1" dirty="0" smtClean="0">
                <a:solidFill>
                  <a:srgbClr val="C00000"/>
                </a:solidFill>
              </a:rPr>
              <a:t>ze</a:t>
            </a:r>
            <a:r>
              <a:rPr lang="cs-CZ" i="1" dirty="0" smtClean="0"/>
              <a:t> lezen.  </a:t>
            </a:r>
            <a:r>
              <a:rPr lang="cs-CZ" i="1" dirty="0"/>
              <a:t>(</a:t>
            </a:r>
            <a:r>
              <a:rPr lang="cs-CZ" i="1" dirty="0" err="1"/>
              <a:t>boeken</a:t>
            </a:r>
            <a:r>
              <a:rPr lang="cs-CZ" i="1" dirty="0"/>
              <a:t>) </a:t>
            </a:r>
            <a:endParaRPr lang="cs-CZ" i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i="1" dirty="0"/>
          </a:p>
          <a:p>
            <a:pPr marL="514350" indent="-514350">
              <a:buAutoNum type="arabicPeriod"/>
            </a:pPr>
            <a:r>
              <a:rPr lang="cs-CZ" i="1" dirty="0" err="1" smtClean="0"/>
              <a:t>We</a:t>
            </a:r>
            <a:r>
              <a:rPr lang="cs-CZ" i="1" dirty="0" smtClean="0"/>
              <a:t> </a:t>
            </a:r>
            <a:r>
              <a:rPr lang="cs-CZ" i="1" dirty="0" err="1" smtClean="0"/>
              <a:t>zullen</a:t>
            </a:r>
            <a:r>
              <a:rPr lang="cs-CZ" i="1" dirty="0" smtClean="0"/>
              <a:t> </a:t>
            </a:r>
            <a:r>
              <a:rPr lang="cs-CZ" b="1" i="1" dirty="0" smtClean="0">
                <a:solidFill>
                  <a:srgbClr val="C00000"/>
                </a:solidFill>
              </a:rPr>
              <a:t>hen</a:t>
            </a:r>
            <a:r>
              <a:rPr lang="cs-CZ" i="1" dirty="0" smtClean="0"/>
              <a:t> </a:t>
            </a:r>
            <a:r>
              <a:rPr lang="cs-CZ" i="1" dirty="0" err="1" smtClean="0"/>
              <a:t>helpen</a:t>
            </a:r>
            <a:r>
              <a:rPr lang="cs-CZ" i="1" dirty="0" smtClean="0"/>
              <a:t>.   (</a:t>
            </a:r>
            <a:r>
              <a:rPr lang="cs-CZ" i="1" dirty="0" err="1" smtClean="0"/>
              <a:t>mensen</a:t>
            </a:r>
            <a:r>
              <a:rPr lang="cs-CZ" i="1" dirty="0" smtClean="0"/>
              <a:t>)</a:t>
            </a:r>
          </a:p>
          <a:p>
            <a:pPr marL="514350" indent="-514350">
              <a:buAutoNum type="arabicPeriod"/>
            </a:pPr>
            <a:endParaRPr lang="cs-CZ" i="1" dirty="0"/>
          </a:p>
          <a:p>
            <a:pPr marL="514350" indent="-514350">
              <a:buAutoNum type="arabicPeriod"/>
            </a:pPr>
            <a:endParaRPr lang="cs-CZ" i="1" dirty="0"/>
          </a:p>
          <a:p>
            <a:pPr marL="514350" indent="-514350">
              <a:buAutoNum type="arabicPeriod"/>
            </a:pPr>
            <a:endParaRPr lang="cs-CZ" i="1" dirty="0" smtClean="0"/>
          </a:p>
          <a:p>
            <a:pPr marL="514350" indent="-514350">
              <a:buAutoNum type="arabicPeriod"/>
            </a:pPr>
            <a:endParaRPr lang="cs-CZ" i="1" dirty="0"/>
          </a:p>
          <a:p>
            <a:pPr marL="514350" indent="-514350">
              <a:buAutoNum type="arabicPeriod"/>
            </a:pP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56764" y="4909203"/>
            <a:ext cx="443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i="1" dirty="0" smtClean="0">
                <a:solidFill>
                  <a:srgbClr val="00CCFF"/>
                </a:solidFill>
              </a:rPr>
              <a:t>Dit </a:t>
            </a:r>
            <a:r>
              <a:rPr lang="cs-CZ" sz="5400" b="1" i="1" dirty="0" err="1" smtClean="0">
                <a:solidFill>
                  <a:srgbClr val="00CCFF"/>
                </a:solidFill>
              </a:rPr>
              <a:t>is</a:t>
            </a:r>
            <a:r>
              <a:rPr lang="cs-CZ" sz="5400" b="1" i="1" dirty="0" smtClean="0">
                <a:solidFill>
                  <a:srgbClr val="00CCFF"/>
                </a:solidFill>
              </a:rPr>
              <a:t> </a:t>
            </a:r>
            <a:r>
              <a:rPr lang="cs-CZ" sz="5400" b="1" i="1" dirty="0" err="1" smtClean="0">
                <a:solidFill>
                  <a:srgbClr val="00CCFF"/>
                </a:solidFill>
              </a:rPr>
              <a:t>hun</a:t>
            </a:r>
            <a:r>
              <a:rPr lang="cs-CZ" sz="5400" b="1" i="1" dirty="0" smtClean="0">
                <a:solidFill>
                  <a:srgbClr val="00CCFF"/>
                </a:solidFill>
              </a:rPr>
              <a:t> hen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7" name="Obrázek 6" descr="&lt;strong&gt;Hen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79" y="1445338"/>
            <a:ext cx="3064355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290945"/>
            <a:ext cx="10066019" cy="62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7527"/>
          </a:xfrm>
        </p:spPr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		</a:t>
            </a: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zij</a:t>
            </a:r>
            <a:r>
              <a:rPr lang="cs-CZ" sz="5400" b="1" i="1" dirty="0" smtClean="0">
                <a:solidFill>
                  <a:srgbClr val="C00000"/>
                </a:solidFill>
                <a:latin typeface="+mn-lt"/>
              </a:rPr>
              <a:t>/ ze/ hen/ </a:t>
            </a:r>
            <a:r>
              <a:rPr lang="cs-CZ" sz="5400" b="1" i="1" dirty="0" err="1" smtClean="0">
                <a:solidFill>
                  <a:srgbClr val="C00000"/>
                </a:solidFill>
                <a:latin typeface="+mn-lt"/>
              </a:rPr>
              <a:t>hun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8655" y="858981"/>
            <a:ext cx="5645728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hun</a:t>
            </a:r>
            <a:r>
              <a:rPr lang="cs-CZ" b="1" dirty="0" smtClean="0">
                <a:solidFill>
                  <a:srgbClr val="0070C0"/>
                </a:solidFill>
              </a:rPr>
              <a:t>  x  hen  ??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en-US" i="1" dirty="0"/>
              <a:t>Het huis </a:t>
            </a:r>
            <a:r>
              <a:rPr lang="en-US" b="1" i="1" dirty="0">
                <a:solidFill>
                  <a:srgbClr val="C00000"/>
                </a:solidFill>
              </a:rPr>
              <a:t>van </a:t>
            </a:r>
            <a:r>
              <a:rPr lang="en-US" b="1" i="1" dirty="0" err="1">
                <a:solidFill>
                  <a:srgbClr val="C00000"/>
                </a:solidFill>
              </a:rPr>
              <a:t>mijn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ouders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i="1" dirty="0"/>
              <a:t>is </a:t>
            </a:r>
            <a:r>
              <a:rPr lang="en-US" i="1" dirty="0" err="1"/>
              <a:t>groot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en-US" i="1" dirty="0" err="1"/>
              <a:t>geven</a:t>
            </a:r>
            <a:r>
              <a:rPr lang="cs-CZ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onze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klanten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en-US" i="1" dirty="0"/>
              <a:t>bonus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 smtClean="0"/>
              <a:t>zie</a:t>
            </a:r>
            <a:r>
              <a:rPr lang="cs-CZ" i="1" dirty="0" smtClean="0"/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mijn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ouders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/>
              <a:t>niet</a:t>
            </a:r>
            <a:r>
              <a:rPr lang="cs-CZ" i="1" dirty="0" smtClean="0"/>
              <a:t> </a:t>
            </a:r>
            <a:r>
              <a:rPr lang="cs-CZ" i="1" dirty="0" err="1" smtClean="0"/>
              <a:t>zo</a:t>
            </a:r>
            <a:r>
              <a:rPr lang="cs-CZ" i="1" dirty="0" smtClean="0"/>
              <a:t> </a:t>
            </a:r>
            <a:r>
              <a:rPr lang="cs-CZ" i="1" dirty="0" err="1" smtClean="0"/>
              <a:t>vaak</a:t>
            </a:r>
            <a:r>
              <a:rPr lang="cs-CZ" i="1" dirty="0" smtClean="0"/>
              <a:t>.  </a:t>
            </a:r>
            <a:endParaRPr lang="en-US" i="1" dirty="0" smtClean="0"/>
          </a:p>
          <a:p>
            <a:pPr marL="0" indent="0">
              <a:buNone/>
            </a:pPr>
            <a:r>
              <a:rPr lang="cs-CZ" i="1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Hoor</a:t>
            </a:r>
            <a:r>
              <a:rPr lang="en-US" i="1" dirty="0" smtClean="0"/>
              <a:t> je </a:t>
            </a:r>
            <a:r>
              <a:rPr lang="en-US" b="1" i="1" dirty="0" smtClean="0">
                <a:solidFill>
                  <a:srgbClr val="C00000"/>
                </a:solidFill>
              </a:rPr>
              <a:t>de </a:t>
            </a:r>
            <a:r>
              <a:rPr lang="en-US" b="1" i="1" dirty="0" err="1" smtClean="0">
                <a:solidFill>
                  <a:srgbClr val="C00000"/>
                </a:solidFill>
              </a:rPr>
              <a:t>studenten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/>
              <a:t>goed</a:t>
            </a:r>
            <a:r>
              <a:rPr lang="en-US" i="1" dirty="0" smtClean="0"/>
              <a:t>?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 smtClean="0"/>
              <a:t>wil</a:t>
            </a:r>
            <a:r>
              <a:rPr lang="cs-CZ" i="1" dirty="0" smtClean="0"/>
              <a:t> </a:t>
            </a:r>
            <a:r>
              <a:rPr lang="cs-CZ" i="1" dirty="0" err="1" smtClean="0"/>
              <a:t>niet</a:t>
            </a:r>
            <a:r>
              <a:rPr lang="cs-CZ" i="1" dirty="0" smtClean="0"/>
              <a:t> </a:t>
            </a:r>
            <a:r>
              <a:rPr lang="cs-CZ" b="1" i="1" dirty="0">
                <a:solidFill>
                  <a:srgbClr val="C00000"/>
                </a:solidFill>
              </a:rPr>
              <a:t>op </a:t>
            </a:r>
            <a:r>
              <a:rPr lang="cs-CZ" b="1" i="1" dirty="0" err="1">
                <a:solidFill>
                  <a:srgbClr val="C00000"/>
                </a:solidFill>
              </a:rPr>
              <a:t>mijn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broers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/>
              <a:t>wachten</a:t>
            </a:r>
            <a:r>
              <a:rPr lang="cs-CZ" i="1" dirty="0" smtClean="0"/>
              <a:t>.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4383" y="1551711"/>
            <a:ext cx="5701145" cy="4793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Hun</a:t>
            </a:r>
            <a:r>
              <a:rPr lang="en-US" i="1" dirty="0" smtClean="0"/>
              <a:t> </a:t>
            </a:r>
            <a:r>
              <a:rPr lang="cs-CZ" i="1" dirty="0" smtClean="0"/>
              <a:t> </a:t>
            </a:r>
            <a:r>
              <a:rPr lang="en-US" i="1" dirty="0"/>
              <a:t>huis is </a:t>
            </a:r>
            <a:r>
              <a:rPr lang="en-US" i="1" dirty="0" err="1" smtClean="0"/>
              <a:t>groot</a:t>
            </a:r>
            <a:r>
              <a:rPr lang="en-US" i="1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i="1" dirty="0"/>
              <a:t> W</a:t>
            </a:r>
            <a:r>
              <a:rPr lang="cs-CZ" i="1" dirty="0"/>
              <a:t>e </a:t>
            </a:r>
            <a:r>
              <a:rPr lang="en-US" i="1" dirty="0" err="1"/>
              <a:t>geven</a:t>
            </a:r>
            <a:r>
              <a:rPr lang="cs-CZ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hun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en-US" i="1" dirty="0"/>
              <a:t>bonus.</a:t>
            </a:r>
            <a:endParaRPr lang="cs-CZ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i="1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i="1" dirty="0" err="1" smtClean="0">
                <a:sym typeface="Wingdings" panose="05000000000000000000" pitchFamily="2" charset="2"/>
              </a:rPr>
              <a:t>Ik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zie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hen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niet</a:t>
            </a:r>
            <a:r>
              <a:rPr lang="en-US" i="1" dirty="0">
                <a:sym typeface="Wingdings" panose="05000000000000000000" pitchFamily="2" charset="2"/>
              </a:rPr>
              <a:t> zo </a:t>
            </a:r>
            <a:r>
              <a:rPr lang="en-US" i="1" dirty="0" err="1">
                <a:sym typeface="Wingdings" panose="05000000000000000000" pitchFamily="2" charset="2"/>
              </a:rPr>
              <a:t>vaak</a:t>
            </a:r>
            <a:r>
              <a:rPr lang="en-US" i="1" dirty="0">
                <a:sym typeface="Wingdings" panose="05000000000000000000" pitchFamily="2" charset="2"/>
              </a:rPr>
              <a:t>. </a:t>
            </a:r>
            <a:endParaRPr lang="cs-CZ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err="1"/>
              <a:t>Hoor</a:t>
            </a:r>
            <a:r>
              <a:rPr lang="en-US" i="1" dirty="0"/>
              <a:t> je </a:t>
            </a:r>
            <a:r>
              <a:rPr lang="en-US" b="1" i="1" dirty="0" smtClean="0">
                <a:solidFill>
                  <a:srgbClr val="C00000"/>
                </a:solidFill>
              </a:rPr>
              <a:t>hen </a:t>
            </a:r>
            <a:r>
              <a:rPr lang="en-US" i="1" dirty="0" err="1" smtClean="0"/>
              <a:t>goed</a:t>
            </a:r>
            <a:r>
              <a:rPr lang="en-US" i="1" dirty="0"/>
              <a:t>?</a:t>
            </a:r>
            <a:endParaRPr lang="cs-CZ" i="1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/>
              <a:t>wil</a:t>
            </a:r>
            <a:r>
              <a:rPr lang="cs-CZ" i="1" dirty="0"/>
              <a:t> </a:t>
            </a:r>
            <a:r>
              <a:rPr lang="cs-CZ" i="1" dirty="0" err="1"/>
              <a:t>niet</a:t>
            </a:r>
            <a:r>
              <a:rPr lang="cs-CZ" b="1" i="1" dirty="0">
                <a:solidFill>
                  <a:srgbClr val="C00000"/>
                </a:solidFill>
              </a:rPr>
              <a:t> op </a:t>
            </a:r>
            <a:r>
              <a:rPr lang="cs-CZ" b="1" i="1" dirty="0" smtClean="0">
                <a:solidFill>
                  <a:srgbClr val="C00000"/>
                </a:solidFill>
              </a:rPr>
              <a:t>hen </a:t>
            </a:r>
            <a:r>
              <a:rPr lang="cs-CZ" i="1" dirty="0" err="1" smtClean="0"/>
              <a:t>wachten</a:t>
            </a:r>
            <a:r>
              <a:rPr lang="cs-CZ" i="1" dirty="0"/>
              <a:t>.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4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655" y="1066802"/>
            <a:ext cx="11035145" cy="57911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In </a:t>
            </a:r>
            <a:r>
              <a:rPr lang="cs-CZ" b="1" dirty="0" err="1" smtClean="0">
                <a:solidFill>
                  <a:srgbClr val="0070C0"/>
                </a:solidFill>
              </a:rPr>
              <a:t>welke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zinnen</a:t>
            </a:r>
            <a:r>
              <a:rPr lang="cs-CZ" b="1" dirty="0" smtClean="0">
                <a:solidFill>
                  <a:srgbClr val="0070C0"/>
                </a:solidFill>
              </a:rPr>
              <a:t> kan je </a:t>
            </a:r>
            <a:r>
              <a:rPr lang="en-US" b="1" dirty="0" smtClean="0">
                <a:solidFill>
                  <a:srgbClr val="0070C0"/>
                </a:solidFill>
              </a:rPr>
              <a:t>‘</a:t>
            </a:r>
            <a:r>
              <a:rPr lang="cs-CZ" b="1" i="1" u="sng" dirty="0" smtClean="0">
                <a:solidFill>
                  <a:srgbClr val="0070C0"/>
                </a:solidFill>
              </a:rPr>
              <a:t>ZE</a:t>
            </a:r>
            <a:r>
              <a:rPr lang="en-US" b="1" i="1" u="sng" dirty="0" smtClean="0">
                <a:solidFill>
                  <a:srgbClr val="0070C0"/>
                </a:solidFill>
              </a:rPr>
              <a:t>’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gebruiken</a:t>
            </a:r>
            <a:r>
              <a:rPr lang="cs-CZ" b="1" dirty="0" smtClean="0">
                <a:solidFill>
                  <a:srgbClr val="0070C0"/>
                </a:solidFill>
              </a:rPr>
              <a:t>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i="1" dirty="0" smtClean="0"/>
              <a:t> </a:t>
            </a:r>
            <a:r>
              <a:rPr lang="en-US" i="1" dirty="0"/>
              <a:t>W</a:t>
            </a:r>
            <a:r>
              <a:rPr lang="cs-CZ" i="1" dirty="0"/>
              <a:t>e </a:t>
            </a:r>
            <a:r>
              <a:rPr lang="en-US" i="1" dirty="0" err="1"/>
              <a:t>geven</a:t>
            </a:r>
            <a:r>
              <a:rPr lang="cs-CZ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hun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en-US" i="1" dirty="0"/>
              <a:t>bonus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err="1">
                <a:sym typeface="Wingdings" panose="05000000000000000000" pitchFamily="2" charset="2"/>
              </a:rPr>
              <a:t>Ik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zie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hen </a:t>
            </a:r>
            <a:r>
              <a:rPr lang="en-US" i="1" dirty="0" err="1" smtClean="0">
                <a:sym typeface="Wingdings" panose="05000000000000000000" pitchFamily="2" charset="2"/>
              </a:rPr>
              <a:t>niet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zo </a:t>
            </a:r>
            <a:r>
              <a:rPr lang="en-US" i="1" dirty="0" err="1">
                <a:sym typeface="Wingdings" panose="05000000000000000000" pitchFamily="2" charset="2"/>
              </a:rPr>
              <a:t>vaak</a:t>
            </a:r>
            <a:r>
              <a:rPr lang="en-US" i="1" dirty="0">
                <a:sym typeface="Wingdings" panose="05000000000000000000" pitchFamily="2" charset="2"/>
              </a:rPr>
              <a:t>. </a:t>
            </a:r>
            <a:endParaRPr lang="cs-CZ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err="1"/>
              <a:t>Hoor</a:t>
            </a:r>
            <a:r>
              <a:rPr lang="en-US" i="1" dirty="0"/>
              <a:t> je </a:t>
            </a:r>
            <a:r>
              <a:rPr lang="en-US" b="1" i="1" dirty="0" smtClean="0">
                <a:solidFill>
                  <a:srgbClr val="C00000"/>
                </a:solidFill>
              </a:rPr>
              <a:t>hen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/>
              <a:t>goed</a:t>
            </a:r>
            <a:r>
              <a:rPr lang="en-US" i="1" dirty="0"/>
              <a:t>?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i="1" dirty="0" err="1"/>
              <a:t>Ik</a:t>
            </a:r>
            <a:r>
              <a:rPr lang="cs-CZ" i="1" dirty="0"/>
              <a:t> </a:t>
            </a:r>
            <a:r>
              <a:rPr lang="cs-CZ" i="1" dirty="0" err="1"/>
              <a:t>wil</a:t>
            </a:r>
            <a:r>
              <a:rPr lang="cs-CZ" i="1" dirty="0"/>
              <a:t> </a:t>
            </a:r>
            <a:r>
              <a:rPr lang="cs-CZ" i="1" dirty="0" err="1"/>
              <a:t>niet</a:t>
            </a:r>
            <a:r>
              <a:rPr lang="cs-CZ" b="1" i="1" dirty="0">
                <a:solidFill>
                  <a:srgbClr val="C00000"/>
                </a:solidFill>
              </a:rPr>
              <a:t> op </a:t>
            </a:r>
            <a:r>
              <a:rPr lang="cs-CZ" b="1" i="1" dirty="0" smtClean="0">
                <a:solidFill>
                  <a:srgbClr val="C00000"/>
                </a:solidFill>
              </a:rPr>
              <a:t>hen  </a:t>
            </a:r>
            <a:r>
              <a:rPr lang="cs-CZ" i="1" dirty="0" err="1" smtClean="0"/>
              <a:t>wachten</a:t>
            </a:r>
            <a:r>
              <a:rPr lang="cs-CZ" i="1" dirty="0"/>
              <a:t>. </a:t>
            </a:r>
            <a:endParaRPr lang="cs-CZ" i="1" dirty="0" smtClean="0"/>
          </a:p>
          <a:p>
            <a:pPr>
              <a:buFont typeface="Wingdings" panose="05000000000000000000" pitchFamily="2" charset="2"/>
              <a:buChar char="à"/>
            </a:pPr>
            <a:endParaRPr lang="cs-CZ" i="1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b="1" i="1" dirty="0" smtClean="0">
                <a:solidFill>
                  <a:srgbClr val="C00000"/>
                </a:solidFill>
              </a:rPr>
              <a:t>Hun</a:t>
            </a:r>
            <a:r>
              <a:rPr lang="cs-CZ" i="1" dirty="0" smtClean="0"/>
              <a:t> </a:t>
            </a:r>
            <a:r>
              <a:rPr lang="cs-CZ" i="1" dirty="0" err="1" smtClean="0"/>
              <a:t>tuin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fantastisch</a:t>
            </a:r>
            <a:r>
              <a:rPr lang="cs-CZ" i="1" dirty="0" smtClean="0"/>
              <a:t>.   </a:t>
            </a:r>
            <a:endParaRPr lang="cs-CZ" i="1" dirty="0"/>
          </a:p>
          <a:p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955964"/>
          </a:xfrm>
        </p:spPr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			</a:t>
            </a:r>
            <a:r>
              <a:rPr lang="cs-CZ" b="1" i="1" dirty="0" err="1" smtClean="0">
                <a:solidFill>
                  <a:srgbClr val="C00000"/>
                </a:solidFill>
                <a:latin typeface="+mn-lt"/>
              </a:rPr>
              <a:t>zij</a:t>
            </a:r>
            <a:r>
              <a:rPr lang="cs-CZ" b="1" i="1" dirty="0">
                <a:solidFill>
                  <a:srgbClr val="C00000"/>
                </a:solidFill>
                <a:latin typeface="+mn-lt"/>
              </a:rPr>
              <a:t>/ ze/ hen/ </a:t>
            </a:r>
            <a:r>
              <a:rPr lang="cs-CZ" b="1" i="1" dirty="0" err="1">
                <a:solidFill>
                  <a:srgbClr val="C00000"/>
                </a:solidFill>
                <a:latin typeface="+mn-lt"/>
              </a:rPr>
              <a:t>hun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655" y="1066802"/>
            <a:ext cx="11035145" cy="57911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500" b="1" dirty="0" smtClean="0">
                <a:solidFill>
                  <a:srgbClr val="0070C0"/>
                </a:solidFill>
              </a:rPr>
              <a:t>In </a:t>
            </a:r>
            <a:r>
              <a:rPr lang="cs-CZ" sz="4500" b="1" dirty="0" err="1" smtClean="0">
                <a:solidFill>
                  <a:srgbClr val="0070C0"/>
                </a:solidFill>
              </a:rPr>
              <a:t>welke</a:t>
            </a:r>
            <a:r>
              <a:rPr lang="cs-CZ" sz="4500" b="1" dirty="0" smtClean="0">
                <a:solidFill>
                  <a:srgbClr val="0070C0"/>
                </a:solidFill>
              </a:rPr>
              <a:t> </a:t>
            </a:r>
            <a:r>
              <a:rPr lang="cs-CZ" sz="4500" b="1" dirty="0" err="1" smtClean="0">
                <a:solidFill>
                  <a:srgbClr val="0070C0"/>
                </a:solidFill>
              </a:rPr>
              <a:t>zinnen</a:t>
            </a:r>
            <a:r>
              <a:rPr lang="cs-CZ" sz="4500" b="1" dirty="0" smtClean="0">
                <a:solidFill>
                  <a:srgbClr val="0070C0"/>
                </a:solidFill>
              </a:rPr>
              <a:t> kan je </a:t>
            </a:r>
            <a:r>
              <a:rPr lang="en-US" sz="4500" b="1" dirty="0" smtClean="0">
                <a:solidFill>
                  <a:srgbClr val="0070C0"/>
                </a:solidFill>
              </a:rPr>
              <a:t>‘</a:t>
            </a:r>
            <a:r>
              <a:rPr lang="en-US" sz="4500" b="1" i="1" u="sng" dirty="0" smtClean="0">
                <a:solidFill>
                  <a:srgbClr val="0070C0"/>
                </a:solidFill>
              </a:rPr>
              <a:t>hen’ </a:t>
            </a:r>
            <a:r>
              <a:rPr lang="en-US" sz="4500" b="1" i="1" u="sng" dirty="0" err="1" smtClean="0">
                <a:solidFill>
                  <a:srgbClr val="0070C0"/>
                </a:solidFill>
              </a:rPr>
              <a:t>niet</a:t>
            </a:r>
            <a:r>
              <a:rPr lang="en-US" sz="4500" b="1" i="1" u="sng" dirty="0" smtClean="0">
                <a:solidFill>
                  <a:srgbClr val="0070C0"/>
                </a:solidFill>
              </a:rPr>
              <a:t> </a:t>
            </a:r>
            <a:r>
              <a:rPr lang="en-US" sz="4500" b="1" i="1" u="sng" dirty="0" err="1" smtClean="0">
                <a:solidFill>
                  <a:srgbClr val="0070C0"/>
                </a:solidFill>
              </a:rPr>
              <a:t>gebruiken</a:t>
            </a:r>
            <a:r>
              <a:rPr lang="en-US" sz="4500" b="1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cs-CZ" sz="4500" i="1" dirty="0" smtClean="0"/>
              <a:t>Kan je </a:t>
            </a:r>
            <a:r>
              <a:rPr lang="cs-CZ" sz="4500" b="1" i="1" dirty="0" err="1" smtClean="0">
                <a:solidFill>
                  <a:srgbClr val="C00000"/>
                </a:solidFill>
              </a:rPr>
              <a:t>deze</a:t>
            </a:r>
            <a:r>
              <a:rPr lang="cs-CZ" sz="4500" b="1" i="1" dirty="0" smtClean="0">
                <a:solidFill>
                  <a:srgbClr val="C00000"/>
                </a:solidFill>
              </a:rPr>
              <a:t> </a:t>
            </a:r>
            <a:r>
              <a:rPr lang="cs-CZ" sz="4500" b="1" i="1" dirty="0" err="1" smtClean="0">
                <a:solidFill>
                  <a:srgbClr val="C00000"/>
                </a:solidFill>
              </a:rPr>
              <a:t>teksten</a:t>
            </a:r>
            <a:r>
              <a:rPr lang="cs-CZ" sz="4500" b="1" i="1" dirty="0" smtClean="0">
                <a:solidFill>
                  <a:srgbClr val="C00000"/>
                </a:solidFill>
              </a:rPr>
              <a:t> </a:t>
            </a:r>
            <a:r>
              <a:rPr lang="cs-CZ" sz="4500" i="1" dirty="0" err="1" smtClean="0"/>
              <a:t>goed</a:t>
            </a:r>
            <a:r>
              <a:rPr lang="cs-CZ" sz="4500" i="1" dirty="0" smtClean="0"/>
              <a:t> lezen? </a:t>
            </a:r>
            <a:endParaRPr lang="cs-CZ" sz="4500" i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cs-CZ" sz="4500" i="1" dirty="0" smtClean="0"/>
              <a:t>Kan je </a:t>
            </a:r>
            <a:r>
              <a:rPr lang="cs-CZ" sz="4500" b="1" i="1" dirty="0" smtClean="0">
                <a:solidFill>
                  <a:srgbClr val="C00000"/>
                </a:solidFill>
              </a:rPr>
              <a:t>de </a:t>
            </a:r>
            <a:r>
              <a:rPr lang="cs-CZ" sz="4500" b="1" i="1" dirty="0" err="1" smtClean="0">
                <a:solidFill>
                  <a:srgbClr val="C00000"/>
                </a:solidFill>
              </a:rPr>
              <a:t>studenten</a:t>
            </a:r>
            <a:r>
              <a:rPr lang="cs-CZ" sz="4500" b="1" i="1" dirty="0" smtClean="0">
                <a:solidFill>
                  <a:srgbClr val="C00000"/>
                </a:solidFill>
              </a:rPr>
              <a:t> </a:t>
            </a:r>
            <a:r>
              <a:rPr lang="cs-CZ" sz="4500" i="1" dirty="0" err="1" smtClean="0"/>
              <a:t>goed</a:t>
            </a:r>
            <a:r>
              <a:rPr lang="cs-CZ" sz="4500" i="1" dirty="0" smtClean="0"/>
              <a:t> </a:t>
            </a:r>
            <a:r>
              <a:rPr lang="cs-CZ" sz="4500" i="1" dirty="0" err="1" smtClean="0"/>
              <a:t>horen</a:t>
            </a:r>
            <a:r>
              <a:rPr lang="cs-CZ" sz="4500" i="1" dirty="0" smtClean="0"/>
              <a:t>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cs-CZ" sz="4500" i="1" dirty="0" smtClean="0"/>
              <a:t>Kan je </a:t>
            </a:r>
            <a:r>
              <a:rPr lang="cs-CZ" sz="4500" b="1" i="1" dirty="0">
                <a:solidFill>
                  <a:srgbClr val="C00000"/>
                </a:solidFill>
              </a:rPr>
              <a:t>de </a:t>
            </a:r>
            <a:r>
              <a:rPr lang="cs-CZ" sz="4500" b="1" i="1" dirty="0" err="1">
                <a:solidFill>
                  <a:srgbClr val="C00000"/>
                </a:solidFill>
              </a:rPr>
              <a:t>sleutels</a:t>
            </a:r>
            <a:r>
              <a:rPr lang="cs-CZ" sz="4500" b="1" i="1" dirty="0">
                <a:solidFill>
                  <a:srgbClr val="C00000"/>
                </a:solidFill>
              </a:rPr>
              <a:t> </a:t>
            </a:r>
            <a:r>
              <a:rPr lang="cs-CZ" sz="4500" i="1" dirty="0" err="1" smtClean="0"/>
              <a:t>niet</a:t>
            </a:r>
            <a:r>
              <a:rPr lang="cs-CZ" sz="4500" i="1" dirty="0" smtClean="0"/>
              <a:t> </a:t>
            </a:r>
            <a:r>
              <a:rPr lang="cs-CZ" sz="4500" i="1" dirty="0" err="1" smtClean="0"/>
              <a:t>vinden</a:t>
            </a:r>
            <a:r>
              <a:rPr lang="cs-CZ" sz="4500" i="1" dirty="0" smtClean="0"/>
              <a:t>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cs-CZ" sz="4500" i="1" dirty="0" smtClean="0"/>
              <a:t>Kan je </a:t>
            </a:r>
            <a:r>
              <a:rPr lang="cs-CZ" sz="4500" b="1" i="1" dirty="0">
                <a:solidFill>
                  <a:srgbClr val="C00000"/>
                </a:solidFill>
              </a:rPr>
              <a:t>de </a:t>
            </a:r>
            <a:r>
              <a:rPr lang="cs-CZ" sz="4500" b="1" i="1" dirty="0" err="1">
                <a:solidFill>
                  <a:srgbClr val="C00000"/>
                </a:solidFill>
              </a:rPr>
              <a:t>kinderen</a:t>
            </a:r>
            <a:r>
              <a:rPr lang="cs-CZ" sz="4500" b="1" i="1" dirty="0">
                <a:solidFill>
                  <a:srgbClr val="C00000"/>
                </a:solidFill>
              </a:rPr>
              <a:t> </a:t>
            </a:r>
            <a:r>
              <a:rPr lang="cs-CZ" sz="4500" i="1" dirty="0" err="1" smtClean="0"/>
              <a:t>niet</a:t>
            </a:r>
            <a:r>
              <a:rPr lang="cs-CZ" sz="4500" i="1" dirty="0" smtClean="0"/>
              <a:t> </a:t>
            </a:r>
            <a:r>
              <a:rPr lang="cs-CZ" sz="4500" i="1" dirty="0" err="1" smtClean="0"/>
              <a:t>vinden</a:t>
            </a:r>
            <a:r>
              <a:rPr lang="cs-CZ" sz="4500" i="1" dirty="0" smtClean="0"/>
              <a:t>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500" i="1" dirty="0" err="1" smtClean="0"/>
              <a:t>Moeten</a:t>
            </a:r>
            <a:r>
              <a:rPr lang="en-US" sz="4500" i="1" dirty="0" smtClean="0"/>
              <a:t> </a:t>
            </a:r>
            <a:r>
              <a:rPr lang="en-US" sz="4500" i="1" dirty="0"/>
              <a:t>we </a:t>
            </a:r>
            <a:r>
              <a:rPr lang="en-US" sz="4500" b="1" i="1" dirty="0">
                <a:solidFill>
                  <a:srgbClr val="C00000"/>
                </a:solidFill>
              </a:rPr>
              <a:t>op de </a:t>
            </a:r>
            <a:r>
              <a:rPr lang="en-US" sz="4500" b="1" i="1" dirty="0" err="1">
                <a:solidFill>
                  <a:srgbClr val="C00000"/>
                </a:solidFill>
              </a:rPr>
              <a:t>andere</a:t>
            </a:r>
            <a:r>
              <a:rPr lang="en-US" sz="4500" b="1" i="1" dirty="0">
                <a:solidFill>
                  <a:srgbClr val="C00000"/>
                </a:solidFill>
              </a:rPr>
              <a:t> </a:t>
            </a:r>
            <a:r>
              <a:rPr lang="en-US" sz="4500" b="1" i="1" dirty="0" err="1">
                <a:solidFill>
                  <a:srgbClr val="C00000"/>
                </a:solidFill>
              </a:rPr>
              <a:t>studenten</a:t>
            </a:r>
            <a:r>
              <a:rPr lang="en-US" sz="4500" b="1" i="1" dirty="0">
                <a:solidFill>
                  <a:srgbClr val="C00000"/>
                </a:solidFill>
              </a:rPr>
              <a:t> </a:t>
            </a:r>
            <a:r>
              <a:rPr lang="en-US" sz="4500" i="1" dirty="0" err="1"/>
              <a:t>wachten</a:t>
            </a:r>
            <a:r>
              <a:rPr lang="en-US" sz="4500" i="1" dirty="0"/>
              <a:t>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500" i="1" dirty="0" err="1" smtClean="0">
                <a:sym typeface="Wingdings" panose="05000000000000000000" pitchFamily="2" charset="2"/>
              </a:rPr>
              <a:t>Ze</a:t>
            </a:r>
            <a:r>
              <a:rPr lang="en-US" sz="4500" i="1" dirty="0" smtClean="0">
                <a:sym typeface="Wingdings" panose="05000000000000000000" pitchFamily="2" charset="2"/>
              </a:rPr>
              <a:t> </a:t>
            </a:r>
            <a:r>
              <a:rPr lang="en-US" sz="4500" i="1" dirty="0" err="1">
                <a:sym typeface="Wingdings" panose="05000000000000000000" pitchFamily="2" charset="2"/>
              </a:rPr>
              <a:t>kunnen</a:t>
            </a:r>
            <a:r>
              <a:rPr lang="en-US" sz="4500" i="1" dirty="0">
                <a:sym typeface="Wingdings" panose="05000000000000000000" pitchFamily="2" charset="2"/>
              </a:rPr>
              <a:t> </a:t>
            </a:r>
            <a:r>
              <a:rPr lang="en-US" sz="4500" i="1" dirty="0" err="1">
                <a:sym typeface="Wingdings" panose="05000000000000000000" pitchFamily="2" charset="2"/>
              </a:rPr>
              <a:t>niet</a:t>
            </a:r>
            <a:r>
              <a:rPr lang="en-US" sz="4500" i="1" dirty="0">
                <a:sym typeface="Wingdings" panose="05000000000000000000" pitchFamily="2" charset="2"/>
              </a:rPr>
              <a:t> </a:t>
            </a:r>
            <a:r>
              <a:rPr lang="en-US" sz="4500" b="1" i="1" dirty="0">
                <a:solidFill>
                  <a:srgbClr val="C00000"/>
                </a:solidFill>
                <a:sym typeface="Wingdings" panose="05000000000000000000" pitchFamily="2" charset="2"/>
              </a:rPr>
              <a:t>op de </a:t>
            </a:r>
            <a:r>
              <a:rPr lang="en-US" sz="45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testresultaten</a:t>
            </a:r>
            <a:r>
              <a:rPr lang="en-US" sz="45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4500" i="1" dirty="0" err="1">
                <a:sym typeface="Wingdings" panose="05000000000000000000" pitchFamily="2" charset="2"/>
              </a:rPr>
              <a:t>wachten</a:t>
            </a:r>
            <a:r>
              <a:rPr lang="en-US" sz="4500" i="1" dirty="0">
                <a:sym typeface="Wingdings" panose="05000000000000000000" pitchFamily="2" charset="2"/>
              </a:rPr>
              <a:t>. </a:t>
            </a:r>
            <a:endParaRPr lang="cs-CZ" sz="4500" i="1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500" i="1" dirty="0" err="1" smtClean="0"/>
              <a:t>Ik</a:t>
            </a:r>
            <a:r>
              <a:rPr lang="en-US" sz="4500" i="1" dirty="0" smtClean="0"/>
              <a:t> </a:t>
            </a:r>
            <a:r>
              <a:rPr lang="en-US" sz="4500" i="1" dirty="0" err="1"/>
              <a:t>houd</a:t>
            </a:r>
            <a:r>
              <a:rPr lang="en-US" sz="4500" i="1" dirty="0"/>
              <a:t> </a:t>
            </a:r>
            <a:r>
              <a:rPr lang="en-US" sz="4500" b="1" i="1" dirty="0">
                <a:solidFill>
                  <a:srgbClr val="C00000"/>
                </a:solidFill>
              </a:rPr>
              <a:t>van </a:t>
            </a:r>
            <a:r>
              <a:rPr lang="en-US" sz="4500" b="1" i="1" dirty="0" err="1">
                <a:solidFill>
                  <a:srgbClr val="C00000"/>
                </a:solidFill>
              </a:rPr>
              <a:t>mijn</a:t>
            </a:r>
            <a:r>
              <a:rPr lang="en-US" sz="4500" b="1" i="1" dirty="0">
                <a:solidFill>
                  <a:srgbClr val="C00000"/>
                </a:solidFill>
              </a:rPr>
              <a:t> </a:t>
            </a:r>
            <a:r>
              <a:rPr lang="en-US" sz="4500" b="1" i="1" dirty="0" err="1">
                <a:solidFill>
                  <a:srgbClr val="C00000"/>
                </a:solidFill>
              </a:rPr>
              <a:t>collega’s</a:t>
            </a:r>
            <a:r>
              <a:rPr lang="en-US" sz="4500" i="1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500" i="1" dirty="0" smtClean="0"/>
              <a:t>We </a:t>
            </a:r>
            <a:r>
              <a:rPr lang="en-US" sz="4500" i="1" dirty="0" err="1"/>
              <a:t>houden</a:t>
            </a:r>
            <a:r>
              <a:rPr lang="en-US" sz="4500" i="1" dirty="0"/>
              <a:t> </a:t>
            </a:r>
            <a:r>
              <a:rPr lang="en-US" sz="4500" i="1" dirty="0" err="1"/>
              <a:t>enorm</a:t>
            </a:r>
            <a:r>
              <a:rPr lang="en-US" sz="4500" i="1" dirty="0"/>
              <a:t> </a:t>
            </a:r>
            <a:r>
              <a:rPr lang="en-US" sz="4500" b="1" i="1" dirty="0">
                <a:solidFill>
                  <a:srgbClr val="C00000"/>
                </a:solidFill>
              </a:rPr>
              <a:t>van </a:t>
            </a:r>
            <a:r>
              <a:rPr lang="en-US" sz="4500" b="1" i="1" dirty="0" err="1">
                <a:solidFill>
                  <a:srgbClr val="C00000"/>
                </a:solidFill>
              </a:rPr>
              <a:t>deze</a:t>
            </a:r>
            <a:r>
              <a:rPr lang="en-US" sz="4500" b="1" i="1" dirty="0">
                <a:solidFill>
                  <a:srgbClr val="C00000"/>
                </a:solidFill>
              </a:rPr>
              <a:t> colleges</a:t>
            </a:r>
            <a:r>
              <a:rPr lang="en-US" sz="4500" i="1" dirty="0"/>
              <a:t>.</a:t>
            </a:r>
            <a:endParaRPr lang="cs-CZ" sz="4500" i="1" dirty="0"/>
          </a:p>
          <a:p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955964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		</a:t>
            </a:r>
            <a:r>
              <a:rPr lang="cs-CZ" b="1" i="1" dirty="0" err="1" smtClean="0">
                <a:solidFill>
                  <a:srgbClr val="C00000"/>
                </a:solidFill>
                <a:latin typeface="+mn-lt"/>
              </a:rPr>
              <a:t>zij</a:t>
            </a:r>
            <a:r>
              <a:rPr lang="cs-CZ" b="1" i="1" dirty="0">
                <a:solidFill>
                  <a:srgbClr val="C00000"/>
                </a:solidFill>
                <a:latin typeface="+mn-lt"/>
              </a:rPr>
              <a:t>/ ze/ </a:t>
            </a:r>
            <a:r>
              <a:rPr lang="cs-CZ" b="1" i="1" dirty="0" smtClean="0">
                <a:solidFill>
                  <a:srgbClr val="C00000"/>
                </a:solidFill>
                <a:latin typeface="+mn-lt"/>
              </a:rPr>
              <a:t>hen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mensen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x</a:t>
            </a:r>
            <a:r>
              <a:rPr lang="en-US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dingen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1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346" y="295852"/>
            <a:ext cx="10515600" cy="840219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					</a:t>
            </a:r>
            <a:r>
              <a:rPr lang="cs-CZ" b="1" dirty="0" err="1">
                <a:latin typeface="+mn-lt"/>
              </a:rPr>
              <a:t>Het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812" y="1302326"/>
            <a:ext cx="11469006" cy="5430983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err="1"/>
              <a:t>a</a:t>
            </a:r>
            <a:r>
              <a:rPr lang="cs-CZ" sz="3200" dirty="0" err="1" smtClean="0"/>
              <a:t>ls</a:t>
            </a:r>
            <a:r>
              <a:rPr lang="cs-CZ" sz="3200" dirty="0" smtClean="0"/>
              <a:t> </a:t>
            </a:r>
            <a:r>
              <a:rPr lang="cs-CZ" sz="3200" b="1" dirty="0" err="1" smtClean="0"/>
              <a:t>voorwerp</a:t>
            </a:r>
            <a:r>
              <a:rPr lang="cs-CZ" sz="3200" dirty="0" smtClean="0"/>
              <a:t> (</a:t>
            </a:r>
            <a:r>
              <a:rPr lang="cs-CZ" sz="3200" i="1" dirty="0" smtClean="0"/>
              <a:t>předmět</a:t>
            </a:r>
            <a:r>
              <a:rPr lang="cs-CZ" sz="3200" dirty="0" smtClean="0"/>
              <a:t>): </a:t>
            </a:r>
            <a:r>
              <a:rPr lang="cs-CZ" sz="3200" b="1" dirty="0" err="1"/>
              <a:t>niet</a:t>
            </a:r>
            <a:r>
              <a:rPr lang="cs-CZ" sz="3200" b="1" dirty="0"/>
              <a:t> op de </a:t>
            </a:r>
            <a:r>
              <a:rPr lang="cs-CZ" sz="3200" b="1" dirty="0" err="1"/>
              <a:t>eerste</a:t>
            </a:r>
            <a:r>
              <a:rPr lang="cs-CZ" sz="3200" b="1" dirty="0"/>
              <a:t> </a:t>
            </a:r>
            <a:r>
              <a:rPr lang="cs-CZ" sz="3200" b="1" dirty="0" err="1"/>
              <a:t>zinsplaats</a:t>
            </a:r>
            <a:r>
              <a:rPr lang="cs-CZ" sz="3200" dirty="0"/>
              <a:t>!</a:t>
            </a:r>
          </a:p>
          <a:p>
            <a:pPr marL="0" indent="0">
              <a:buNone/>
            </a:pPr>
            <a:r>
              <a:rPr lang="cs-CZ" sz="3200" dirty="0"/>
              <a:t>→ </a:t>
            </a:r>
            <a:r>
              <a:rPr lang="cs-CZ" sz="3200" dirty="0" smtClean="0"/>
              <a:t>je </a:t>
            </a:r>
            <a:r>
              <a:rPr lang="cs-CZ" sz="3200" dirty="0" err="1"/>
              <a:t>moet</a:t>
            </a:r>
            <a:r>
              <a:rPr lang="cs-CZ" sz="3200" dirty="0"/>
              <a:t> </a:t>
            </a:r>
            <a:r>
              <a:rPr lang="cs-CZ" sz="3200" b="1" dirty="0" smtClean="0"/>
              <a:t>dat/</a:t>
            </a:r>
            <a:r>
              <a:rPr lang="cs-CZ" sz="3200" b="1" dirty="0" err="1" smtClean="0"/>
              <a:t>dit</a:t>
            </a:r>
            <a:r>
              <a:rPr lang="cs-CZ" sz="3200" dirty="0" smtClean="0"/>
              <a:t> </a:t>
            </a:r>
            <a:r>
              <a:rPr lang="cs-CZ" sz="3200" dirty="0" err="1"/>
              <a:t>gebruiken</a:t>
            </a:r>
            <a:r>
              <a:rPr lang="cs-CZ" sz="3200" dirty="0"/>
              <a:t> (</a:t>
            </a:r>
            <a:r>
              <a:rPr lang="cs-CZ" sz="3200" dirty="0" err="1"/>
              <a:t>demonstratief</a:t>
            </a:r>
            <a:r>
              <a:rPr lang="cs-CZ" sz="3200" dirty="0" smtClean="0"/>
              <a:t>)</a:t>
            </a:r>
          </a:p>
          <a:p>
            <a:pPr marL="0" indent="0">
              <a:buNone/>
            </a:pPr>
            <a:endParaRPr lang="cs-CZ" sz="3200" dirty="0"/>
          </a:p>
          <a:p>
            <a:pPr lvl="2"/>
            <a:r>
              <a:rPr lang="cs-CZ" sz="3200" i="1" dirty="0" err="1" smtClean="0">
                <a:solidFill>
                  <a:srgbClr val="FF0000"/>
                </a:solidFill>
              </a:rPr>
              <a:t>Hij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wil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b="1" i="1" u="sng" dirty="0" err="1">
                <a:solidFill>
                  <a:srgbClr val="FF0000"/>
                </a:solidFill>
              </a:rPr>
              <a:t>het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niet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horen</a:t>
            </a:r>
            <a:r>
              <a:rPr lang="cs-CZ" sz="3200" i="1" dirty="0">
                <a:solidFill>
                  <a:srgbClr val="FF0000"/>
                </a:solidFill>
              </a:rPr>
              <a:t>. </a:t>
            </a:r>
            <a:endParaRPr lang="cs-CZ" sz="3200" i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cs-CZ" sz="3200" i="1" dirty="0" smtClean="0">
                <a:solidFill>
                  <a:srgbClr val="FF0000"/>
                </a:solidFill>
              </a:rPr>
              <a:t>	</a:t>
            </a:r>
            <a:endParaRPr lang="cs-CZ" sz="3200" dirty="0"/>
          </a:p>
          <a:p>
            <a:pPr lvl="2"/>
            <a:r>
              <a:rPr lang="cs-CZ" sz="3200" b="1" i="1" u="sng" dirty="0" smtClean="0">
                <a:solidFill>
                  <a:srgbClr val="FF0000"/>
                </a:solidFill>
              </a:rPr>
              <a:t>Dat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wil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hij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niet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horen</a:t>
            </a:r>
            <a:r>
              <a:rPr lang="cs-CZ" sz="3200" dirty="0"/>
              <a:t>.   </a:t>
            </a:r>
            <a:r>
              <a:rPr lang="cs-CZ" sz="3200" dirty="0" smtClean="0"/>
              <a:t>	</a:t>
            </a:r>
            <a:r>
              <a:rPr lang="cs-CZ" sz="3200" i="1" dirty="0" smtClean="0">
                <a:solidFill>
                  <a:srgbClr val="0070C0"/>
                </a:solidFill>
              </a:rPr>
              <a:t>(* </a:t>
            </a:r>
            <a:r>
              <a:rPr lang="cs-CZ" sz="3200" i="1" dirty="0" err="1">
                <a:solidFill>
                  <a:srgbClr val="0070C0"/>
                </a:solidFill>
              </a:rPr>
              <a:t>het</a:t>
            </a:r>
            <a:r>
              <a:rPr lang="cs-CZ" sz="3200" i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3200" dirty="0"/>
              <a:t>	</a:t>
            </a:r>
          </a:p>
          <a:p>
            <a:r>
              <a:rPr lang="cs-CZ" sz="3200" dirty="0" err="1"/>
              <a:t>n</a:t>
            </a:r>
            <a:r>
              <a:rPr lang="cs-CZ" sz="3200" dirty="0" err="1" smtClean="0"/>
              <a:t>iet</a:t>
            </a:r>
            <a:r>
              <a:rPr lang="cs-CZ" sz="3200" dirty="0" smtClean="0"/>
              <a:t> </a:t>
            </a:r>
            <a:r>
              <a:rPr lang="cs-CZ" sz="3200" dirty="0" err="1" smtClean="0"/>
              <a:t>persoonlijk</a:t>
            </a:r>
            <a:r>
              <a:rPr lang="cs-CZ" sz="3200" dirty="0" smtClean="0"/>
              <a:t> - </a:t>
            </a:r>
            <a:r>
              <a:rPr lang="cs-CZ" sz="3200" dirty="0" err="1" smtClean="0"/>
              <a:t>een</a:t>
            </a:r>
            <a:r>
              <a:rPr lang="cs-CZ" sz="3200" dirty="0" smtClean="0"/>
              <a:t> </a:t>
            </a:r>
            <a:r>
              <a:rPr lang="cs-CZ" sz="3200" dirty="0"/>
              <a:t>„</a:t>
            </a:r>
            <a:r>
              <a:rPr lang="cs-CZ" sz="3200" b="1" dirty="0"/>
              <a:t>lege </a:t>
            </a:r>
            <a:r>
              <a:rPr lang="cs-CZ" sz="3200" b="1" dirty="0" err="1"/>
              <a:t>onderwerp</a:t>
            </a:r>
            <a:r>
              <a:rPr lang="cs-CZ" sz="3200" b="1" dirty="0"/>
              <a:t>“ = </a:t>
            </a:r>
            <a:r>
              <a:rPr lang="cs-CZ" sz="3200" b="1" dirty="0" err="1"/>
              <a:t>eerste</a:t>
            </a:r>
            <a:r>
              <a:rPr lang="cs-CZ" sz="3200" b="1" dirty="0"/>
              <a:t> </a:t>
            </a:r>
            <a:r>
              <a:rPr lang="cs-CZ" sz="3200" b="1" dirty="0" err="1" smtClean="0"/>
              <a:t>zinsplaats</a:t>
            </a:r>
            <a:endParaRPr lang="cs-CZ" sz="3200" b="1" dirty="0"/>
          </a:p>
          <a:p>
            <a:endParaRPr lang="cs-CZ" sz="1000" b="1" dirty="0"/>
          </a:p>
          <a:p>
            <a:pPr lvl="3"/>
            <a:r>
              <a:rPr lang="cs-CZ" sz="3200" i="1" dirty="0" err="1" smtClean="0">
                <a:solidFill>
                  <a:srgbClr val="FF0000"/>
                </a:solidFill>
              </a:rPr>
              <a:t>Het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waait</a:t>
            </a:r>
            <a:r>
              <a:rPr lang="cs-CZ" sz="3200" i="1" dirty="0">
                <a:solidFill>
                  <a:srgbClr val="FF0000"/>
                </a:solidFill>
              </a:rPr>
              <a:t> hard. /</a:t>
            </a:r>
            <a:r>
              <a:rPr lang="cs-CZ" sz="3200" i="1" dirty="0" err="1">
                <a:solidFill>
                  <a:srgbClr val="FF0000"/>
                </a:solidFill>
              </a:rPr>
              <a:t>Het</a:t>
            </a:r>
            <a:r>
              <a:rPr lang="cs-CZ" sz="3200" i="1" dirty="0">
                <a:solidFill>
                  <a:srgbClr val="FF0000"/>
                </a:solidFill>
              </a:rPr>
              <a:t> regent. / </a:t>
            </a:r>
            <a:r>
              <a:rPr lang="cs-CZ" sz="3200" i="1" dirty="0" err="1">
                <a:solidFill>
                  <a:srgbClr val="FF0000"/>
                </a:solidFill>
              </a:rPr>
              <a:t>Het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sneeuwde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marL="1371600" lvl="3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lvl="3"/>
            <a:r>
              <a:rPr lang="cs-CZ" sz="3200" i="1" dirty="0" err="1" smtClean="0">
                <a:solidFill>
                  <a:srgbClr val="FF0000"/>
                </a:solidFill>
              </a:rPr>
              <a:t>Hoe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gaat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het</a:t>
            </a:r>
            <a:r>
              <a:rPr lang="cs-CZ" sz="3200" i="1" dirty="0">
                <a:solidFill>
                  <a:srgbClr val="FF0000"/>
                </a:solidFill>
              </a:rPr>
              <a:t>? – </a:t>
            </a:r>
            <a:r>
              <a:rPr lang="cs-CZ" sz="3200" i="1" dirty="0" err="1">
                <a:solidFill>
                  <a:srgbClr val="FF0000"/>
                </a:solidFill>
              </a:rPr>
              <a:t>Tja</a:t>
            </a:r>
            <a:r>
              <a:rPr lang="cs-CZ" sz="3200" i="1" dirty="0">
                <a:solidFill>
                  <a:srgbClr val="FF0000"/>
                </a:solidFill>
              </a:rPr>
              <a:t>, ´t </a:t>
            </a:r>
            <a:r>
              <a:rPr lang="cs-CZ" sz="3200" i="1" dirty="0" err="1">
                <a:solidFill>
                  <a:srgbClr val="FF0000"/>
                </a:solidFill>
              </a:rPr>
              <a:t>gaat</a:t>
            </a:r>
            <a:r>
              <a:rPr lang="cs-CZ" sz="32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50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/>
          <a:lstStyle/>
          <a:p>
            <a:r>
              <a:rPr lang="cs-CZ" b="1" dirty="0">
                <a:latin typeface="+mn-lt"/>
              </a:rPr>
              <a:t>GESPREKSSITUATIE: </a:t>
            </a:r>
            <a:r>
              <a:rPr lang="cs-CZ" b="1" dirty="0" err="1"/>
              <a:t>aanspreekvormen</a:t>
            </a:r>
            <a:r>
              <a:rPr lang="cs-CZ" dirty="0"/>
              <a:t>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286" y="1336430"/>
            <a:ext cx="11633982" cy="5261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	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cs-CZ" sz="3200" dirty="0" smtClean="0"/>
              <a:t>	</a:t>
            </a:r>
            <a:r>
              <a:rPr lang="cs-CZ" sz="3200" b="1" i="1" dirty="0">
                <a:solidFill>
                  <a:srgbClr val="C00000"/>
                </a:solidFill>
              </a:rPr>
              <a:t>„TUTOYEREN“</a:t>
            </a:r>
            <a:r>
              <a:rPr lang="cs-CZ" sz="3200" dirty="0"/>
              <a:t> –  </a:t>
            </a:r>
            <a:r>
              <a:rPr lang="cs-CZ" sz="3200" b="1" i="1" dirty="0" err="1" smtClean="0">
                <a:solidFill>
                  <a:srgbClr val="0070C0"/>
                </a:solidFill>
              </a:rPr>
              <a:t>jijen</a:t>
            </a:r>
            <a:r>
              <a:rPr lang="en-US" sz="3200" dirty="0"/>
              <a:t> </a:t>
            </a:r>
            <a:r>
              <a:rPr lang="en-US" sz="3200" dirty="0" smtClean="0"/>
              <a:t> /</a:t>
            </a:r>
            <a:r>
              <a:rPr lang="cs-CZ" sz="3200" dirty="0" smtClean="0"/>
              <a:t> </a:t>
            </a:r>
            <a:r>
              <a:rPr lang="cs-CZ" sz="3200" b="1" i="1" dirty="0" err="1">
                <a:solidFill>
                  <a:srgbClr val="7030A0"/>
                </a:solidFill>
              </a:rPr>
              <a:t>jouen</a:t>
            </a:r>
            <a:r>
              <a:rPr lang="cs-CZ" sz="3200" dirty="0"/>
              <a:t> </a:t>
            </a:r>
            <a:r>
              <a:rPr lang="en-US" sz="3200" dirty="0" smtClean="0"/>
              <a:t>/</a:t>
            </a:r>
            <a:r>
              <a:rPr lang="cs-CZ" sz="3200" dirty="0" smtClean="0"/>
              <a:t> </a:t>
            </a:r>
            <a:r>
              <a:rPr lang="cs-CZ" sz="3200" b="1" i="1" dirty="0" err="1" smtClean="0">
                <a:solidFill>
                  <a:srgbClr val="CC0099"/>
                </a:solidFill>
              </a:rPr>
              <a:t>jijjouwen</a:t>
            </a:r>
            <a:endParaRPr lang="en-GB" sz="3200" b="1" i="1" dirty="0" smtClean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cs-CZ" sz="3200" b="1" i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2053374"/>
            <a:ext cx="4393016" cy="4393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7" y="2352033"/>
            <a:ext cx="4076160" cy="4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41" y="817419"/>
            <a:ext cx="9107496" cy="50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066" y="365126"/>
            <a:ext cx="8068733" cy="938742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SOORTEN PRONOMINA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3868"/>
            <a:ext cx="10515600" cy="55541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nl-NL" b="1" dirty="0">
                <a:solidFill>
                  <a:srgbClr val="C00000"/>
                </a:solidFill>
              </a:rPr>
              <a:t>persoonlijk voornaamwoord </a:t>
            </a:r>
            <a:r>
              <a:rPr lang="cs-CZ" b="1" dirty="0">
                <a:solidFill>
                  <a:srgbClr val="C00000"/>
                </a:solidFill>
              </a:rPr>
              <a:t>  </a:t>
            </a:r>
            <a:r>
              <a:rPr lang="cs-CZ" b="1" dirty="0"/>
              <a:t>		</a:t>
            </a:r>
            <a:r>
              <a:rPr lang="cs-CZ" dirty="0"/>
              <a:t>(pronomen </a:t>
            </a:r>
            <a:r>
              <a:rPr lang="cs-CZ" dirty="0" err="1"/>
              <a:t>personale</a:t>
            </a:r>
            <a:r>
              <a:rPr lang="cs-CZ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nl-NL" b="1" dirty="0">
                <a:solidFill>
                  <a:srgbClr val="0070C0"/>
                </a:solidFill>
              </a:rPr>
              <a:t>bezittelijk voornaamwoord </a:t>
            </a:r>
            <a:r>
              <a:rPr lang="cs-CZ" b="1" dirty="0"/>
              <a:t>		</a:t>
            </a:r>
            <a:r>
              <a:rPr lang="cs-CZ" dirty="0"/>
              <a:t>(</a:t>
            </a:r>
            <a:r>
              <a:rPr lang="cs-CZ" dirty="0" err="1"/>
              <a:t>possessief</a:t>
            </a:r>
            <a:r>
              <a:rPr lang="cs-CZ" dirty="0"/>
              <a:t> pronomen)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 smtClean="0">
                <a:solidFill>
                  <a:srgbClr val="7030A0"/>
                </a:solidFill>
              </a:rPr>
              <a:t>betrekkelijk voornaamwoord </a:t>
            </a:r>
            <a:r>
              <a:rPr lang="cs-CZ" b="1" dirty="0">
                <a:solidFill>
                  <a:srgbClr val="7030A0"/>
                </a:solidFill>
              </a:rPr>
              <a:t>	</a:t>
            </a:r>
            <a:r>
              <a:rPr lang="cs-CZ" b="1" dirty="0"/>
              <a:t>	</a:t>
            </a:r>
            <a:r>
              <a:rPr lang="cs-CZ" dirty="0"/>
              <a:t>(</a:t>
            </a:r>
            <a:r>
              <a:rPr lang="cs-CZ" dirty="0" err="1"/>
              <a:t>relatief</a:t>
            </a:r>
            <a:r>
              <a:rPr lang="cs-CZ" dirty="0"/>
              <a:t>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>
                <a:solidFill>
                  <a:srgbClr val="00B050"/>
                </a:solidFill>
              </a:rPr>
              <a:t>onbepaald voornaamwoord </a:t>
            </a:r>
            <a:r>
              <a:rPr lang="cs-CZ" b="1" dirty="0"/>
              <a:t>		</a:t>
            </a:r>
            <a:r>
              <a:rPr lang="cs-CZ" dirty="0"/>
              <a:t>(</a:t>
            </a:r>
            <a:r>
              <a:rPr lang="cs-CZ" dirty="0" err="1"/>
              <a:t>indefiniet</a:t>
            </a:r>
            <a:r>
              <a:rPr lang="cs-CZ" dirty="0"/>
              <a:t> 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</a:t>
            </a:r>
            <a:r>
              <a:rPr lang="cs-CZ" b="1" dirty="0"/>
              <a:t>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</a:rPr>
              <a:t>aanwijzend voornaamwoord </a:t>
            </a:r>
            <a:r>
              <a:rPr lang="cs-CZ" b="1" dirty="0"/>
              <a:t>		</a:t>
            </a:r>
            <a:r>
              <a:rPr lang="cs-CZ" dirty="0"/>
              <a:t>(</a:t>
            </a:r>
            <a:r>
              <a:rPr lang="cs-CZ" dirty="0" err="1"/>
              <a:t>demonstratief</a:t>
            </a:r>
            <a:r>
              <a:rPr lang="cs-CZ" dirty="0"/>
              <a:t>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wederkerend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voornaamwoord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</a:t>
            </a:r>
            <a:r>
              <a:rPr lang="cs-CZ" b="1" dirty="0" smtClean="0"/>
              <a:t>	(</a:t>
            </a:r>
            <a:r>
              <a:rPr lang="cs-CZ" dirty="0" err="1"/>
              <a:t>reflexief</a:t>
            </a:r>
            <a:r>
              <a:rPr lang="cs-CZ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nl-NL" b="1" dirty="0">
                <a:solidFill>
                  <a:srgbClr val="002060"/>
                </a:solidFill>
              </a:rPr>
              <a:t>wederkerig voornaamwoord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/>
              <a:t>	 	(</a:t>
            </a:r>
            <a:r>
              <a:rPr lang="cs-CZ" dirty="0" err="1"/>
              <a:t>reciprook</a:t>
            </a:r>
            <a:r>
              <a:rPr lang="cs-CZ" dirty="0"/>
              <a:t>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>
                <a:solidFill>
                  <a:srgbClr val="00CCFF"/>
                </a:solidFill>
              </a:rPr>
              <a:t>vragend voornaamwoord</a:t>
            </a:r>
            <a:r>
              <a:rPr lang="cs-CZ" b="1" dirty="0">
                <a:solidFill>
                  <a:srgbClr val="00CCFF"/>
                </a:solidFill>
              </a:rPr>
              <a:t>	</a:t>
            </a:r>
            <a:r>
              <a:rPr lang="cs-CZ" b="1" dirty="0"/>
              <a:t>	</a:t>
            </a:r>
            <a:r>
              <a:rPr lang="cs-CZ" dirty="0"/>
              <a:t>(</a:t>
            </a:r>
            <a:r>
              <a:rPr lang="cs-CZ" dirty="0" err="1"/>
              <a:t>interrogatief</a:t>
            </a:r>
            <a:r>
              <a:rPr lang="cs-CZ" dirty="0"/>
              <a:t> pronomen)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cs-CZ" b="1" dirty="0" err="1">
                <a:solidFill>
                  <a:srgbClr val="FF0000"/>
                </a:solidFill>
              </a:rPr>
              <a:t>uitroepend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voornaamwoord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		</a:t>
            </a:r>
            <a:r>
              <a:rPr lang="cs-CZ" dirty="0"/>
              <a:t>(</a:t>
            </a:r>
            <a:r>
              <a:rPr lang="cs-CZ" dirty="0" err="1"/>
              <a:t>exclamatief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57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0"/>
            <a:ext cx="7620000" cy="6791326"/>
          </a:xfrm>
        </p:spPr>
      </p:pic>
    </p:spTree>
    <p:extLst>
      <p:ext uri="{BB962C8B-B14F-4D97-AF65-F5344CB8AC3E}">
        <p14:creationId xmlns:p14="http://schemas.microsoft.com/office/powerpoint/2010/main" val="5155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9272" y="279977"/>
            <a:ext cx="3075709" cy="1200439"/>
          </a:xfrm>
        </p:spPr>
        <p:txBody>
          <a:bodyPr/>
          <a:lstStyle/>
          <a:p>
            <a:r>
              <a:rPr lang="cs-CZ" b="1" dirty="0">
                <a:latin typeface="+mn-lt"/>
              </a:rPr>
              <a:t>TUTOYEREN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68582"/>
            <a:ext cx="12053455" cy="5181599"/>
          </a:xfrm>
        </p:spPr>
        <p:txBody>
          <a:bodyPr/>
          <a:lstStyle/>
          <a:p>
            <a:r>
              <a:rPr lang="en-GB" sz="3200" dirty="0" err="1"/>
              <a:t>factoren</a:t>
            </a:r>
            <a:r>
              <a:rPr lang="en-GB" sz="3200" dirty="0"/>
              <a:t>: </a:t>
            </a:r>
            <a:r>
              <a:rPr lang="cs-CZ" sz="3200" b="1" dirty="0" err="1"/>
              <a:t>leeftijd</a:t>
            </a:r>
            <a:r>
              <a:rPr lang="cs-CZ" sz="3200" b="1" dirty="0"/>
              <a:t>, </a:t>
            </a:r>
            <a:r>
              <a:rPr lang="cs-CZ" sz="3200" b="1" dirty="0" err="1"/>
              <a:t>relatie</a:t>
            </a:r>
            <a:r>
              <a:rPr lang="cs-CZ" sz="3200" b="1" dirty="0"/>
              <a:t>, </a:t>
            </a:r>
            <a:r>
              <a:rPr lang="cs-CZ" sz="3200" b="1" dirty="0" err="1"/>
              <a:t>situatie</a:t>
            </a:r>
            <a:r>
              <a:rPr lang="cs-CZ" sz="3200" dirty="0"/>
              <a:t>…</a:t>
            </a:r>
            <a:endParaRPr lang="en-GB" sz="3200" dirty="0"/>
          </a:p>
          <a:p>
            <a:endParaRPr lang="cs-CZ" sz="3200" dirty="0"/>
          </a:p>
          <a:p>
            <a:pPr lvl="1"/>
            <a:r>
              <a:rPr lang="cs-CZ" sz="2800" i="1" dirty="0" err="1">
                <a:solidFill>
                  <a:srgbClr val="FF0000"/>
                </a:solidFill>
              </a:rPr>
              <a:t>Weet</a:t>
            </a:r>
            <a:r>
              <a:rPr lang="cs-CZ" sz="2800" i="1" dirty="0">
                <a:solidFill>
                  <a:srgbClr val="FF0000"/>
                </a:solidFill>
              </a:rPr>
              <a:t> u </a:t>
            </a:r>
            <a:r>
              <a:rPr lang="cs-CZ" sz="2800" i="1" dirty="0" err="1">
                <a:solidFill>
                  <a:srgbClr val="FF0000"/>
                </a:solidFill>
              </a:rPr>
              <a:t>misschien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waar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het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postkantoor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is</a:t>
            </a:r>
            <a:r>
              <a:rPr lang="cs-CZ" sz="2800" i="1" dirty="0">
                <a:solidFill>
                  <a:srgbClr val="FF0000"/>
                </a:solidFill>
              </a:rPr>
              <a:t>? </a:t>
            </a:r>
            <a:r>
              <a:rPr lang="cs-CZ" sz="2800" i="1" dirty="0" smtClean="0">
                <a:solidFill>
                  <a:srgbClr val="FF0000"/>
                </a:solidFill>
              </a:rPr>
              <a:t>	</a:t>
            </a:r>
            <a:r>
              <a:rPr lang="cs-CZ" sz="2800" dirty="0" smtClean="0"/>
              <a:t>x</a:t>
            </a:r>
            <a:r>
              <a:rPr lang="cs-CZ" sz="2800" i="1" dirty="0" smtClean="0">
                <a:solidFill>
                  <a:srgbClr val="FF0000"/>
                </a:solidFill>
              </a:rPr>
              <a:t> 	</a:t>
            </a:r>
            <a:r>
              <a:rPr lang="cs-CZ" sz="2800" i="1" dirty="0" err="1" smtClean="0">
                <a:solidFill>
                  <a:srgbClr val="FF0000"/>
                </a:solidFill>
              </a:rPr>
              <a:t>Weet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>
                <a:solidFill>
                  <a:srgbClr val="FF0000"/>
                </a:solidFill>
              </a:rPr>
              <a:t>je </a:t>
            </a:r>
            <a:r>
              <a:rPr lang="cs-CZ" sz="2800" i="1" dirty="0" err="1">
                <a:solidFill>
                  <a:srgbClr val="FF0000"/>
                </a:solidFill>
              </a:rPr>
              <a:t>waar</a:t>
            </a:r>
            <a:r>
              <a:rPr lang="cs-CZ" sz="2800" i="1" dirty="0">
                <a:solidFill>
                  <a:srgbClr val="FF0000"/>
                </a:solidFill>
              </a:rPr>
              <a:t> de </a:t>
            </a:r>
            <a:r>
              <a:rPr lang="cs-CZ" sz="2800" i="1" dirty="0" err="1">
                <a:solidFill>
                  <a:srgbClr val="FF0000"/>
                </a:solidFill>
              </a:rPr>
              <a:t>bios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is</a:t>
            </a:r>
            <a:r>
              <a:rPr lang="cs-CZ" sz="2800" i="1" dirty="0">
                <a:solidFill>
                  <a:srgbClr val="FF0000"/>
                </a:solidFill>
              </a:rPr>
              <a:t>?</a:t>
            </a:r>
            <a:endParaRPr lang="en-GB" sz="2800" i="1" dirty="0">
              <a:solidFill>
                <a:srgbClr val="FF0000"/>
              </a:solidFill>
            </a:endParaRPr>
          </a:p>
          <a:p>
            <a:pPr lvl="1"/>
            <a:endParaRPr lang="cs-CZ" sz="2800" i="1" dirty="0">
              <a:solidFill>
                <a:srgbClr val="FF0000"/>
              </a:solidFill>
            </a:endParaRPr>
          </a:p>
          <a:p>
            <a:pPr lvl="1"/>
            <a:r>
              <a:rPr lang="cs-CZ" sz="2800" i="1" dirty="0">
                <a:solidFill>
                  <a:srgbClr val="FF0000"/>
                </a:solidFill>
              </a:rPr>
              <a:t>Mag </a:t>
            </a:r>
            <a:r>
              <a:rPr lang="cs-CZ" sz="2800" i="1" dirty="0" err="1">
                <a:solidFill>
                  <a:srgbClr val="FF0000"/>
                </a:solidFill>
              </a:rPr>
              <a:t>ik</a:t>
            </a:r>
            <a:r>
              <a:rPr lang="cs-CZ" sz="2800" i="1" dirty="0">
                <a:solidFill>
                  <a:srgbClr val="FF0000"/>
                </a:solidFill>
              </a:rPr>
              <a:t> u </a:t>
            </a:r>
            <a:r>
              <a:rPr lang="cs-CZ" sz="2800" i="1" dirty="0" err="1">
                <a:solidFill>
                  <a:srgbClr val="FF0000"/>
                </a:solidFill>
              </a:rPr>
              <a:t>iets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vragen</a:t>
            </a:r>
            <a:r>
              <a:rPr lang="cs-CZ" sz="2800" i="1" dirty="0">
                <a:solidFill>
                  <a:srgbClr val="FF0000"/>
                </a:solidFill>
              </a:rPr>
              <a:t>?   </a:t>
            </a:r>
            <a:r>
              <a:rPr lang="cs-CZ" sz="2800" i="1" dirty="0" smtClean="0">
                <a:solidFill>
                  <a:srgbClr val="FF0000"/>
                </a:solidFill>
              </a:rPr>
              <a:t>		</a:t>
            </a:r>
            <a:r>
              <a:rPr lang="cs-CZ" sz="2800" dirty="0" smtClean="0"/>
              <a:t>x </a:t>
            </a:r>
            <a:r>
              <a:rPr lang="cs-CZ" sz="2800" i="1" dirty="0" smtClean="0">
                <a:solidFill>
                  <a:srgbClr val="FF0000"/>
                </a:solidFill>
              </a:rPr>
              <a:t>  </a:t>
            </a:r>
            <a:r>
              <a:rPr lang="cs-CZ" sz="2800" i="1" dirty="0">
                <a:solidFill>
                  <a:srgbClr val="FF0000"/>
                </a:solidFill>
              </a:rPr>
              <a:t>Kan </a:t>
            </a:r>
            <a:r>
              <a:rPr lang="cs-CZ" sz="2800" i="1" dirty="0" err="1">
                <a:solidFill>
                  <a:srgbClr val="FF0000"/>
                </a:solidFill>
              </a:rPr>
              <a:t>ik</a:t>
            </a:r>
            <a:r>
              <a:rPr lang="cs-CZ" sz="2800" i="1" dirty="0">
                <a:solidFill>
                  <a:srgbClr val="FF0000"/>
                </a:solidFill>
              </a:rPr>
              <a:t> je </a:t>
            </a:r>
            <a:r>
              <a:rPr lang="cs-CZ" sz="2800" i="1" dirty="0" err="1">
                <a:solidFill>
                  <a:srgbClr val="FF0000"/>
                </a:solidFill>
              </a:rPr>
              <a:t>vanavond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even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 err="1">
                <a:solidFill>
                  <a:srgbClr val="FF0000"/>
                </a:solidFill>
              </a:rPr>
              <a:t>bellen</a:t>
            </a:r>
            <a:r>
              <a:rPr lang="cs-CZ" sz="2800" i="1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buNone/>
            </a:pPr>
            <a:endParaRPr lang="cs-CZ" sz="2800" i="1" dirty="0">
              <a:solidFill>
                <a:srgbClr val="FF0000"/>
              </a:solidFill>
            </a:endParaRPr>
          </a:p>
          <a:p>
            <a:pPr lvl="1"/>
            <a:endParaRPr lang="cs-CZ" sz="2800" dirty="0"/>
          </a:p>
          <a:p>
            <a:r>
              <a:rPr lang="cs-CZ" sz="3200" dirty="0" err="1"/>
              <a:t>kwestie</a:t>
            </a:r>
            <a:r>
              <a:rPr lang="cs-CZ" sz="3200" dirty="0"/>
              <a:t>: </a:t>
            </a:r>
            <a:r>
              <a:rPr lang="cs-CZ" sz="3200" b="1" dirty="0" err="1"/>
              <a:t>tutoyeren</a:t>
            </a:r>
            <a:r>
              <a:rPr lang="cs-CZ" sz="3200" b="1" dirty="0"/>
              <a:t> in </a:t>
            </a:r>
            <a:r>
              <a:rPr lang="cs-CZ" sz="3200" b="1" dirty="0" err="1"/>
              <a:t>emails</a:t>
            </a:r>
            <a:r>
              <a:rPr lang="cs-CZ" sz="3200" b="1" dirty="0"/>
              <a:t>, </a:t>
            </a:r>
            <a:r>
              <a:rPr lang="cs-CZ" sz="3200" b="1" dirty="0" err="1"/>
              <a:t>aan</a:t>
            </a:r>
            <a:r>
              <a:rPr lang="cs-CZ" sz="3200" b="1" dirty="0"/>
              <a:t> de </a:t>
            </a:r>
            <a:r>
              <a:rPr lang="cs-CZ" sz="3200" b="1" dirty="0" err="1"/>
              <a:t>universiteit</a:t>
            </a:r>
            <a:r>
              <a:rPr lang="cs-CZ" sz="3200" dirty="0"/>
              <a:t>…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77" y="279977"/>
            <a:ext cx="3339112" cy="18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/>
          <a:lstStyle/>
          <a:p>
            <a:r>
              <a:rPr lang="cs-CZ" b="1" dirty="0">
                <a:latin typeface="+mn-lt"/>
              </a:rPr>
              <a:t>EEN ALGEMENE REFERENT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9882"/>
            <a:ext cx="10515600" cy="5338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dirty="0" err="1"/>
              <a:t>persoonlijke</a:t>
            </a:r>
            <a:r>
              <a:rPr lang="cs-CZ" dirty="0"/>
              <a:t> </a:t>
            </a:r>
            <a:r>
              <a:rPr lang="cs-CZ" dirty="0" err="1"/>
              <a:t>vnw</a:t>
            </a:r>
            <a:r>
              <a:rPr lang="cs-CZ" dirty="0"/>
              <a:t>:  </a:t>
            </a:r>
            <a:r>
              <a:rPr lang="cs-CZ" b="1" dirty="0"/>
              <a:t>je, ze,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sz="2600" dirty="0"/>
              <a:t>(</a:t>
            </a:r>
            <a:r>
              <a:rPr lang="cs-CZ" sz="2600" dirty="0" err="1"/>
              <a:t>beperkt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u="sng" dirty="0">
                <a:solidFill>
                  <a:srgbClr val="FF0000"/>
                </a:solidFill>
              </a:rPr>
              <a:t>Je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moet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even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oppassen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als</a:t>
            </a:r>
            <a:r>
              <a:rPr lang="cs-CZ" b="1" i="1" u="sng" dirty="0">
                <a:solidFill>
                  <a:srgbClr val="FF0000"/>
                </a:solidFill>
              </a:rPr>
              <a:t> je </a:t>
            </a:r>
            <a:r>
              <a:rPr lang="cs-CZ" b="1" i="1" dirty="0">
                <a:solidFill>
                  <a:srgbClr val="FF0000"/>
                </a:solidFill>
              </a:rPr>
              <a:t>in de metro </a:t>
            </a:r>
            <a:r>
              <a:rPr lang="cs-CZ" b="1" i="1" dirty="0" err="1">
                <a:solidFill>
                  <a:srgbClr val="FF0000"/>
                </a:solidFill>
              </a:rPr>
              <a:t>zit</a:t>
            </a:r>
            <a:r>
              <a:rPr lang="cs-CZ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b="1" i="1" u="sng" dirty="0">
                <a:solidFill>
                  <a:srgbClr val="FF0000"/>
                </a:solidFill>
              </a:rPr>
              <a:t>Ze</a:t>
            </a:r>
            <a:r>
              <a:rPr lang="nl-NL" b="1" dirty="0">
                <a:solidFill>
                  <a:srgbClr val="FF0000"/>
                </a:solidFill>
              </a:rPr>
              <a:t> praten er al over in de stad.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men</a:t>
            </a:r>
            <a:r>
              <a:rPr lang="cs-CZ" dirty="0"/>
              <a:t>…)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u="sng" dirty="0" err="1">
                <a:solidFill>
                  <a:srgbClr val="FF0000"/>
                </a:solidFill>
              </a:rPr>
              <a:t>We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moeten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elkaar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helpen</a:t>
            </a:r>
            <a:r>
              <a:rPr lang="cs-CZ" b="1" i="1" dirty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 err="1"/>
              <a:t>Men</a:t>
            </a:r>
            <a:r>
              <a:rPr lang="cs-CZ" b="1" dirty="0"/>
              <a:t> (</a:t>
            </a:r>
            <a:r>
              <a:rPr lang="cs-CZ" b="1" dirty="0" err="1"/>
              <a:t>indefiniet</a:t>
            </a:r>
            <a:r>
              <a:rPr lang="cs-CZ" b="1" dirty="0"/>
              <a:t> </a:t>
            </a:r>
            <a:r>
              <a:rPr lang="cs-CZ" b="1" dirty="0" err="1"/>
              <a:t>pronominum</a:t>
            </a:r>
            <a:r>
              <a:rPr lang="cs-CZ" b="1" dirty="0"/>
              <a:t>)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i="1" u="sng" dirty="0">
                <a:solidFill>
                  <a:srgbClr val="FF0000"/>
                </a:solidFill>
              </a:rPr>
              <a:t>Men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moet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toch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oppassen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nl-NL" dirty="0"/>
              <a:t>  &lt;formeel&gt; </a:t>
            </a:r>
            <a:endParaRPr lang="cs-CZ" dirty="0"/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i="1" u="sng" dirty="0" err="1">
                <a:solidFill>
                  <a:srgbClr val="FF0000"/>
                </a:solidFill>
              </a:rPr>
              <a:t>Men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weet nooit hoe een koe een haas vangt.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i="1" u="sng" dirty="0" err="1">
                <a:solidFill>
                  <a:srgbClr val="FF0000"/>
                </a:solidFill>
              </a:rPr>
              <a:t>Men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praat</a:t>
            </a:r>
            <a:r>
              <a:rPr lang="nl-NL" i="1" dirty="0">
                <a:solidFill>
                  <a:srgbClr val="FF0000"/>
                </a:solidFill>
              </a:rPr>
              <a:t> er al over in de stad.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309" y="1119043"/>
            <a:ext cx="10938164" cy="11808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cs-CZ" sz="4000" b="1" dirty="0" smtClean="0"/>
              <a:t>II</a:t>
            </a:r>
            <a:r>
              <a:rPr lang="cs-CZ" sz="4000" b="1" dirty="0"/>
              <a:t>. BEZITTELIJKE PRONOMINA (</a:t>
            </a:r>
            <a:r>
              <a:rPr lang="cs-CZ" sz="4000" b="1" dirty="0" err="1"/>
              <a:t>possessief</a:t>
            </a:r>
            <a:r>
              <a:rPr lang="cs-CZ" sz="4000" b="1" dirty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9" y="2299854"/>
            <a:ext cx="4217361" cy="39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182" y="365126"/>
            <a:ext cx="10799618" cy="109297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    </a:t>
            </a:r>
            <a:r>
              <a:rPr lang="cs-CZ" b="1" u="sng" dirty="0" err="1" smtClean="0">
                <a:latin typeface="+mn-lt"/>
              </a:rPr>
              <a:t>volle</a:t>
            </a:r>
            <a:r>
              <a:rPr lang="cs-CZ" b="1" u="sng" dirty="0" smtClean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  </a:t>
            </a:r>
            <a:r>
              <a:rPr lang="cs-CZ" b="1" dirty="0">
                <a:latin typeface="+mn-lt"/>
              </a:rPr>
              <a:t>x </a:t>
            </a:r>
            <a:r>
              <a:rPr lang="cs-CZ" b="1" u="sng" dirty="0" err="1">
                <a:latin typeface="+mn-lt"/>
              </a:rPr>
              <a:t>gereduceerde</a:t>
            </a:r>
            <a:r>
              <a:rPr lang="cs-CZ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x </a:t>
            </a:r>
            <a:r>
              <a:rPr lang="cs-CZ" b="1" u="sng" dirty="0" err="1" smtClean="0">
                <a:latin typeface="+mn-lt"/>
              </a:rPr>
              <a:t>zelfstandige</a:t>
            </a:r>
            <a:r>
              <a:rPr lang="cs-CZ" b="1" u="sng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vormen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" y="1094510"/>
            <a:ext cx="10823505" cy="5227956"/>
          </a:xfrm>
        </p:spPr>
      </p:pic>
    </p:spTree>
    <p:extLst>
      <p:ext uri="{BB962C8B-B14F-4D97-AF65-F5344CB8AC3E}">
        <p14:creationId xmlns:p14="http://schemas.microsoft.com/office/powerpoint/2010/main" val="17109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VORMEN</a:t>
            </a:r>
            <a:r>
              <a:rPr lang="cs-CZ" dirty="0"/>
              <a:t>: </a:t>
            </a:r>
            <a:r>
              <a:rPr lang="cs-CZ" b="1" u="sng" dirty="0" err="1">
                <a:latin typeface="+mn-lt"/>
              </a:rPr>
              <a:t>Zelfstandig</a:t>
            </a:r>
            <a:r>
              <a:rPr lang="cs-CZ" b="1" u="sng" dirty="0">
                <a:latin typeface="+mn-lt"/>
              </a:rPr>
              <a:t> </a:t>
            </a:r>
            <a:r>
              <a:rPr lang="cs-CZ" b="1" u="sng" dirty="0" err="1">
                <a:latin typeface="+mn-lt"/>
              </a:rPr>
              <a:t>gebruik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779" y="1690688"/>
            <a:ext cx="11820293" cy="5033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→   </a:t>
            </a:r>
            <a:r>
              <a:rPr lang="cs-CZ" u="sng" dirty="0" err="1"/>
              <a:t>vorm</a:t>
            </a:r>
            <a:r>
              <a:rPr lang="cs-CZ" u="sng" dirty="0"/>
              <a:t> met</a:t>
            </a:r>
            <a:r>
              <a:rPr lang="cs-CZ" i="1" u="sng" dirty="0"/>
              <a:t> –</a:t>
            </a:r>
            <a:r>
              <a:rPr lang="cs-CZ" i="1" u="sng" dirty="0" smtClean="0"/>
              <a:t>e   </a:t>
            </a:r>
            <a:r>
              <a:rPr lang="cs-CZ" dirty="0" smtClean="0"/>
              <a:t>→  </a:t>
            </a:r>
            <a:r>
              <a:rPr lang="cs-CZ" b="1" dirty="0"/>
              <a:t>(</a:t>
            </a:r>
            <a:r>
              <a:rPr lang="cs-CZ" b="1" i="1" dirty="0"/>
              <a:t>de</a:t>
            </a:r>
            <a:r>
              <a:rPr lang="cs-CZ" b="1" dirty="0"/>
              <a:t>)</a:t>
            </a:r>
            <a:r>
              <a:rPr lang="cs-CZ" b="1" i="1" dirty="0"/>
              <a:t> </a:t>
            </a:r>
            <a:r>
              <a:rPr lang="cs-CZ" b="1" i="1" dirty="0" err="1"/>
              <a:t>jouwe</a:t>
            </a:r>
            <a:r>
              <a:rPr lang="cs-CZ" b="1" i="1" dirty="0"/>
              <a:t>, (</a:t>
            </a:r>
            <a:r>
              <a:rPr lang="cs-CZ" b="1" i="1" dirty="0" err="1"/>
              <a:t>het</a:t>
            </a:r>
            <a:r>
              <a:rPr lang="cs-CZ" b="1" i="1" dirty="0"/>
              <a:t>) </a:t>
            </a:r>
            <a:r>
              <a:rPr lang="cs-CZ" b="1" i="1" dirty="0" err="1"/>
              <a:t>mijne</a:t>
            </a:r>
            <a:r>
              <a:rPr lang="cs-CZ" b="1" i="1" dirty="0"/>
              <a:t>, </a:t>
            </a:r>
            <a:r>
              <a:rPr lang="cs-CZ" b="1" i="1" dirty="0" err="1"/>
              <a:t>uwe</a:t>
            </a:r>
            <a:r>
              <a:rPr lang="cs-CZ" b="1" i="1" dirty="0"/>
              <a:t>, </a:t>
            </a:r>
            <a:r>
              <a:rPr lang="cs-CZ" b="1" i="1" dirty="0" err="1"/>
              <a:t>zijne</a:t>
            </a:r>
            <a:r>
              <a:rPr lang="cs-CZ" b="1" i="1" dirty="0"/>
              <a:t>, </a:t>
            </a:r>
            <a:r>
              <a:rPr lang="cs-CZ" b="1" i="1" dirty="0" err="1"/>
              <a:t>onze</a:t>
            </a:r>
            <a:r>
              <a:rPr lang="cs-CZ" b="1" i="1" dirty="0"/>
              <a:t>, </a:t>
            </a:r>
            <a:r>
              <a:rPr lang="cs-CZ" b="1" i="1" dirty="0" err="1"/>
              <a:t>hunne</a:t>
            </a:r>
            <a:r>
              <a:rPr lang="cs-CZ" b="1" i="1" dirty="0"/>
              <a:t>  </a:t>
            </a:r>
            <a:r>
              <a:rPr lang="cs-CZ" i="1" dirty="0"/>
              <a:t>(* </a:t>
            </a:r>
            <a:r>
              <a:rPr lang="cs-CZ" i="1" dirty="0" err="1"/>
              <a:t>jullie</a:t>
            </a:r>
            <a:r>
              <a:rPr lang="cs-CZ" i="1" dirty="0"/>
              <a:t>)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/>
              <a:t>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Kan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jouw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sleutels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even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lenen</a:t>
            </a:r>
            <a:r>
              <a:rPr lang="cs-CZ" i="1" dirty="0">
                <a:solidFill>
                  <a:srgbClr val="FF0000"/>
                </a:solidFill>
              </a:rPr>
              <a:t>?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kan </a:t>
            </a:r>
            <a:r>
              <a:rPr lang="cs-CZ" b="1" i="1" u="sng" dirty="0">
                <a:solidFill>
                  <a:srgbClr val="FF0000"/>
                </a:solidFill>
              </a:rPr>
              <a:t>de </a:t>
            </a:r>
            <a:r>
              <a:rPr lang="cs-CZ" b="1" i="1" u="sng" dirty="0" err="1">
                <a:solidFill>
                  <a:srgbClr val="FF0000"/>
                </a:solidFill>
              </a:rPr>
              <a:t>mijne</a:t>
            </a:r>
            <a:r>
              <a:rPr lang="cs-CZ" b="1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niet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vinden</a:t>
            </a:r>
            <a:r>
              <a:rPr lang="cs-CZ" dirty="0" smtClean="0"/>
              <a:t>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Di</a:t>
            </a:r>
            <a:r>
              <a:rPr lang="nl-NL" dirty="0" smtClean="0">
                <a:solidFill>
                  <a:srgbClr val="FF0000"/>
                </a:solidFill>
              </a:rPr>
              <a:t>t </a:t>
            </a:r>
            <a:r>
              <a:rPr lang="nl-NL" dirty="0">
                <a:solidFill>
                  <a:srgbClr val="FF0000"/>
                </a:solidFill>
              </a:rPr>
              <a:t>is niet </a:t>
            </a:r>
            <a:r>
              <a:rPr lang="nl-NL" i="1" dirty="0">
                <a:solidFill>
                  <a:srgbClr val="FF0000"/>
                </a:solidFill>
              </a:rPr>
              <a:t>mijn</a:t>
            </a:r>
            <a:r>
              <a:rPr lang="nl-NL" dirty="0">
                <a:solidFill>
                  <a:srgbClr val="FF0000"/>
                </a:solidFill>
              </a:rPr>
              <a:t> boek, maar </a:t>
            </a:r>
            <a:r>
              <a:rPr lang="nl-NL" b="1" i="1" u="sng" dirty="0">
                <a:solidFill>
                  <a:srgbClr val="FF0000"/>
                </a:solidFill>
              </a:rPr>
              <a:t>het jouwe</a:t>
            </a:r>
            <a:r>
              <a:rPr lang="nl-NL" dirty="0">
                <a:solidFill>
                  <a:srgbClr val="FF0000"/>
                </a:solidFill>
              </a:rPr>
              <a:t>. 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Zijn </a:t>
            </a:r>
            <a:r>
              <a:rPr lang="nl-NL" dirty="0">
                <a:solidFill>
                  <a:srgbClr val="FF0000"/>
                </a:solidFill>
              </a:rPr>
              <a:t>lippen kusten </a:t>
            </a:r>
            <a:r>
              <a:rPr lang="nl-NL" b="1" i="1" u="sng" dirty="0">
                <a:solidFill>
                  <a:srgbClr val="FF0000"/>
                </a:solidFill>
              </a:rPr>
              <a:t>de hare</a:t>
            </a:r>
            <a:r>
              <a:rPr lang="nl-NL" dirty="0">
                <a:solidFill>
                  <a:srgbClr val="FF0000"/>
                </a:solidFill>
              </a:rPr>
              <a:t>. </a:t>
            </a:r>
            <a:r>
              <a:rPr lang="cs-CZ" dirty="0">
                <a:solidFill>
                  <a:srgbClr val="FF0000"/>
                </a:solidFill>
              </a:rPr>
              <a:t>  /   </a:t>
            </a:r>
            <a:r>
              <a:rPr lang="nl-NL" dirty="0">
                <a:solidFill>
                  <a:srgbClr val="FF0000"/>
                </a:solidFill>
              </a:rPr>
              <a:t>Zijn lippen kusten </a:t>
            </a:r>
            <a:r>
              <a:rPr lang="nl-NL" b="1" i="1" u="sng" dirty="0">
                <a:solidFill>
                  <a:srgbClr val="FF0000"/>
                </a:solidFill>
              </a:rPr>
              <a:t>die van haar</a:t>
            </a:r>
            <a:r>
              <a:rPr lang="nl-NL" dirty="0">
                <a:solidFill>
                  <a:srgbClr val="FF0000"/>
                </a:solidFill>
              </a:rPr>
              <a:t>. 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Dit is zijn verhaal en </a:t>
            </a:r>
            <a:r>
              <a:rPr lang="nl-NL" b="1" i="1" u="sng" dirty="0">
                <a:solidFill>
                  <a:srgbClr val="FF0000"/>
                </a:solidFill>
              </a:rPr>
              <a:t>het hunne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5" y="5254928"/>
            <a:ext cx="1444499" cy="1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0680"/>
          </a:xfrm>
        </p:spPr>
        <p:txBody>
          <a:bodyPr/>
          <a:lstStyle/>
          <a:p>
            <a:r>
              <a:rPr lang="cs-CZ" b="1" dirty="0">
                <a:latin typeface="+mn-lt"/>
              </a:rPr>
              <a:t>BEZITTELIJKE PRONOMINA: GEBRUIK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5177481"/>
          </a:xfrm>
        </p:spPr>
        <p:txBody>
          <a:bodyPr>
            <a:normAutofit/>
          </a:bodyPr>
          <a:lstStyle/>
          <a:p>
            <a:r>
              <a:rPr lang="cs-CZ" dirty="0" err="1"/>
              <a:t>syntactisch</a:t>
            </a:r>
            <a:r>
              <a:rPr lang="cs-CZ" dirty="0"/>
              <a:t> </a:t>
            </a:r>
            <a:r>
              <a:rPr lang="cs-CZ" dirty="0" err="1"/>
              <a:t>opzicht</a:t>
            </a:r>
            <a:r>
              <a:rPr lang="cs-CZ" dirty="0"/>
              <a:t>:  </a:t>
            </a:r>
            <a:r>
              <a:rPr lang="cs-CZ" b="1" dirty="0" err="1"/>
              <a:t>functie</a:t>
            </a:r>
            <a:r>
              <a:rPr lang="cs-CZ" b="1" dirty="0"/>
              <a:t> = </a:t>
            </a:r>
            <a:r>
              <a:rPr lang="cs-CZ" b="1" dirty="0" err="1"/>
              <a:t>determinator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zelfstandig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morfologie</a:t>
            </a:r>
            <a:r>
              <a:rPr lang="cs-CZ" dirty="0"/>
              <a:t>: 	1. </a:t>
            </a:r>
            <a:r>
              <a:rPr lang="cs-CZ" dirty="0" err="1"/>
              <a:t>persoon</a:t>
            </a:r>
            <a:r>
              <a:rPr lang="cs-CZ" dirty="0"/>
              <a:t> + </a:t>
            </a:r>
            <a:r>
              <a:rPr lang="cs-CZ" dirty="0" err="1"/>
              <a:t>getal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2. genus  →  </a:t>
            </a:r>
            <a:r>
              <a:rPr lang="cs-CZ" i="1" dirty="0" err="1">
                <a:solidFill>
                  <a:srgbClr val="FF0000"/>
                </a:solidFill>
              </a:rPr>
              <a:t>zijn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haar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zijn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			      </a:t>
            </a:r>
            <a:r>
              <a:rPr lang="cs-CZ" dirty="0"/>
              <a:t>→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ons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kind</a:t>
            </a:r>
            <a:r>
              <a:rPr lang="cs-CZ" i="1" dirty="0">
                <a:solidFill>
                  <a:srgbClr val="FF0000"/>
                </a:solidFill>
              </a:rPr>
              <a:t>  </a:t>
            </a:r>
            <a:r>
              <a:rPr lang="cs-CZ" dirty="0"/>
              <a:t>x 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onze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zoon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nl-NL" i="1" u="sng" dirty="0">
                <a:solidFill>
                  <a:srgbClr val="FF0000"/>
                </a:solidFill>
              </a:rPr>
              <a:t>Het bedrijf</a:t>
            </a:r>
            <a:r>
              <a:rPr lang="nl-NL" dirty="0"/>
              <a:t> </a:t>
            </a:r>
            <a:r>
              <a:rPr lang="nl-NL" i="1" dirty="0">
                <a:solidFill>
                  <a:srgbClr val="FF0000"/>
                </a:solidFill>
              </a:rPr>
              <a:t>presenteert </a:t>
            </a:r>
            <a:r>
              <a:rPr lang="nl-NL" b="1" i="1" u="sng" dirty="0">
                <a:solidFill>
                  <a:srgbClr val="FF0000"/>
                </a:solidFill>
              </a:rPr>
              <a:t>zijn</a:t>
            </a:r>
            <a:r>
              <a:rPr lang="nl-NL" i="1" dirty="0">
                <a:solidFill>
                  <a:srgbClr val="FF0000"/>
                </a:solidFill>
              </a:rPr>
              <a:t> jaarcijfers.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nl-NL" u="sng" dirty="0">
                <a:solidFill>
                  <a:srgbClr val="FF0000"/>
                </a:solidFill>
              </a:rPr>
              <a:t>De organisatie </a:t>
            </a:r>
            <a:r>
              <a:rPr lang="cs-CZ" dirty="0">
                <a:solidFill>
                  <a:srgbClr val="FF0000"/>
                </a:solidFill>
              </a:rPr>
              <a:t>g</a:t>
            </a:r>
            <a:r>
              <a:rPr lang="nl-NL" dirty="0">
                <a:solidFill>
                  <a:srgbClr val="FF0000"/>
                </a:solidFill>
              </a:rPr>
              <a:t>eeft </a:t>
            </a:r>
            <a:r>
              <a:rPr lang="nl-NL" b="1" i="1" u="sng" dirty="0">
                <a:solidFill>
                  <a:srgbClr val="FF0000"/>
                </a:solidFill>
              </a:rPr>
              <a:t>haar</a:t>
            </a:r>
            <a:r>
              <a:rPr lang="nl-NL" i="1" dirty="0">
                <a:solidFill>
                  <a:srgbClr val="FF0000"/>
                </a:solidFill>
              </a:rPr>
              <a:t> medewerkers vaak een extraatje.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1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latin typeface="+mn-lt"/>
              </a:rPr>
              <a:t>OEFENING – BEPAAL DE TYPES PRONOMINA</a:t>
            </a:r>
            <a:endParaRPr lang="cs-CZ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027907"/>
            <a:ext cx="11633199" cy="5830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dirty="0"/>
          </a:p>
          <a:p>
            <a:r>
              <a:rPr lang="cs-CZ" dirty="0">
                <a:solidFill>
                  <a:srgbClr val="C00000"/>
                </a:solidFill>
              </a:rPr>
              <a:t>   A: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nl-NL" i="1" dirty="0">
                <a:solidFill>
                  <a:srgbClr val="C00000"/>
                </a:solidFill>
              </a:rPr>
              <a:t>Waar is </a:t>
            </a:r>
            <a:r>
              <a:rPr lang="nl-NL" b="1" i="1" u="sng" dirty="0">
                <a:solidFill>
                  <a:srgbClr val="C00000"/>
                </a:solidFill>
              </a:rPr>
              <a:t>dat</a:t>
            </a:r>
            <a:r>
              <a:rPr lang="nl-NL" i="1" dirty="0">
                <a:solidFill>
                  <a:srgbClr val="C00000"/>
                </a:solidFill>
              </a:rPr>
              <a:t> kind </a:t>
            </a:r>
            <a:r>
              <a:rPr lang="nl-NL" b="1" i="1" u="sng" dirty="0">
                <a:solidFill>
                  <a:srgbClr val="C00000"/>
                </a:solidFill>
              </a:rPr>
              <a:t>dat</a:t>
            </a:r>
            <a:r>
              <a:rPr lang="nl-NL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hier</a:t>
            </a:r>
            <a:r>
              <a:rPr lang="cs-CZ" i="1" dirty="0">
                <a:solidFill>
                  <a:srgbClr val="C00000"/>
                </a:solidFill>
              </a:rPr>
              <a:t> met </a:t>
            </a:r>
            <a:r>
              <a:rPr lang="cs-CZ" b="1" i="1" u="sng" dirty="0" err="1">
                <a:solidFill>
                  <a:srgbClr val="C00000"/>
                </a:solidFill>
              </a:rPr>
              <a:t>zijn</a:t>
            </a:r>
            <a:r>
              <a:rPr lang="cs-CZ" b="1" i="1" u="sng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moeder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zat</a:t>
            </a:r>
            <a:r>
              <a:rPr lang="nl-NL" i="1" dirty="0">
                <a:solidFill>
                  <a:srgbClr val="C00000"/>
                </a:solidFill>
              </a:rPr>
              <a:t>? </a:t>
            </a:r>
            <a:r>
              <a:rPr lang="cs-CZ" i="1" dirty="0" smtClean="0">
                <a:solidFill>
                  <a:srgbClr val="C00000"/>
                </a:solidFill>
              </a:rPr>
              <a:t>   </a:t>
            </a:r>
            <a:endParaRPr lang="cs-CZ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     </a:t>
            </a:r>
            <a:r>
              <a:rPr lang="nl-NL" dirty="0">
                <a:solidFill>
                  <a:srgbClr val="C00000"/>
                </a:solidFill>
              </a:rPr>
              <a:t>B: </a:t>
            </a:r>
            <a:r>
              <a:rPr lang="cs-CZ" b="1" i="1" u="sng" dirty="0" err="1">
                <a:solidFill>
                  <a:srgbClr val="C00000"/>
                </a:solidFill>
              </a:rPr>
              <a:t>Wie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zoek</a:t>
            </a:r>
            <a:r>
              <a:rPr lang="cs-CZ" i="1" dirty="0">
                <a:solidFill>
                  <a:srgbClr val="C00000"/>
                </a:solidFill>
              </a:rPr>
              <a:t> je? </a:t>
            </a:r>
            <a:r>
              <a:rPr lang="cs-CZ" b="1" i="1" u="sng" dirty="0" err="1">
                <a:solidFill>
                  <a:srgbClr val="C00000"/>
                </a:solidFill>
              </a:rPr>
              <a:t>Welk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kind</a:t>
            </a:r>
            <a:r>
              <a:rPr lang="cs-CZ" i="1" dirty="0">
                <a:solidFill>
                  <a:srgbClr val="C00000"/>
                </a:solidFill>
              </a:rPr>
              <a:t>? </a:t>
            </a:r>
            <a:r>
              <a:rPr lang="nl-NL" i="1" dirty="0">
                <a:solidFill>
                  <a:srgbClr val="C00000"/>
                </a:solidFill>
              </a:rPr>
              <a:t>Ik weet </a:t>
            </a:r>
            <a:r>
              <a:rPr lang="nl-NL" b="1" i="1" u="sng" dirty="0">
                <a:solidFill>
                  <a:srgbClr val="C00000"/>
                </a:solidFill>
              </a:rPr>
              <a:t>het</a:t>
            </a:r>
            <a:r>
              <a:rPr lang="nl-NL" i="1" dirty="0">
                <a:solidFill>
                  <a:srgbClr val="C00000"/>
                </a:solidFill>
              </a:rPr>
              <a:t> niet, ik heb </a:t>
            </a:r>
            <a:r>
              <a:rPr lang="nl-NL" b="1" i="1" u="sng" dirty="0">
                <a:solidFill>
                  <a:srgbClr val="C00000"/>
                </a:solidFill>
              </a:rPr>
              <a:t>het</a:t>
            </a:r>
            <a:r>
              <a:rPr lang="nl-NL" i="1" dirty="0">
                <a:solidFill>
                  <a:srgbClr val="C00000"/>
                </a:solidFill>
              </a:rPr>
              <a:t> </a:t>
            </a:r>
            <a:endParaRPr lang="cs-CZ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C00000"/>
                </a:solidFill>
              </a:rPr>
              <a:t>	</a:t>
            </a:r>
            <a:r>
              <a:rPr lang="nl-NL" i="1" dirty="0" smtClean="0">
                <a:solidFill>
                  <a:srgbClr val="C00000"/>
                </a:solidFill>
              </a:rPr>
              <a:t>niet </a:t>
            </a:r>
            <a:r>
              <a:rPr lang="nl-NL" i="1" dirty="0">
                <a:solidFill>
                  <a:srgbClr val="C00000"/>
                </a:solidFill>
              </a:rPr>
              <a:t>gezien.</a:t>
            </a:r>
            <a:r>
              <a:rPr lang="cs-CZ" i="1" dirty="0">
                <a:solidFill>
                  <a:srgbClr val="C00000"/>
                </a:solidFill>
              </a:rPr>
              <a:t> 	Maar de </a:t>
            </a:r>
            <a:r>
              <a:rPr lang="cs-CZ" i="1" dirty="0" err="1">
                <a:solidFill>
                  <a:srgbClr val="C00000"/>
                </a:solidFill>
              </a:rPr>
              <a:t>moeder</a:t>
            </a:r>
            <a:r>
              <a:rPr lang="cs-CZ" i="1" dirty="0">
                <a:solidFill>
                  <a:srgbClr val="C00000"/>
                </a:solidFill>
              </a:rPr>
              <a:t>, </a:t>
            </a:r>
            <a:r>
              <a:rPr lang="cs-CZ" b="1" i="1" u="sng" dirty="0" err="1">
                <a:solidFill>
                  <a:srgbClr val="C00000"/>
                </a:solidFill>
              </a:rPr>
              <a:t>die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heb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ik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wel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gezien</a:t>
            </a:r>
            <a:r>
              <a:rPr lang="cs-CZ" i="1" dirty="0">
                <a:solidFill>
                  <a:srgbClr val="C00000"/>
                </a:solidFill>
              </a:rPr>
              <a:t>, </a:t>
            </a:r>
            <a:endParaRPr lang="cs-CZ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C00000"/>
                </a:solidFill>
              </a:rPr>
              <a:t>	</a:t>
            </a:r>
            <a:r>
              <a:rPr lang="cs-CZ" i="1" dirty="0" err="1" smtClean="0">
                <a:solidFill>
                  <a:srgbClr val="C00000"/>
                </a:solidFill>
              </a:rPr>
              <a:t>ik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kan </a:t>
            </a:r>
            <a:r>
              <a:rPr lang="cs-CZ" b="1" i="1" u="sng" dirty="0" err="1">
                <a:solidFill>
                  <a:srgbClr val="C00000"/>
                </a:solidFill>
              </a:rPr>
              <a:t>haar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ook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bellen</a:t>
            </a:r>
            <a:r>
              <a:rPr lang="cs-CZ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200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0070C0"/>
                </a:solidFill>
              </a:rPr>
              <a:t>    </a:t>
            </a:r>
            <a:r>
              <a:rPr lang="cs-CZ" i="1" dirty="0" smtClean="0">
                <a:solidFill>
                  <a:srgbClr val="0070C0"/>
                </a:solidFill>
              </a:rPr>
              <a:t>	</a:t>
            </a:r>
            <a:r>
              <a:rPr lang="cs-CZ" b="1" i="1" u="sng" dirty="0" err="1" smtClean="0">
                <a:solidFill>
                  <a:srgbClr val="0070C0"/>
                </a:solidFill>
              </a:rPr>
              <a:t>Iedereen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wilde</a:t>
            </a:r>
            <a:r>
              <a:rPr lang="cs-CZ" i="1" dirty="0">
                <a:solidFill>
                  <a:srgbClr val="0070C0"/>
                </a:solidFill>
              </a:rPr>
              <a:t> met </a:t>
            </a:r>
            <a:r>
              <a:rPr lang="cs-CZ" b="1" i="1" u="sng" dirty="0" err="1">
                <a:solidFill>
                  <a:srgbClr val="0070C0"/>
                </a:solidFill>
              </a:rPr>
              <a:t>alles</a:t>
            </a:r>
            <a:r>
              <a:rPr lang="cs-CZ" i="1" dirty="0">
                <a:solidFill>
                  <a:srgbClr val="0070C0"/>
                </a:solidFill>
              </a:rPr>
              <a:t> en </a:t>
            </a:r>
            <a:r>
              <a:rPr lang="cs-CZ" i="1" dirty="0" err="1">
                <a:solidFill>
                  <a:srgbClr val="0070C0"/>
                </a:solidFill>
              </a:rPr>
              <a:t>nog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b="1" i="1" u="sng" dirty="0" err="1">
                <a:solidFill>
                  <a:srgbClr val="0070C0"/>
                </a:solidFill>
              </a:rPr>
              <a:t>wat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helpen</a:t>
            </a:r>
            <a:r>
              <a:rPr lang="cs-CZ" i="1" dirty="0">
                <a:solidFill>
                  <a:srgbClr val="0070C0"/>
                </a:solidFill>
              </a:rPr>
              <a:t>. </a:t>
            </a:r>
            <a:r>
              <a:rPr lang="cs-CZ" b="1" i="1" u="sng" dirty="0" err="1">
                <a:solidFill>
                  <a:srgbClr val="0070C0"/>
                </a:solidFill>
              </a:rPr>
              <a:t>Men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wil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hulpvol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zijn</a:t>
            </a:r>
            <a:r>
              <a:rPr lang="cs-CZ" i="1" dirty="0" smtClean="0">
                <a:solidFill>
                  <a:srgbClr val="0070C0"/>
                </a:solidFill>
              </a:rPr>
              <a:t>. 		</a:t>
            </a:r>
            <a:r>
              <a:rPr lang="cs-CZ" i="1" dirty="0" err="1" smtClean="0">
                <a:solidFill>
                  <a:srgbClr val="0070C0"/>
                </a:solidFill>
              </a:rPr>
              <a:t>Wil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>
                <a:solidFill>
                  <a:srgbClr val="0070C0"/>
                </a:solidFill>
              </a:rPr>
              <a:t>je </a:t>
            </a:r>
            <a:r>
              <a:rPr lang="cs-CZ" i="1" dirty="0" err="1">
                <a:solidFill>
                  <a:srgbClr val="0070C0"/>
                </a:solidFill>
              </a:rPr>
              <a:t>nog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b="1" i="1" u="sng" dirty="0" err="1">
                <a:solidFill>
                  <a:srgbClr val="0070C0"/>
                </a:solidFill>
              </a:rPr>
              <a:t>iets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weten</a:t>
            </a:r>
            <a:r>
              <a:rPr lang="cs-CZ" i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7030A0"/>
                </a:solidFill>
              </a:rPr>
              <a:t>	</a:t>
            </a:r>
            <a:r>
              <a:rPr lang="nl-NL" i="1" dirty="0" smtClean="0">
                <a:solidFill>
                  <a:srgbClr val="7030A0"/>
                </a:solidFill>
              </a:rPr>
              <a:t>Hana</a:t>
            </a:r>
            <a:r>
              <a:rPr lang="nl-NL" i="1" dirty="0">
                <a:solidFill>
                  <a:srgbClr val="7030A0"/>
                </a:solidFill>
              </a:rPr>
              <a:t>, </a:t>
            </a:r>
            <a:r>
              <a:rPr lang="nl-NL" b="1" i="1" u="sng" dirty="0">
                <a:solidFill>
                  <a:srgbClr val="7030A0"/>
                </a:solidFill>
              </a:rPr>
              <a:t>je</a:t>
            </a:r>
            <a:r>
              <a:rPr lang="nl-NL" i="1" dirty="0">
                <a:solidFill>
                  <a:srgbClr val="7030A0"/>
                </a:solidFill>
              </a:rPr>
              <a:t> moet </a:t>
            </a:r>
            <a:r>
              <a:rPr lang="nl-NL" b="1" i="1" u="sng" dirty="0">
                <a:solidFill>
                  <a:srgbClr val="7030A0"/>
                </a:solidFill>
              </a:rPr>
              <a:t>je</a:t>
            </a:r>
            <a:r>
              <a:rPr lang="nl-NL" i="1" dirty="0">
                <a:solidFill>
                  <a:srgbClr val="7030A0"/>
                </a:solidFill>
              </a:rPr>
              <a:t> kamer nog opruimen.</a:t>
            </a:r>
            <a:r>
              <a:rPr lang="cs-CZ" i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7030A0"/>
                </a:solidFill>
              </a:rPr>
              <a:t>	Maar </a:t>
            </a:r>
            <a:r>
              <a:rPr lang="cs-CZ" i="1" dirty="0" err="1">
                <a:solidFill>
                  <a:srgbClr val="7030A0"/>
                </a:solidFill>
              </a:rPr>
              <a:t>eerst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i="1" dirty="0" err="1">
                <a:solidFill>
                  <a:srgbClr val="7030A0"/>
                </a:solidFill>
              </a:rPr>
              <a:t>moet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b="1" i="1" u="sng" dirty="0">
                <a:solidFill>
                  <a:srgbClr val="7030A0"/>
                </a:solidFill>
              </a:rPr>
              <a:t>je</a:t>
            </a:r>
            <a:r>
              <a:rPr lang="cs-CZ" b="1" i="1" dirty="0">
                <a:solidFill>
                  <a:srgbClr val="7030A0"/>
                </a:solidFill>
              </a:rPr>
              <a:t> </a:t>
            </a:r>
            <a:r>
              <a:rPr lang="cs-CZ" b="1" i="1" u="sng" dirty="0" err="1">
                <a:solidFill>
                  <a:srgbClr val="7030A0"/>
                </a:solidFill>
              </a:rPr>
              <a:t>je</a:t>
            </a:r>
            <a:r>
              <a:rPr lang="cs-CZ" b="1" i="1" u="sng" dirty="0">
                <a:solidFill>
                  <a:srgbClr val="7030A0"/>
                </a:solidFill>
              </a:rPr>
              <a:t> </a:t>
            </a:r>
            <a:r>
              <a:rPr lang="cs-CZ" i="1" dirty="0" err="1">
                <a:solidFill>
                  <a:srgbClr val="7030A0"/>
                </a:solidFill>
              </a:rPr>
              <a:t>wassen</a:t>
            </a:r>
            <a:r>
              <a:rPr lang="cs-CZ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Obrázek 3" descr="&lt;strong&gt;Mom&lt;/strong&gt; and &lt;strong&gt;Daughter&lt;/strong&gt;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67" y="1231106"/>
            <a:ext cx="3285067" cy="2528094"/>
          </a:xfrm>
          <a:prstGeom prst="rect">
            <a:avLst/>
          </a:prstGeom>
        </p:spPr>
      </p:pic>
      <p:pic>
        <p:nvPicPr>
          <p:cNvPr id="5" name="Obrázek 4" descr="House chore practice | House Chores practi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87" y="4837864"/>
            <a:ext cx="1771514" cy="20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213" y="180398"/>
            <a:ext cx="10921314" cy="65087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KENMERKEN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492" y="831273"/>
            <a:ext cx="11565924" cy="592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1. </a:t>
            </a:r>
            <a:r>
              <a:rPr lang="cs-CZ" sz="2400" b="1" u="sng" dirty="0" smtClean="0"/>
              <a:t>m</a:t>
            </a:r>
            <a:r>
              <a:rPr lang="nl-NL" sz="2400" b="1" u="sng" dirty="0" smtClean="0"/>
              <a:t>orfologisch</a:t>
            </a:r>
            <a:r>
              <a:rPr lang="cs-CZ" sz="2400" dirty="0" smtClean="0"/>
              <a:t> </a:t>
            </a:r>
            <a:r>
              <a:rPr lang="nl-NL" sz="2400" dirty="0"/>
              <a:t>→</a:t>
            </a:r>
            <a:r>
              <a:rPr lang="cs-CZ" sz="2400" dirty="0"/>
              <a:t> </a:t>
            </a:r>
            <a:r>
              <a:rPr lang="cs-CZ" sz="2400" dirty="0" err="1"/>
              <a:t>niet</a:t>
            </a:r>
            <a:r>
              <a:rPr lang="cs-CZ" sz="2400" dirty="0"/>
              <a:t> </a:t>
            </a:r>
            <a:r>
              <a:rPr lang="cs-CZ" sz="2400" dirty="0" err="1"/>
              <a:t>veel</a:t>
            </a:r>
            <a:r>
              <a:rPr lang="cs-CZ" sz="2400" dirty="0"/>
              <a:t> </a:t>
            </a:r>
            <a:r>
              <a:rPr lang="cs-CZ" sz="2400" dirty="0" err="1"/>
              <a:t>variatie</a:t>
            </a:r>
            <a:r>
              <a:rPr lang="cs-CZ" sz="2400" dirty="0"/>
              <a:t> </a:t>
            </a:r>
          </a:p>
          <a:p>
            <a:pPr marL="1371600" lvl="4" indent="-457200">
              <a:spcBef>
                <a:spcPts val="1000"/>
              </a:spcBef>
            </a:pPr>
            <a:r>
              <a:rPr lang="cs-CZ" sz="2400" i="1" dirty="0" err="1">
                <a:solidFill>
                  <a:srgbClr val="C00000"/>
                </a:solidFill>
              </a:rPr>
              <a:t>ik</a:t>
            </a:r>
            <a:r>
              <a:rPr lang="cs-CZ" sz="2400" i="1" dirty="0">
                <a:solidFill>
                  <a:srgbClr val="C00000"/>
                </a:solidFill>
              </a:rPr>
              <a:t>(</a:t>
            </a:r>
            <a:r>
              <a:rPr lang="cs-CZ" sz="2400" i="1" dirty="0" err="1">
                <a:solidFill>
                  <a:srgbClr val="C00000"/>
                </a:solidFill>
              </a:rPr>
              <a:t>ikke</a:t>
            </a:r>
            <a:r>
              <a:rPr lang="cs-CZ" sz="2400" i="1" dirty="0">
                <a:solidFill>
                  <a:srgbClr val="C00000"/>
                </a:solidFill>
              </a:rPr>
              <a:t>) - </a:t>
            </a:r>
            <a:r>
              <a:rPr lang="cs-CZ" sz="2400" i="1" dirty="0" err="1">
                <a:solidFill>
                  <a:srgbClr val="C00000"/>
                </a:solidFill>
              </a:rPr>
              <a:t>mij</a:t>
            </a:r>
            <a:r>
              <a:rPr lang="cs-CZ" sz="2400" i="1" dirty="0">
                <a:solidFill>
                  <a:srgbClr val="C00000"/>
                </a:solidFill>
              </a:rPr>
              <a:t>/</a:t>
            </a:r>
            <a:r>
              <a:rPr lang="cs-CZ" sz="2400" i="1" dirty="0" err="1">
                <a:solidFill>
                  <a:srgbClr val="C00000"/>
                </a:solidFill>
              </a:rPr>
              <a:t>me</a:t>
            </a:r>
            <a:endParaRPr lang="cs-CZ" sz="2400" i="1" dirty="0">
              <a:solidFill>
                <a:srgbClr val="C00000"/>
              </a:solidFill>
            </a:endParaRPr>
          </a:p>
          <a:p>
            <a:pPr marL="1371600" lvl="4" indent="-457200">
              <a:spcBef>
                <a:spcPts val="1000"/>
              </a:spcBef>
            </a:pPr>
            <a:r>
              <a:rPr lang="cs-CZ" sz="2400" i="1" dirty="0" err="1">
                <a:solidFill>
                  <a:srgbClr val="C00000"/>
                </a:solidFill>
              </a:rPr>
              <a:t>ons-onze</a:t>
            </a:r>
            <a:endParaRPr lang="cs-CZ" sz="2400" i="1" dirty="0">
              <a:solidFill>
                <a:srgbClr val="C00000"/>
              </a:solidFill>
            </a:endParaRPr>
          </a:p>
          <a:p>
            <a:pPr marL="1371600" lvl="4" indent="-457200">
              <a:spcBef>
                <a:spcPts val="1000"/>
              </a:spcBef>
            </a:pPr>
            <a:r>
              <a:rPr lang="cs-CZ" sz="2400" i="1" dirty="0" err="1" smtClean="0">
                <a:solidFill>
                  <a:srgbClr val="C00000"/>
                </a:solidFill>
              </a:rPr>
              <a:t>welk-welke</a:t>
            </a:r>
            <a:endParaRPr 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2. </a:t>
            </a:r>
            <a:r>
              <a:rPr lang="cs-CZ" sz="2400" b="1" u="sng" dirty="0" err="1" smtClean="0"/>
              <a:t>semantisch</a:t>
            </a:r>
            <a:r>
              <a:rPr lang="cs-CZ" sz="2400" dirty="0"/>
              <a:t>: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→ </a:t>
            </a:r>
            <a:r>
              <a:rPr lang="cs-CZ" sz="2400" dirty="0" smtClean="0"/>
              <a:t> </a:t>
            </a:r>
            <a:r>
              <a:rPr lang="cs-CZ" sz="2400" b="1" dirty="0" err="1" smtClean="0"/>
              <a:t>een</a:t>
            </a:r>
            <a:r>
              <a:rPr lang="cs-CZ" sz="2400" b="1" dirty="0" smtClean="0"/>
              <a:t> </a:t>
            </a:r>
            <a:r>
              <a:rPr lang="cs-CZ" sz="2400" b="1" dirty="0" err="1"/>
              <a:t>verwijzend</a:t>
            </a:r>
            <a:r>
              <a:rPr lang="cs-CZ" sz="2400" b="1" dirty="0"/>
              <a:t> </a:t>
            </a:r>
            <a:r>
              <a:rPr lang="cs-CZ" sz="2400" b="1" dirty="0" err="1"/>
              <a:t>karakter</a:t>
            </a:r>
            <a:r>
              <a:rPr lang="cs-CZ" sz="2400" b="1" dirty="0"/>
              <a:t> </a:t>
            </a:r>
            <a:r>
              <a:rPr lang="cs-CZ" sz="2400" dirty="0"/>
              <a:t>→</a:t>
            </a:r>
            <a:r>
              <a:rPr lang="nl-NL" sz="2400" dirty="0"/>
              <a:t> </a:t>
            </a:r>
            <a:r>
              <a:rPr lang="cs-CZ" sz="2400" dirty="0" err="1"/>
              <a:t>naar</a:t>
            </a:r>
            <a:r>
              <a:rPr lang="cs-CZ" sz="2400" dirty="0"/>
              <a:t> </a:t>
            </a:r>
            <a:r>
              <a:rPr lang="cs-CZ" sz="2400" dirty="0" err="1"/>
              <a:t>iemand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iets</a:t>
            </a:r>
            <a:r>
              <a:rPr lang="cs-CZ" sz="2400" dirty="0"/>
              <a:t> </a:t>
            </a:r>
            <a:r>
              <a:rPr lang="cs-CZ" sz="2400" dirty="0" err="1" smtClean="0"/>
              <a:t>verwijzen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→ antecedent </a:t>
            </a:r>
            <a:r>
              <a:rPr lang="cs-CZ" sz="2400" dirty="0"/>
              <a:t>→</a:t>
            </a:r>
            <a:r>
              <a:rPr lang="cs-CZ" sz="2400" dirty="0" smtClean="0"/>
              <a:t> referent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3. </a:t>
            </a:r>
            <a:r>
              <a:rPr lang="cs-CZ" sz="2400" b="1" u="sng" dirty="0" err="1" smtClean="0"/>
              <a:t>syntactisch</a:t>
            </a:r>
            <a:r>
              <a:rPr lang="cs-CZ" sz="2400" dirty="0"/>
              <a:t>: 	</a:t>
            </a:r>
            <a:endParaRPr lang="en-GB" sz="2400" dirty="0" smtClean="0"/>
          </a:p>
          <a:p>
            <a:pPr marL="0" indent="0">
              <a:buNone/>
            </a:pPr>
            <a:r>
              <a:rPr lang="cs-CZ" sz="2400" dirty="0" smtClean="0"/>
              <a:t>a</a:t>
            </a:r>
            <a:r>
              <a:rPr lang="cs-CZ" sz="2400" dirty="0"/>
              <a:t>. </a:t>
            </a:r>
            <a:r>
              <a:rPr lang="cs-CZ" sz="2400" b="1" dirty="0" err="1"/>
              <a:t>zelfstandige</a:t>
            </a:r>
            <a:r>
              <a:rPr lang="cs-CZ" sz="2400" dirty="0"/>
              <a:t> (</a:t>
            </a:r>
            <a:r>
              <a:rPr lang="cs-CZ" sz="2400" dirty="0" err="1" smtClean="0"/>
              <a:t>zinsdeel</a:t>
            </a:r>
            <a:r>
              <a:rPr lang="cs-CZ" sz="2400" dirty="0" smtClean="0"/>
              <a:t> = větný </a:t>
            </a:r>
            <a:r>
              <a:rPr lang="cs-CZ" sz="2400" dirty="0" err="1" smtClean="0"/>
              <a:t>čĺen</a:t>
            </a:r>
            <a:r>
              <a:rPr lang="cs-CZ" sz="2400" dirty="0" smtClean="0"/>
              <a:t>) </a:t>
            </a:r>
            <a:endParaRPr lang="cs-CZ" sz="2400" dirty="0"/>
          </a:p>
          <a:p>
            <a:pPr lvl="2"/>
            <a:r>
              <a:rPr lang="nl-NL" sz="2400" dirty="0" smtClean="0">
                <a:solidFill>
                  <a:srgbClr val="C00000"/>
                </a:solidFill>
              </a:rPr>
              <a:t>Aan </a:t>
            </a:r>
            <a:r>
              <a:rPr lang="nl-NL" sz="2400" b="1" i="1" u="sng" dirty="0">
                <a:solidFill>
                  <a:srgbClr val="C00000"/>
                </a:solidFill>
              </a:rPr>
              <a:t>wie</a:t>
            </a:r>
            <a:r>
              <a:rPr lang="nl-NL" sz="2400" dirty="0">
                <a:solidFill>
                  <a:srgbClr val="C00000"/>
                </a:solidFill>
              </a:rPr>
              <a:t> van </a:t>
            </a:r>
            <a:r>
              <a:rPr lang="cs-CZ" sz="2400" b="1" i="1" u="sng" dirty="0" err="1">
                <a:solidFill>
                  <a:srgbClr val="C00000"/>
                </a:solidFill>
              </a:rPr>
              <a:t>jullie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nl-NL" sz="2400" dirty="0">
                <a:solidFill>
                  <a:srgbClr val="C00000"/>
                </a:solidFill>
              </a:rPr>
              <a:t>hebben </a:t>
            </a:r>
            <a:r>
              <a:rPr lang="nl-NL" sz="2400" b="1" i="1" u="sng" dirty="0">
                <a:solidFill>
                  <a:srgbClr val="C00000"/>
                </a:solidFill>
              </a:rPr>
              <a:t>ze</a:t>
            </a:r>
            <a:r>
              <a:rPr lang="nl-NL" sz="2400" dirty="0">
                <a:solidFill>
                  <a:srgbClr val="C00000"/>
                </a:solidFill>
              </a:rPr>
              <a:t> </a:t>
            </a:r>
            <a:r>
              <a:rPr lang="cs-CZ" sz="2400" b="1" i="1" u="sng" dirty="0" err="1">
                <a:solidFill>
                  <a:srgbClr val="C00000"/>
                </a:solidFill>
              </a:rPr>
              <a:t>het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nl-NL" sz="2400" dirty="0">
                <a:solidFill>
                  <a:srgbClr val="C00000"/>
                </a:solidFill>
              </a:rPr>
              <a:t>gegeven?</a:t>
            </a:r>
            <a:endParaRPr lang="cs-CZ" sz="2400" dirty="0">
              <a:solidFill>
                <a:srgbClr val="C00000"/>
              </a:solidFill>
            </a:endParaRPr>
          </a:p>
          <a:p>
            <a:pPr lvl="2"/>
            <a:r>
              <a:rPr lang="cs-CZ" sz="2400" b="1" i="1" u="sng" dirty="0" err="1" smtClean="0">
                <a:solidFill>
                  <a:srgbClr val="C00000"/>
                </a:solidFill>
              </a:rPr>
              <a:t>Wat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zeg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u="sng" dirty="0">
                <a:solidFill>
                  <a:srgbClr val="C00000"/>
                </a:solidFill>
              </a:rPr>
              <a:t>je</a:t>
            </a:r>
            <a:r>
              <a:rPr lang="cs-CZ" sz="2400" b="1" dirty="0">
                <a:solidFill>
                  <a:srgbClr val="C00000"/>
                </a:solidFill>
              </a:rPr>
              <a:t>?  -  </a:t>
            </a:r>
            <a:r>
              <a:rPr lang="cs-CZ" sz="2400" b="1" i="1" u="sng" dirty="0" err="1">
                <a:solidFill>
                  <a:srgbClr val="C00000"/>
                </a:solidFill>
              </a:rPr>
              <a:t>Iets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i="1" u="sng" dirty="0" err="1">
                <a:solidFill>
                  <a:srgbClr val="C00000"/>
                </a:solidFill>
              </a:rPr>
              <a:t>wat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i="1" u="sng" dirty="0">
                <a:solidFill>
                  <a:srgbClr val="C00000"/>
                </a:solidFill>
              </a:rPr>
              <a:t>je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moet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horen</a:t>
            </a:r>
            <a:r>
              <a:rPr lang="cs-CZ" sz="2400" dirty="0" smtClean="0">
                <a:solidFill>
                  <a:srgbClr val="C00000"/>
                </a:solidFill>
              </a:rPr>
              <a:t>!</a:t>
            </a:r>
          </a:p>
          <a:p>
            <a:pPr marL="914400" lvl="2" indent="0">
              <a:buNone/>
            </a:pPr>
            <a:endParaRPr lang="cs-CZ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b</a:t>
            </a:r>
            <a:r>
              <a:rPr lang="cs-CZ" sz="2400" dirty="0"/>
              <a:t>. </a:t>
            </a:r>
            <a:r>
              <a:rPr lang="cs-CZ" sz="2400" b="1" dirty="0" err="1"/>
              <a:t>niet-zelfstandige</a:t>
            </a:r>
            <a:endParaRPr lang="cs-CZ" sz="2400" b="1" dirty="0"/>
          </a:p>
          <a:p>
            <a:pPr lvl="2"/>
            <a:r>
              <a:rPr lang="nl-NL" sz="2400" dirty="0" smtClean="0">
                <a:solidFill>
                  <a:srgbClr val="C00000"/>
                </a:solidFill>
              </a:rPr>
              <a:t>Aan </a:t>
            </a:r>
            <a:r>
              <a:rPr lang="nl-NL" sz="2400" b="1" i="1" u="sng" dirty="0" smtClean="0">
                <a:solidFill>
                  <a:srgbClr val="C00000"/>
                </a:solidFill>
              </a:rPr>
              <a:t>welk</a:t>
            </a:r>
            <a:r>
              <a:rPr lang="nl-NL" sz="2400" dirty="0" smtClean="0">
                <a:solidFill>
                  <a:srgbClr val="C00000"/>
                </a:solidFill>
              </a:rPr>
              <a:t> familielid hebben ze </a:t>
            </a:r>
            <a:r>
              <a:rPr lang="nl-NL" sz="2400" b="1" i="1" u="sng" dirty="0" smtClean="0">
                <a:solidFill>
                  <a:srgbClr val="C00000"/>
                </a:solidFill>
              </a:rPr>
              <a:t>die</a:t>
            </a:r>
            <a:r>
              <a:rPr lang="nl-NL" sz="2400" dirty="0" smtClean="0">
                <a:solidFill>
                  <a:srgbClr val="C00000"/>
                </a:solidFill>
              </a:rPr>
              <a:t> oude stoel gegeven?</a:t>
            </a:r>
            <a:r>
              <a:rPr lang="cs-CZ" sz="2400" dirty="0" smtClean="0">
                <a:solidFill>
                  <a:srgbClr val="C00000"/>
                </a:solidFill>
              </a:rPr>
              <a:t> – </a:t>
            </a:r>
            <a:r>
              <a:rPr lang="cs-CZ" sz="2400" dirty="0" err="1" smtClean="0">
                <a:solidFill>
                  <a:srgbClr val="C00000"/>
                </a:solidFill>
              </a:rPr>
              <a:t>Aan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b="1" i="1" u="sng" dirty="0" err="1" smtClean="0">
                <a:solidFill>
                  <a:srgbClr val="C00000"/>
                </a:solidFill>
              </a:rPr>
              <a:t>hun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moeder</a:t>
            </a:r>
            <a:r>
              <a:rPr lang="cs-CZ" sz="2400" dirty="0" smtClean="0">
                <a:solidFill>
                  <a:srgbClr val="C00000"/>
                </a:solidFill>
              </a:rPr>
              <a:t>.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	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Verwijzing</a:t>
            </a:r>
            <a:r>
              <a:rPr lang="cs-CZ" b="1" dirty="0"/>
              <a:t>:  </a:t>
            </a:r>
            <a:r>
              <a:rPr lang="cs-CZ" b="1" u="sng" dirty="0"/>
              <a:t>antecedent – referent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43" y="1289784"/>
            <a:ext cx="10908957" cy="5345793"/>
          </a:xfrm>
        </p:spPr>
        <p:txBody>
          <a:bodyPr>
            <a:norm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Er </a:t>
            </a:r>
            <a:r>
              <a:rPr lang="cs-CZ" i="1" dirty="0" err="1">
                <a:solidFill>
                  <a:srgbClr val="FF0000"/>
                </a:solidFill>
              </a:rPr>
              <a:t>loopt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b="1" i="1" dirty="0">
                <a:solidFill>
                  <a:srgbClr val="FF0000"/>
                </a:solidFill>
              </a:rPr>
              <a:t>een jongen</a:t>
            </a:r>
            <a:r>
              <a:rPr lang="nl-NL" i="1" dirty="0">
                <a:solidFill>
                  <a:srgbClr val="FF0000"/>
                </a:solidFill>
              </a:rPr>
              <a:t>, ik weet niet hoe </a:t>
            </a:r>
            <a:r>
              <a:rPr lang="nl-NL" b="1" i="1" u="sng" dirty="0">
                <a:solidFill>
                  <a:srgbClr val="FF0000"/>
                </a:solidFill>
              </a:rPr>
              <a:t>hij</a:t>
            </a:r>
            <a:r>
              <a:rPr lang="nl-NL" i="1" dirty="0">
                <a:solidFill>
                  <a:srgbClr val="FF0000"/>
                </a:solidFill>
              </a:rPr>
              <a:t> heet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Een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b="1" i="1" dirty="0">
                <a:solidFill>
                  <a:srgbClr val="FF0000"/>
                </a:solidFill>
              </a:rPr>
              <a:t>huisarts</a:t>
            </a:r>
            <a:r>
              <a:rPr lang="nl-NL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verdient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weinig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geld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als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b="1" i="1" u="sng" dirty="0">
                <a:solidFill>
                  <a:srgbClr val="FF0000"/>
                </a:solidFill>
              </a:rPr>
              <a:t>hij</a:t>
            </a:r>
            <a:r>
              <a:rPr lang="nl-NL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weinig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patiënt</a:t>
            </a:r>
            <a:r>
              <a:rPr lang="cs-CZ" i="1" dirty="0">
                <a:solidFill>
                  <a:srgbClr val="FF0000"/>
                </a:solidFill>
              </a:rPr>
              <a:t>en </a:t>
            </a:r>
            <a:r>
              <a:rPr lang="cs-CZ" i="1" dirty="0" err="1">
                <a:solidFill>
                  <a:srgbClr val="FF0000"/>
                </a:solidFill>
              </a:rPr>
              <a:t>heeft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LET </a:t>
            </a:r>
            <a:r>
              <a:rPr lang="cs-CZ" dirty="0"/>
              <a:t>OP:  </a:t>
            </a:r>
            <a:r>
              <a:rPr lang="cs-CZ" u="sng" dirty="0" err="1"/>
              <a:t>grammaticaal</a:t>
            </a:r>
            <a:r>
              <a:rPr lang="cs-CZ" u="sng" dirty="0"/>
              <a:t> x </a:t>
            </a:r>
            <a:r>
              <a:rPr lang="cs-CZ" u="sng" dirty="0" err="1"/>
              <a:t>natuurlijk</a:t>
            </a:r>
            <a:r>
              <a:rPr lang="cs-CZ" u="sng" dirty="0"/>
              <a:t> genus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sz="2900" i="1" dirty="0" err="1">
                <a:solidFill>
                  <a:srgbClr val="FF0000"/>
                </a:solidFill>
              </a:rPr>
              <a:t>Waar</a:t>
            </a:r>
            <a:r>
              <a:rPr lang="cs-CZ" sz="2900" i="1" dirty="0">
                <a:solidFill>
                  <a:srgbClr val="FF0000"/>
                </a:solidFill>
              </a:rPr>
              <a:t> </a:t>
            </a:r>
            <a:r>
              <a:rPr lang="cs-CZ" sz="2900" i="1" dirty="0" err="1">
                <a:solidFill>
                  <a:srgbClr val="FF0000"/>
                </a:solidFill>
              </a:rPr>
              <a:t>zit</a:t>
            </a:r>
            <a:r>
              <a:rPr lang="cs-CZ" sz="2900" i="1" dirty="0">
                <a:solidFill>
                  <a:srgbClr val="FF0000"/>
                </a:solidFill>
              </a:rPr>
              <a:t> </a:t>
            </a:r>
            <a:r>
              <a:rPr lang="cs-CZ" sz="2900" b="1" i="1" dirty="0" err="1">
                <a:solidFill>
                  <a:srgbClr val="FF0000"/>
                </a:solidFill>
              </a:rPr>
              <a:t>het</a:t>
            </a:r>
            <a:r>
              <a:rPr lang="cs-CZ" sz="2900" b="1" i="1" dirty="0">
                <a:solidFill>
                  <a:srgbClr val="FF0000"/>
                </a:solidFill>
              </a:rPr>
              <a:t> </a:t>
            </a:r>
            <a:r>
              <a:rPr lang="cs-CZ" sz="2900" b="1" i="1" dirty="0" err="1">
                <a:solidFill>
                  <a:srgbClr val="FF0000"/>
                </a:solidFill>
              </a:rPr>
              <a:t>meisje</a:t>
            </a:r>
            <a:r>
              <a:rPr lang="cs-CZ" sz="2900" i="1" dirty="0">
                <a:solidFill>
                  <a:srgbClr val="FF0000"/>
                </a:solidFill>
              </a:rPr>
              <a:t>? </a:t>
            </a:r>
            <a:r>
              <a:rPr lang="cs-CZ" sz="2900" i="1" dirty="0" err="1">
                <a:solidFill>
                  <a:srgbClr val="FF0000"/>
                </a:solidFill>
              </a:rPr>
              <a:t>Heb</a:t>
            </a:r>
            <a:r>
              <a:rPr lang="cs-CZ" sz="2900" i="1" dirty="0">
                <a:solidFill>
                  <a:srgbClr val="FF0000"/>
                </a:solidFill>
              </a:rPr>
              <a:t> je </a:t>
            </a:r>
            <a:r>
              <a:rPr lang="cs-CZ" sz="2900" b="1" i="1" u="sng" dirty="0" err="1">
                <a:solidFill>
                  <a:srgbClr val="FF0000"/>
                </a:solidFill>
              </a:rPr>
              <a:t>haar</a:t>
            </a:r>
            <a:r>
              <a:rPr lang="cs-CZ" sz="2900" i="1" dirty="0">
                <a:solidFill>
                  <a:srgbClr val="FF0000"/>
                </a:solidFill>
              </a:rPr>
              <a:t> </a:t>
            </a:r>
            <a:r>
              <a:rPr lang="cs-CZ" sz="2900" i="1" dirty="0" err="1">
                <a:solidFill>
                  <a:srgbClr val="FF0000"/>
                </a:solidFill>
              </a:rPr>
              <a:t>gezien</a:t>
            </a:r>
            <a:r>
              <a:rPr lang="cs-CZ" sz="2900" i="1" dirty="0">
                <a:solidFill>
                  <a:srgbClr val="FF0000"/>
                </a:solidFill>
              </a:rPr>
              <a:t>?  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sz="2900" i="1" dirty="0" err="1">
                <a:solidFill>
                  <a:srgbClr val="FF0000"/>
                </a:solidFill>
              </a:rPr>
              <a:t>Als</a:t>
            </a:r>
            <a:r>
              <a:rPr lang="cs-CZ" sz="2900" b="1" i="1" dirty="0">
                <a:solidFill>
                  <a:srgbClr val="FF0000"/>
                </a:solidFill>
              </a:rPr>
              <a:t> </a:t>
            </a:r>
            <a:r>
              <a:rPr lang="cs-CZ" sz="2900" b="1" i="1" dirty="0" err="1">
                <a:solidFill>
                  <a:srgbClr val="FF0000"/>
                </a:solidFill>
              </a:rPr>
              <a:t>het</a:t>
            </a:r>
            <a:r>
              <a:rPr lang="nl-NL" sz="2900" b="1" i="1" dirty="0">
                <a:solidFill>
                  <a:srgbClr val="FF0000"/>
                </a:solidFill>
              </a:rPr>
              <a:t> staatshoofd </a:t>
            </a:r>
            <a:r>
              <a:rPr lang="cs-CZ" sz="2900" b="1" i="1" dirty="0">
                <a:solidFill>
                  <a:srgbClr val="FF0000"/>
                </a:solidFill>
              </a:rPr>
              <a:t>van </a:t>
            </a:r>
            <a:r>
              <a:rPr lang="cs-CZ" sz="2900" b="1" i="1" dirty="0" err="1">
                <a:solidFill>
                  <a:srgbClr val="FF0000"/>
                </a:solidFill>
              </a:rPr>
              <a:t>Brazilië</a:t>
            </a:r>
            <a:r>
              <a:rPr lang="cs-CZ" sz="2900" b="1" i="1" dirty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op bezoek komt, moeten we </a:t>
            </a:r>
            <a:r>
              <a:rPr lang="cs-CZ" b="1" i="1" u="sng" dirty="0">
                <a:solidFill>
                  <a:srgbClr val="FF0000"/>
                </a:solidFill>
              </a:rPr>
              <a:t>hem/</a:t>
            </a:r>
            <a:r>
              <a:rPr lang="cs-CZ" b="1" i="1" u="sng" dirty="0" err="1">
                <a:solidFill>
                  <a:srgbClr val="FF0000"/>
                </a:solidFill>
              </a:rPr>
              <a:t>haar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goed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ontvangen</a:t>
            </a:r>
            <a:r>
              <a:rPr lang="cs-CZ" i="1" dirty="0" smtClean="0">
                <a:solidFill>
                  <a:srgbClr val="FF0000"/>
                </a:solidFill>
              </a:rPr>
              <a:t>!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8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686"/>
          </a:xfrm>
        </p:spPr>
        <p:txBody>
          <a:bodyPr/>
          <a:lstStyle/>
          <a:p>
            <a:r>
              <a:rPr lang="cs-CZ" b="1" dirty="0">
                <a:latin typeface="+mn-lt"/>
              </a:rPr>
              <a:t>I. PEROONLIJKE PRONIMINA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6054" y="1346886"/>
            <a:ext cx="10797746" cy="5276336"/>
          </a:xfrm>
        </p:spPr>
        <p:txBody>
          <a:bodyPr>
            <a:normAutofit/>
          </a:bodyPr>
          <a:lstStyle/>
          <a:p>
            <a:r>
              <a:rPr lang="cs-CZ" b="1" dirty="0"/>
              <a:t>MORFOLOGISCHE CATEGORIEËN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u="sng" dirty="0" err="1"/>
              <a:t>persoon</a:t>
            </a:r>
            <a:r>
              <a:rPr lang="cs-CZ" u="sng" dirty="0"/>
              <a:t> + </a:t>
            </a:r>
            <a:r>
              <a:rPr lang="cs-CZ" u="sng" dirty="0" err="1"/>
              <a:t>getal</a:t>
            </a:r>
            <a:r>
              <a:rPr lang="cs-CZ" dirty="0"/>
              <a:t>: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wij</a:t>
            </a:r>
            <a:r>
              <a:rPr lang="cs-CZ" dirty="0"/>
              <a:t>, </a:t>
            </a:r>
            <a:r>
              <a:rPr lang="cs-CZ" i="1" dirty="0" err="1">
                <a:solidFill>
                  <a:srgbClr val="FF0000"/>
                </a:solidFill>
              </a:rPr>
              <a:t>jij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jullie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…. </a:t>
            </a:r>
            <a:r>
              <a:rPr lang="cs-CZ" dirty="0" err="1"/>
              <a:t>Regionaal</a:t>
            </a:r>
            <a:r>
              <a:rPr lang="cs-CZ" dirty="0"/>
              <a:t>: </a:t>
            </a:r>
            <a:r>
              <a:rPr lang="cs-CZ" i="1" dirty="0" err="1">
                <a:solidFill>
                  <a:srgbClr val="FF0000"/>
                </a:solidFill>
              </a:rPr>
              <a:t>gij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cs-CZ" i="1" dirty="0" err="1">
                <a:solidFill>
                  <a:srgbClr val="FF0000"/>
                </a:solidFill>
              </a:rPr>
              <a:t>ge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u="sng" dirty="0"/>
              <a:t>genus</a:t>
            </a:r>
            <a:r>
              <a:rPr lang="cs-CZ" dirty="0"/>
              <a:t>: </a:t>
            </a:r>
            <a:r>
              <a:rPr lang="cs-CZ" i="1" dirty="0" err="1">
                <a:solidFill>
                  <a:srgbClr val="FF0000"/>
                </a:solidFill>
              </a:rPr>
              <a:t>hij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zij</a:t>
            </a:r>
            <a:r>
              <a:rPr lang="cs-CZ" i="1" dirty="0">
                <a:solidFill>
                  <a:srgbClr val="FF0000"/>
                </a:solidFill>
              </a:rPr>
              <a:t> x 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dirty="0"/>
              <a:t>… 	(! oni, ony, ona = </a:t>
            </a:r>
            <a:r>
              <a:rPr lang="cs-CZ" i="1" dirty="0">
                <a:solidFill>
                  <a:srgbClr val="FF0000"/>
                </a:solidFill>
              </a:rPr>
              <a:t>ze/</a:t>
            </a:r>
            <a:r>
              <a:rPr lang="cs-CZ" i="1" dirty="0" err="1">
                <a:solidFill>
                  <a:srgbClr val="FF0000"/>
                </a:solidFill>
              </a:rPr>
              <a:t>zij</a:t>
            </a:r>
            <a:r>
              <a:rPr lang="cs-CZ" dirty="0"/>
              <a:t>)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u="sng" dirty="0"/>
              <a:t>casus</a:t>
            </a:r>
            <a:r>
              <a:rPr lang="cs-CZ" dirty="0"/>
              <a:t>: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x </a:t>
            </a:r>
            <a:r>
              <a:rPr lang="cs-CZ" i="1" dirty="0" err="1">
                <a:solidFill>
                  <a:srgbClr val="FF0000"/>
                </a:solidFill>
              </a:rPr>
              <a:t>mij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jij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x </a:t>
            </a:r>
            <a:r>
              <a:rPr lang="cs-CZ" i="1" dirty="0" err="1">
                <a:solidFill>
                  <a:srgbClr val="FF0000"/>
                </a:solidFill>
              </a:rPr>
              <a:t>jou</a:t>
            </a:r>
            <a:r>
              <a:rPr lang="cs-CZ" dirty="0">
                <a:solidFill>
                  <a:srgbClr val="FF0000"/>
                </a:solidFill>
              </a:rPr>
              <a:t>…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    </a:t>
            </a:r>
            <a:endParaRPr lang="cs-CZ" sz="2400" dirty="0"/>
          </a:p>
          <a:p>
            <a:r>
              <a:rPr lang="cs-CZ" b="1" dirty="0"/>
              <a:t>SYNTACTISCHE FUNCTIE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u="sng" dirty="0" err="1"/>
              <a:t>onderwerp</a:t>
            </a:r>
            <a:r>
              <a:rPr lang="cs-CZ" u="sng" dirty="0"/>
              <a:t> </a:t>
            </a:r>
            <a:r>
              <a:rPr lang="cs-CZ" dirty="0" smtClean="0"/>
              <a:t>(</a:t>
            </a:r>
            <a:r>
              <a:rPr lang="cs-CZ" i="1" dirty="0" err="1"/>
              <a:t>n</a:t>
            </a:r>
            <a:r>
              <a:rPr lang="cs-CZ" i="1" dirty="0" err="1" smtClean="0"/>
              <a:t>om</a:t>
            </a:r>
            <a:r>
              <a:rPr lang="cs-CZ" dirty="0" smtClean="0"/>
              <a:t>.)</a:t>
            </a:r>
            <a:endParaRPr lang="cs-CZ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u="sng" dirty="0" err="1"/>
              <a:t>niet-onderwerp</a:t>
            </a:r>
            <a:r>
              <a:rPr lang="cs-CZ" u="sng" dirty="0"/>
              <a:t> </a:t>
            </a:r>
            <a:r>
              <a:rPr lang="cs-CZ" dirty="0"/>
              <a:t>(tweede </a:t>
            </a:r>
            <a:r>
              <a:rPr lang="cs-CZ" dirty="0" err="1"/>
              <a:t>vorm</a:t>
            </a:r>
            <a:r>
              <a:rPr lang="cs-CZ" dirty="0"/>
              <a:t> + na </a:t>
            </a:r>
            <a:r>
              <a:rPr lang="cs-CZ" dirty="0" err="1"/>
              <a:t>voorzetsel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1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VORMEN: </a:t>
            </a:r>
            <a:r>
              <a:rPr lang="cs-CZ" b="1" dirty="0" smtClean="0"/>
              <a:t>VOLLE x GEREDUCEERDE VORMEN</a:t>
            </a:r>
            <a:endParaRPr lang="cs-CZ" b="1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63782"/>
            <a:ext cx="11069782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VOLLE EN GEREDUCEERDE VORMEN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919" y="973777"/>
            <a:ext cx="11491784" cy="5884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9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Voorbeelden</a:t>
            </a:r>
            <a:r>
              <a:rPr lang="cs-CZ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cs-CZ" i="1" dirty="0" err="1">
                <a:solidFill>
                  <a:srgbClr val="FF0000"/>
                </a:solidFill>
              </a:rPr>
              <a:t>Waar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Jan?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u="sng" dirty="0" err="1">
                <a:solidFill>
                  <a:srgbClr val="FF0000"/>
                </a:solidFill>
              </a:rPr>
              <a:t>ie</a:t>
            </a:r>
            <a:r>
              <a:rPr lang="cs-CZ" i="1" dirty="0">
                <a:solidFill>
                  <a:srgbClr val="FF0000"/>
                </a:solidFill>
              </a:rPr>
              <a:t> al </a:t>
            </a:r>
            <a:r>
              <a:rPr lang="cs-CZ" i="1" dirty="0" err="1">
                <a:solidFill>
                  <a:srgbClr val="FF0000"/>
                </a:solidFill>
              </a:rPr>
              <a:t>thuisgekomen</a:t>
            </a:r>
            <a:r>
              <a:rPr lang="cs-CZ" i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cs-CZ" i="1" dirty="0" err="1">
                <a:solidFill>
                  <a:srgbClr val="FF0000"/>
                </a:solidFill>
              </a:rPr>
              <a:t>Wie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wil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koekje</a:t>
            </a:r>
            <a:r>
              <a:rPr lang="cs-CZ" i="1" dirty="0">
                <a:solidFill>
                  <a:srgbClr val="FF0000"/>
                </a:solidFill>
              </a:rPr>
              <a:t>? – </a:t>
            </a:r>
            <a:r>
              <a:rPr lang="cs-CZ" b="1" i="1" dirty="0" err="1">
                <a:solidFill>
                  <a:srgbClr val="FF0000"/>
                </a:solidFill>
              </a:rPr>
              <a:t>Ikke</a:t>
            </a:r>
            <a:r>
              <a:rPr lang="cs-CZ" i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cs-CZ" i="1" dirty="0" err="1">
                <a:solidFill>
                  <a:srgbClr val="FF0000"/>
                </a:solidFill>
              </a:rPr>
              <a:t>Wil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u="sng" dirty="0">
                <a:solidFill>
                  <a:srgbClr val="FF0000"/>
                </a:solidFill>
              </a:rPr>
              <a:t>je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u="sng" dirty="0">
                <a:solidFill>
                  <a:srgbClr val="FF0000"/>
                </a:solidFill>
              </a:rPr>
              <a:t>´t </a:t>
            </a:r>
            <a:r>
              <a:rPr lang="cs-CZ" i="1" dirty="0" err="1">
                <a:solidFill>
                  <a:srgbClr val="FF0000"/>
                </a:solidFill>
              </a:rPr>
              <a:t>even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zien</a:t>
            </a:r>
            <a:r>
              <a:rPr lang="cs-CZ" i="1" dirty="0">
                <a:solidFill>
                  <a:srgbClr val="FF0000"/>
                </a:solidFill>
              </a:rPr>
              <a:t>? </a:t>
            </a:r>
            <a:r>
              <a:rPr lang="cs-CZ" i="1" dirty="0"/>
              <a:t>(* </a:t>
            </a:r>
            <a:r>
              <a:rPr lang="cs-CZ" i="1" dirty="0" err="1"/>
              <a:t>jij</a:t>
            </a:r>
            <a:r>
              <a:rPr lang="cs-CZ" i="1" dirty="0"/>
              <a:t>)</a:t>
            </a:r>
          </a:p>
          <a:p>
            <a:pPr marL="0" indent="0">
              <a:buNone/>
            </a:pPr>
            <a:r>
              <a:rPr lang="cs-CZ" i="1" u="sng" dirty="0">
                <a:solidFill>
                  <a:srgbClr val="FF0000"/>
                </a:solidFill>
              </a:rPr>
              <a:t>Met </a:t>
            </a:r>
            <a:r>
              <a:rPr lang="cs-CZ" b="1" i="1" u="sng" dirty="0" err="1">
                <a:solidFill>
                  <a:srgbClr val="FF0000"/>
                </a:solidFill>
              </a:rPr>
              <a:t>jou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wil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ook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praten</a:t>
            </a:r>
            <a:r>
              <a:rPr lang="cs-CZ" i="1" dirty="0">
                <a:solidFill>
                  <a:srgbClr val="FF0000"/>
                </a:solidFill>
              </a:rPr>
              <a:t>, maar </a:t>
            </a:r>
            <a:r>
              <a:rPr lang="cs-CZ" i="1" dirty="0" err="1">
                <a:solidFill>
                  <a:srgbClr val="FF0000"/>
                </a:solidFill>
              </a:rPr>
              <a:t>eerst</a:t>
            </a:r>
            <a:r>
              <a:rPr lang="cs-CZ" i="1" dirty="0">
                <a:solidFill>
                  <a:srgbClr val="FF0000"/>
                </a:solidFill>
              </a:rPr>
              <a:t> met </a:t>
            </a:r>
            <a:r>
              <a:rPr lang="cs-CZ" b="1" i="1" u="sng" dirty="0">
                <a:solidFill>
                  <a:srgbClr val="FF0000"/>
                </a:solidFill>
              </a:rPr>
              <a:t>hem</a:t>
            </a:r>
            <a:r>
              <a:rPr lang="cs-CZ" i="1" dirty="0">
                <a:solidFill>
                  <a:srgbClr val="FF0000"/>
                </a:solidFill>
              </a:rPr>
              <a:t>.    </a:t>
            </a:r>
            <a:r>
              <a:rPr lang="cs-CZ" i="1" dirty="0"/>
              <a:t>(* je)</a:t>
            </a:r>
          </a:p>
          <a:p>
            <a:pPr marL="0" indent="0">
              <a:buNone/>
            </a:pPr>
            <a:r>
              <a:rPr lang="cs-CZ" i="1" dirty="0" err="1">
                <a:solidFill>
                  <a:srgbClr val="FF0000"/>
                </a:solidFill>
              </a:rPr>
              <a:t>Nee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zijn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vrouw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wel</a:t>
            </a:r>
            <a:r>
              <a:rPr lang="cs-CZ" i="1" dirty="0">
                <a:solidFill>
                  <a:srgbClr val="FF0000"/>
                </a:solidFill>
              </a:rPr>
              <a:t> maar </a:t>
            </a:r>
            <a:r>
              <a:rPr lang="cs-CZ" b="1" i="1" u="sng" dirty="0" err="1">
                <a:solidFill>
                  <a:srgbClr val="FF0000"/>
                </a:solidFill>
              </a:rPr>
              <a:t>hij</a:t>
            </a:r>
            <a:r>
              <a:rPr lang="cs-CZ" b="1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nog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niet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/>
              <a:t>(* </a:t>
            </a:r>
            <a:r>
              <a:rPr lang="cs-CZ" i="1" dirty="0" err="1"/>
              <a:t>ie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LET </a:t>
            </a:r>
            <a:r>
              <a:rPr lang="cs-CZ" dirty="0"/>
              <a:t>OP: </a:t>
            </a:r>
            <a:r>
              <a:rPr lang="en-GB" dirty="0"/>
              <a:t> </a:t>
            </a:r>
            <a:r>
              <a:rPr lang="en-GB" dirty="0" err="1" smtClean="0"/>
              <a:t>zij</a:t>
            </a:r>
            <a:r>
              <a:rPr lang="en-GB" dirty="0" smtClean="0"/>
              <a:t> x </a:t>
            </a:r>
            <a:r>
              <a:rPr lang="en-GB" dirty="0" err="1" smtClean="0"/>
              <a:t>ze</a:t>
            </a:r>
            <a:r>
              <a:rPr lang="en-GB" dirty="0" smtClean="0"/>
              <a:t> 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smtClean="0"/>
              <a:t> </a:t>
            </a:r>
            <a:r>
              <a:rPr lang="en-GB" b="1" dirty="0" smtClean="0"/>
              <a:t>over</a:t>
            </a:r>
            <a:r>
              <a:rPr lang="en-GB" dirty="0" smtClean="0"/>
              <a:t> </a:t>
            </a:r>
            <a:r>
              <a:rPr lang="cs-CZ" b="1" dirty="0" err="1" smtClean="0"/>
              <a:t>mensen</a:t>
            </a:r>
            <a:r>
              <a:rPr lang="cs-CZ" i="1" dirty="0"/>
              <a:t>: 	</a:t>
            </a:r>
            <a:r>
              <a:rPr lang="cs-CZ" b="1" i="1" dirty="0" err="1">
                <a:solidFill>
                  <a:srgbClr val="FF0000"/>
                </a:solidFill>
              </a:rPr>
              <a:t>Zij</a:t>
            </a:r>
            <a:r>
              <a:rPr lang="cs-CZ" b="1" i="1" dirty="0">
                <a:solidFill>
                  <a:srgbClr val="FF0000"/>
                </a:solidFill>
              </a:rPr>
              <a:t>/ </a:t>
            </a:r>
            <a:r>
              <a:rPr lang="nl-NL" b="1" i="1" dirty="0">
                <a:solidFill>
                  <a:srgbClr val="FF0000"/>
                </a:solidFill>
              </a:rPr>
              <a:t>Ze </a:t>
            </a:r>
            <a:r>
              <a:rPr lang="nl-NL" i="1" dirty="0">
                <a:solidFill>
                  <a:srgbClr val="FF0000"/>
                </a:solidFill>
              </a:rPr>
              <a:t>staan hier al een hele tijd. 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smtClean="0"/>
              <a:t> </a:t>
            </a:r>
            <a:r>
              <a:rPr lang="en-GB" b="1" dirty="0" smtClean="0"/>
              <a:t>over </a:t>
            </a:r>
            <a:r>
              <a:rPr lang="cs-CZ" b="1" dirty="0" err="1" smtClean="0"/>
              <a:t>boeken</a:t>
            </a:r>
            <a:r>
              <a:rPr lang="cs-CZ" dirty="0"/>
              <a:t>: 	</a:t>
            </a:r>
            <a:r>
              <a:rPr lang="nl-NL" b="1" i="1" dirty="0">
                <a:solidFill>
                  <a:srgbClr val="FF0000"/>
                </a:solidFill>
              </a:rPr>
              <a:t>Ze </a:t>
            </a:r>
            <a:r>
              <a:rPr lang="nl-NL" i="1" dirty="0">
                <a:solidFill>
                  <a:srgbClr val="FF0000"/>
                </a:solidFill>
              </a:rPr>
              <a:t>staan hier al een hele tijd. </a:t>
            </a:r>
            <a:r>
              <a:rPr lang="cs-CZ" i="1" dirty="0"/>
              <a:t>(* </a:t>
            </a:r>
            <a:r>
              <a:rPr lang="cs-CZ" i="1" dirty="0" err="1" smtClean="0"/>
              <a:t>zij</a:t>
            </a:r>
            <a:r>
              <a:rPr lang="en-GB" i="1" dirty="0" smtClean="0"/>
              <a:t>)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0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73" t="15706" r="41303" b="18689"/>
          <a:stretch/>
        </p:blipFill>
        <p:spPr>
          <a:xfrm>
            <a:off x="947854" y="516254"/>
            <a:ext cx="10259121" cy="62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3225</Words>
  <Application>Microsoft Office PowerPoint</Application>
  <PresentationFormat>Širokoúhlá obrazovka</PresentationFormat>
  <Paragraphs>453</Paragraphs>
  <Slides>26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VOORNAAMWOORDEN PRONOMINA</vt:lpstr>
      <vt:lpstr>SOORTEN PRONOMINA</vt:lpstr>
      <vt:lpstr>OEFENING – BEPAAL DE TYPES PRONOMINA</vt:lpstr>
      <vt:lpstr>KENMERKEN</vt:lpstr>
      <vt:lpstr>Verwijzing:  antecedent – referent </vt:lpstr>
      <vt:lpstr>I. PEROONLIJKE PRONIMINA</vt:lpstr>
      <vt:lpstr>VORMEN: VOLLE x GEREDUCEERDE VORMEN</vt:lpstr>
      <vt:lpstr>VOLLE EN GEREDUCEERDE VORMEN</vt:lpstr>
      <vt:lpstr>Prezentace aplikace PowerPoint</vt:lpstr>
      <vt:lpstr>Prezentace aplikace PowerPoint</vt:lpstr>
      <vt:lpstr>   zij/ ze/ hen/ hun</vt:lpstr>
      <vt:lpstr>   zij/ ze/ hen/ hun</vt:lpstr>
      <vt:lpstr>Prezentace aplikace PowerPoint</vt:lpstr>
      <vt:lpstr>   zij/ ze/ hen/ hun</vt:lpstr>
      <vt:lpstr>   zij/ ze/ hen/ hun</vt:lpstr>
      <vt:lpstr>  zij/ ze/ hen     mensen x  dingen</vt:lpstr>
      <vt:lpstr>     Het </vt:lpstr>
      <vt:lpstr>GESPREKSSITUATIE: aanspreekvormen </vt:lpstr>
      <vt:lpstr>Prezentace aplikace PowerPoint</vt:lpstr>
      <vt:lpstr>Prezentace aplikace PowerPoint</vt:lpstr>
      <vt:lpstr>TUTOYEREN</vt:lpstr>
      <vt:lpstr>EEN ALGEMENE REFERENT </vt:lpstr>
      <vt:lpstr>Prezentace aplikace PowerPoint</vt:lpstr>
      <vt:lpstr>        volle   x gereduceerde x zelfstandige vormen </vt:lpstr>
      <vt:lpstr>VORMEN: Zelfstandig gebruik</vt:lpstr>
      <vt:lpstr>BEZITTELIJKE PRONOMINA: GEBRUIK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VOORNAAMWOORDEN PRONOMINA</dc:title>
  <dc:creator>ivare</dc:creator>
  <cp:lastModifiedBy>Rezková, Iva</cp:lastModifiedBy>
  <cp:revision>32</cp:revision>
  <dcterms:created xsi:type="dcterms:W3CDTF">2020-05-06T13:48:10Z</dcterms:created>
  <dcterms:modified xsi:type="dcterms:W3CDTF">2023-12-07T15:31:57Z</dcterms:modified>
</cp:coreProperties>
</file>