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5"/>
  </p:notesMasterIdLst>
  <p:sldIdLst>
    <p:sldId id="256" r:id="rId2"/>
    <p:sldId id="330" r:id="rId3"/>
    <p:sldId id="359" r:id="rId4"/>
    <p:sldId id="295" r:id="rId5"/>
    <p:sldId id="301" r:id="rId6"/>
    <p:sldId id="263" r:id="rId7"/>
    <p:sldId id="318" r:id="rId8"/>
    <p:sldId id="309" r:id="rId9"/>
    <p:sldId id="328" r:id="rId10"/>
    <p:sldId id="332" r:id="rId11"/>
    <p:sldId id="278" r:id="rId12"/>
    <p:sldId id="325" r:id="rId13"/>
    <p:sldId id="300" r:id="rId14"/>
    <p:sldId id="319" r:id="rId15"/>
    <p:sldId id="279" r:id="rId16"/>
    <p:sldId id="310" r:id="rId17"/>
    <p:sldId id="313" r:id="rId18"/>
    <p:sldId id="314" r:id="rId19"/>
    <p:sldId id="322" r:id="rId20"/>
    <p:sldId id="331" r:id="rId21"/>
    <p:sldId id="307" r:id="rId22"/>
    <p:sldId id="349" r:id="rId23"/>
    <p:sldId id="339" r:id="rId24"/>
    <p:sldId id="366" r:id="rId25"/>
    <p:sldId id="365" r:id="rId26"/>
    <p:sldId id="317" r:id="rId27"/>
    <p:sldId id="326" r:id="rId28"/>
    <p:sldId id="311" r:id="rId29"/>
    <p:sldId id="355" r:id="rId30"/>
    <p:sldId id="356" r:id="rId31"/>
    <p:sldId id="362" r:id="rId32"/>
    <p:sldId id="360" r:id="rId33"/>
    <p:sldId id="357" r:id="rId34"/>
    <p:sldId id="361" r:id="rId35"/>
    <p:sldId id="315" r:id="rId36"/>
    <p:sldId id="333" r:id="rId37"/>
    <p:sldId id="340" r:id="rId38"/>
    <p:sldId id="341" r:id="rId39"/>
    <p:sldId id="342" r:id="rId40"/>
    <p:sldId id="343" r:id="rId41"/>
    <p:sldId id="344" r:id="rId42"/>
    <p:sldId id="345" r:id="rId43"/>
    <p:sldId id="353" r:id="rId44"/>
    <p:sldId id="346" r:id="rId45"/>
    <p:sldId id="352" r:id="rId46"/>
    <p:sldId id="347" r:id="rId47"/>
    <p:sldId id="350" r:id="rId48"/>
    <p:sldId id="354" r:id="rId49"/>
    <p:sldId id="321" r:id="rId50"/>
    <p:sldId id="348" r:id="rId51"/>
    <p:sldId id="351" r:id="rId52"/>
    <p:sldId id="264" r:id="rId53"/>
    <p:sldId id="258" r:id="rId54"/>
    <p:sldId id="334" r:id="rId55"/>
    <p:sldId id="337" r:id="rId56"/>
    <p:sldId id="336" r:id="rId57"/>
    <p:sldId id="281" r:id="rId58"/>
    <p:sldId id="282" r:id="rId59"/>
    <p:sldId id="292" r:id="rId60"/>
    <p:sldId id="283" r:id="rId61"/>
    <p:sldId id="327" r:id="rId62"/>
    <p:sldId id="259" r:id="rId63"/>
    <p:sldId id="276" r:id="rId64"/>
    <p:sldId id="284" r:id="rId65"/>
    <p:sldId id="293" r:id="rId66"/>
    <p:sldId id="286" r:id="rId67"/>
    <p:sldId id="288" r:id="rId68"/>
    <p:sldId id="289" r:id="rId69"/>
    <p:sldId id="290" r:id="rId70"/>
    <p:sldId id="287" r:id="rId71"/>
    <p:sldId id="291" r:id="rId72"/>
    <p:sldId id="304" r:id="rId73"/>
    <p:sldId id="316" r:id="rId7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C12E80-6504-41D1-B9DA-31A9377BE962}" type="datetimeFigureOut">
              <a:rPr lang="cs-CZ" smtClean="0"/>
              <a:t>29.11.2022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F5B802-31A0-45C5-8B44-CAD39415F0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2388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Hrabě s </a:t>
            </a:r>
            <a:r>
              <a:rPr lang="cs-CZ" dirty="0" err="1"/>
              <a:t>Beaconsfieldu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5B802-31A0-45C5-8B44-CAD39415F02F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23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Podvojné účetnictví je ucelená soustava hodnotových informací o stavu a pohybu majetku (aktiv) a zdrojích jeho krytí (pasiv), nákladech, výnosech a hospodářském výsledku.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5B802-31A0-45C5-8B44-CAD39415F02F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3078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élník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bdélník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29.11.2022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bdélník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Elipsa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29.11.2022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Obdélník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bdélník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Obdélník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bdélník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Přímá spojovací čára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ipsa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29.11.2022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29.11.2022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Obdélní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élník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bdélník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13" name="Obdélník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bdélník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29.11.2022</a:t>
            </a:fld>
            <a:endParaRPr lang="cs-CZ"/>
          </a:p>
        </p:txBody>
      </p:sp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lipsa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ipsa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18A2481B-5154-415F-B752-558547769AA3}" type="datetimeFigureOut">
              <a:rPr lang="cs-CZ" smtClean="0"/>
              <a:pPr/>
              <a:t>29.11.2022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Přímá spojovací čára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Zástupný symbol pro obsah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2" name="Zástupný symbol pro obsah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římá spojovací čára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Obdélník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Obdélník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Obdélník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bdélník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29.11.2022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cs-CZ"/>
          </a:p>
        </p:txBody>
      </p:sp>
      <p:sp>
        <p:nvSpPr>
          <p:cNvPr id="15" name="Přímá spojovací čára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Zástupný symbol pro obsah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26" name="Zástupný symbol pro obsah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25" name="Elipsa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Elipsa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3" name="Nadpis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29.11.2022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Obdélník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bdélník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Obdélník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Obdélník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29.11.2022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délník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Obdélní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élník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Obdélník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Obdélník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8" name="Obdélník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Zástupný symbol pro obsah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0" name="Elipsa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ipsa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1" name="Obdélník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29.11.2022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římá spojovací čára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élník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Obdélník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Obdélník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bdélník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Elipsa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Elipsa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/>
              <a:t>Klepnutím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22" name="Obdélník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18A2481B-5154-415F-B752-558547769AA3}" type="datetimeFigureOut">
              <a:rPr lang="cs-CZ" smtClean="0"/>
              <a:pPr/>
              <a:t>29.11.2022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élník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29.11.2022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8" name="Obdélník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Elipsa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ipsa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Klepnutím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mf4bwgkUNv0&amp;t=1897s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fIWtXWZyv-M?t=1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PAVLA POVOLNÁ</a:t>
            </a: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FINANČNÍ ŘÍZENÍ</a:t>
            </a:r>
            <a:br>
              <a:rPr lang="cs-CZ" dirty="0"/>
            </a:br>
            <a:r>
              <a:rPr lang="cs-CZ" dirty="0"/>
              <a:t> a </a:t>
            </a:r>
            <a:br>
              <a:rPr lang="cs-CZ" dirty="0"/>
            </a:br>
            <a:r>
              <a:rPr lang="cs-CZ" dirty="0"/>
              <a:t>BUSINESS PLÁN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2ADCC1-310C-4801-99E4-406420982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BUSINESS PLÁN – PROČ?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C3ACCA-C757-449D-9868-E58EB694B0E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/>
              <a:t>„Nenechám se odradit, protože každý špatný pokus, </a:t>
            </a:r>
          </a:p>
          <a:p>
            <a:pPr marL="0" indent="0">
              <a:buNone/>
            </a:pPr>
            <a:r>
              <a:rPr lang="cs-CZ" dirty="0"/>
              <a:t>   který mám za sebou, je dalším krokem vpřed.“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              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                                             </a:t>
            </a:r>
            <a:r>
              <a:rPr lang="cs-CZ" sz="1900" dirty="0"/>
              <a:t>Thomas A. Edison (1847 – 1931)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7456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824136"/>
          </a:xfrm>
        </p:spPr>
        <p:txBody>
          <a:bodyPr>
            <a:normAutofit fontScale="90000"/>
          </a:bodyPr>
          <a:lstStyle/>
          <a:p>
            <a:r>
              <a:rPr lang="cs-CZ" dirty="0"/>
              <a:t>W. </a:t>
            </a:r>
            <a:r>
              <a:rPr lang="cs-CZ" dirty="0" err="1"/>
              <a:t>Edwards</a:t>
            </a:r>
            <a:r>
              <a:rPr lang="cs-CZ" dirty="0"/>
              <a:t> </a:t>
            </a:r>
            <a:r>
              <a:rPr lang="cs-CZ" dirty="0" err="1"/>
              <a:t>Deming</a:t>
            </a:r>
            <a:r>
              <a:rPr lang="cs-CZ" dirty="0"/>
              <a:t> (1900 – 1993)</a:t>
            </a:r>
            <a:br>
              <a:rPr lang="cs-CZ" dirty="0"/>
            </a:br>
            <a:r>
              <a:rPr lang="cs-CZ" dirty="0"/>
              <a:t>PDCA – metoda zdokonalování procesů</a:t>
            </a:r>
          </a:p>
        </p:txBody>
      </p:sp>
      <p:pic>
        <p:nvPicPr>
          <p:cNvPr id="2050" name="Picture 2" descr="C:\Users\Uživatel\Pictures\Demingův cyklus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060848"/>
            <a:ext cx="4824536" cy="33843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3957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752" y="404664"/>
            <a:ext cx="8534400" cy="720080"/>
          </a:xfrm>
        </p:spPr>
        <p:txBody>
          <a:bodyPr>
            <a:normAutofit fontScale="90000"/>
          </a:bodyPr>
          <a:lstStyle/>
          <a:p>
            <a:r>
              <a:rPr lang="cs-CZ" dirty="0"/>
              <a:t>W. </a:t>
            </a:r>
            <a:r>
              <a:rPr lang="cs-CZ" dirty="0" err="1"/>
              <a:t>Edwards</a:t>
            </a:r>
            <a:r>
              <a:rPr lang="cs-CZ" dirty="0"/>
              <a:t> </a:t>
            </a:r>
            <a:r>
              <a:rPr lang="cs-CZ" dirty="0" err="1"/>
              <a:t>Deming</a:t>
            </a:r>
            <a:r>
              <a:rPr lang="cs-CZ" dirty="0"/>
              <a:t> (1900 – 1993)</a:t>
            </a:r>
            <a:br>
              <a:rPr lang="cs-CZ" dirty="0"/>
            </a:br>
            <a:r>
              <a:rPr lang="cs-CZ" dirty="0"/>
              <a:t>7 smrtelných chorob firem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01752" y="1844824"/>
            <a:ext cx="8503920" cy="4254224"/>
          </a:xfrm>
        </p:spPr>
        <p:txBody>
          <a:bodyPr/>
          <a:lstStyle/>
          <a:p>
            <a:r>
              <a:rPr lang="cs-CZ" dirty="0"/>
              <a:t>nedostatek vytrvalosti</a:t>
            </a:r>
          </a:p>
          <a:p>
            <a:r>
              <a:rPr lang="cs-CZ" dirty="0"/>
              <a:t>důraz na krátkodobé zisky</a:t>
            </a:r>
          </a:p>
          <a:p>
            <a:r>
              <a:rPr lang="cs-CZ" dirty="0"/>
              <a:t>hodnocení na základě výkonu, zásluh a každoroční hodnocení výkonu</a:t>
            </a:r>
          </a:p>
          <a:p>
            <a:r>
              <a:rPr lang="cs-CZ" dirty="0"/>
              <a:t>vrtkavost managementu</a:t>
            </a:r>
          </a:p>
          <a:p>
            <a:r>
              <a:rPr lang="cs-CZ" dirty="0"/>
              <a:t>řízení firmy jen na základě viditelných čísel</a:t>
            </a:r>
          </a:p>
          <a:p>
            <a:r>
              <a:rPr lang="cs-CZ" dirty="0"/>
              <a:t>nadměrné náklady na zdravotní péči</a:t>
            </a:r>
          </a:p>
          <a:p>
            <a:r>
              <a:rPr lang="cs-CZ" dirty="0"/>
              <a:t>nadměrné náklady na záruční opravy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53369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Inspirace</a:t>
            </a:r>
            <a:br>
              <a:rPr lang="cs-CZ" dirty="0"/>
            </a:br>
            <a:r>
              <a:rPr lang="cs-CZ" dirty="0"/>
              <a:t>komplexní systémy a systémové myšlení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 </a:t>
            </a:r>
          </a:p>
          <a:p>
            <a:r>
              <a:rPr lang="cs-CZ" dirty="0"/>
              <a:t> univerzalita vlastností systémů </a:t>
            </a:r>
            <a:r>
              <a:rPr lang="cs-CZ" dirty="0">
                <a:sym typeface="Wingdings" pitchFamily="2" charset="2"/>
              </a:rPr>
              <a:t></a:t>
            </a:r>
            <a:endParaRPr lang="cs-CZ" dirty="0"/>
          </a:p>
          <a:p>
            <a:endParaRPr lang="cs-CZ" dirty="0"/>
          </a:p>
          <a:p>
            <a:r>
              <a:rPr lang="cs-CZ" dirty="0"/>
              <a:t> obecná aplikovatelnost v principech </a:t>
            </a:r>
            <a:r>
              <a:rPr lang="cs-CZ" dirty="0">
                <a:sym typeface="Wingdings" pitchFamily="2" charset="2"/>
              </a:rPr>
              <a:t></a:t>
            </a:r>
            <a:endParaRPr lang="cs-CZ" dirty="0"/>
          </a:p>
          <a:p>
            <a:endParaRPr lang="cs-CZ" dirty="0"/>
          </a:p>
          <a:p>
            <a:r>
              <a:rPr lang="cs-CZ" dirty="0"/>
              <a:t> úskalí specializace </a:t>
            </a:r>
            <a:r>
              <a:rPr lang="cs-CZ" dirty="0">
                <a:sym typeface="Wingdings" pitchFamily="2" charset="2"/>
              </a:rPr>
              <a:t>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71219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Inspirace</a:t>
            </a:r>
            <a:br>
              <a:rPr lang="cs-CZ" dirty="0"/>
            </a:br>
            <a:r>
              <a:rPr lang="cs-CZ" dirty="0"/>
              <a:t>komplexní systémy a systémové myšlení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cs-CZ" dirty="0"/>
              <a:t> </a:t>
            </a:r>
          </a:p>
          <a:p>
            <a:pPr>
              <a:buNone/>
            </a:pPr>
            <a:r>
              <a:rPr lang="cs-CZ" dirty="0"/>
              <a:t>             </a:t>
            </a:r>
          </a:p>
          <a:p>
            <a:pPr>
              <a:buNone/>
            </a:pPr>
            <a:r>
              <a:rPr lang="cs-CZ" dirty="0"/>
              <a:t>             nejlepší šance na úspěch je při kombinaci </a:t>
            </a:r>
          </a:p>
          <a:p>
            <a:pPr>
              <a:buNone/>
            </a:pPr>
            <a:r>
              <a:rPr lang="cs-CZ" dirty="0"/>
              <a:t>                    INOVATIVNOSTI a KONVENCE</a:t>
            </a:r>
          </a:p>
          <a:p>
            <a:endParaRPr lang="cs-CZ" dirty="0"/>
          </a:p>
          <a:p>
            <a:pPr>
              <a:buNone/>
            </a:pPr>
            <a:r>
              <a:rPr lang="cs-CZ" dirty="0"/>
              <a:t>  </a:t>
            </a:r>
          </a:p>
          <a:p>
            <a:pPr>
              <a:buNone/>
            </a:pPr>
            <a:r>
              <a:rPr lang="cs-CZ" dirty="0"/>
              <a:t>                                                                           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                                                </a:t>
            </a:r>
            <a:r>
              <a:rPr lang="cs-CZ" sz="2100" dirty="0"/>
              <a:t>I. Newton: Principia (1643 – 1727)</a:t>
            </a:r>
          </a:p>
        </p:txBody>
      </p:sp>
    </p:spTree>
    <p:extLst>
      <p:ext uri="{BB962C8B-B14F-4D97-AF65-F5344CB8AC3E}">
        <p14:creationId xmlns:p14="http://schemas.microsoft.com/office/powerpoint/2010/main" val="2826029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896144"/>
          </a:xfrm>
        </p:spPr>
        <p:txBody>
          <a:bodyPr>
            <a:normAutofit fontScale="90000"/>
          </a:bodyPr>
          <a:lstStyle/>
          <a:p>
            <a:r>
              <a:rPr lang="cs-CZ" dirty="0"/>
              <a:t>INSPIRUJTE SE                                                  MODELY ÚSPĚŠNÉHO JEDNÁNÍ!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2382812"/>
              </p:ext>
            </p:extLst>
          </p:nvPr>
        </p:nvGraphicFramePr>
        <p:xfrm>
          <a:off x="4067944" y="3212976"/>
          <a:ext cx="962025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jekt prostředí balíčkovače" showAsIcon="1" r:id="rId2" imgW="961920" imgH="478800" progId="Package">
                  <p:embed/>
                </p:oleObj>
              </mc:Choice>
              <mc:Fallback>
                <p:oleObj name="Objekt prostředí balíčkovače" showAsIcon="1" r:id="rId2" imgW="961920" imgH="478800" progId="Package">
                  <p:embed/>
                  <p:pic>
                    <p:nvPicPr>
                      <p:cNvPr id="4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944" y="3212976"/>
                        <a:ext cx="962025" cy="479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47530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Podnikatelé s plány jsou úspěšnější</a:t>
            </a:r>
            <a:br>
              <a:rPr lang="cs-CZ" dirty="0"/>
            </a:br>
            <a:r>
              <a:rPr lang="cs-CZ" sz="2000" dirty="0" err="1"/>
              <a:t>Kip</a:t>
            </a:r>
            <a:r>
              <a:rPr lang="cs-CZ" sz="2000" dirty="0"/>
              <a:t> </a:t>
            </a:r>
            <a:r>
              <a:rPr lang="cs-CZ" sz="2000" dirty="0" err="1"/>
              <a:t>Thorne</a:t>
            </a:r>
            <a:endParaRPr lang="cs-CZ" sz="2000" dirty="0"/>
          </a:p>
        </p:txBody>
      </p:sp>
      <p:pic>
        <p:nvPicPr>
          <p:cNvPr id="22530" name="Picture 2" descr="C:\Users\Uživatel\Pictures\Kip1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2060848"/>
            <a:ext cx="3888432" cy="3096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1143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podnikatelé s plány jsou úspěšnější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„ Jak se Vám podařilo přesvědčit politiky, aby dali</a:t>
            </a:r>
          </a:p>
          <a:p>
            <a:pPr>
              <a:buNone/>
            </a:pPr>
            <a:r>
              <a:rPr lang="cs-CZ" dirty="0"/>
              <a:t>peníze na dlouhodobý a nejistý projekt, který během </a:t>
            </a:r>
          </a:p>
          <a:p>
            <a:pPr>
              <a:buNone/>
            </a:pPr>
            <a:r>
              <a:rPr lang="cs-CZ" dirty="0"/>
              <a:t>prvních deseti let měření neměl zaznamenat vůbec </a:t>
            </a:r>
          </a:p>
          <a:p>
            <a:pPr>
              <a:buNone/>
            </a:pPr>
            <a:r>
              <a:rPr lang="cs-CZ" dirty="0"/>
              <a:t>žádný signál?“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sz="2000" dirty="0"/>
              <a:t>                                       J. Olivová, M. Uhlíř: Vesmír: 98,7-8/2019, str.403</a:t>
            </a:r>
          </a:p>
        </p:txBody>
      </p:sp>
    </p:spTree>
    <p:extLst>
      <p:ext uri="{BB962C8B-B14F-4D97-AF65-F5344CB8AC3E}">
        <p14:creationId xmlns:p14="http://schemas.microsoft.com/office/powerpoint/2010/main" val="977782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podnikatelé s plány jsou úspěšnější</a:t>
            </a:r>
            <a:br>
              <a:rPr lang="cs-CZ" dirty="0"/>
            </a:br>
            <a:r>
              <a:rPr lang="cs-CZ" sz="2000" dirty="0" err="1"/>
              <a:t>know</a:t>
            </a:r>
            <a:r>
              <a:rPr lang="cs-CZ" sz="2000" dirty="0"/>
              <a:t> </a:t>
            </a:r>
            <a:r>
              <a:rPr lang="cs-CZ" sz="2000" dirty="0" err="1"/>
              <a:t>how</a:t>
            </a:r>
            <a:r>
              <a:rPr lang="cs-CZ" sz="2000" dirty="0"/>
              <a:t>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01752" y="1412776"/>
            <a:ext cx="8503920" cy="5040560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nový způsob pozorování (vesmíru) a možnost studovat jevy, které by fundamentálně změnily jeho chápání.</a:t>
            </a:r>
          </a:p>
          <a:p>
            <a:endParaRPr lang="cs-CZ" dirty="0"/>
          </a:p>
          <a:p>
            <a:r>
              <a:rPr lang="cs-CZ" dirty="0"/>
              <a:t>vynikající experimentální tým, včetně expertních posuzovatelů</a:t>
            </a:r>
          </a:p>
          <a:p>
            <a:endParaRPr lang="cs-CZ" dirty="0"/>
          </a:p>
          <a:p>
            <a:r>
              <a:rPr lang="cs-CZ" dirty="0"/>
              <a:t>upřímnost vůči investorům (politikům)</a:t>
            </a:r>
          </a:p>
          <a:p>
            <a:endParaRPr lang="cs-CZ" dirty="0"/>
          </a:p>
          <a:p>
            <a:r>
              <a:rPr lang="cs-CZ" dirty="0"/>
              <a:t>schopnost přesvědčit členy výborů (rozpočty na vědu)</a:t>
            </a:r>
          </a:p>
          <a:p>
            <a:endParaRPr lang="cs-CZ" dirty="0"/>
          </a:p>
          <a:p>
            <a:r>
              <a:rPr lang="cs-CZ" dirty="0"/>
              <a:t>skvělé posudky</a:t>
            </a:r>
          </a:p>
          <a:p>
            <a:pPr>
              <a:buNone/>
            </a:pPr>
            <a:r>
              <a:rPr lang="cs-CZ" dirty="0"/>
              <a:t>                                                                     </a:t>
            </a:r>
            <a:r>
              <a:rPr lang="cs-CZ" sz="2100" dirty="0" err="1"/>
              <a:t>Kip</a:t>
            </a:r>
            <a:r>
              <a:rPr lang="cs-CZ" sz="2100" dirty="0"/>
              <a:t> S. </a:t>
            </a:r>
            <a:r>
              <a:rPr lang="cs-CZ" sz="2100" dirty="0" err="1"/>
              <a:t>Thorne</a:t>
            </a:r>
            <a:r>
              <a:rPr lang="cs-CZ" sz="2100" dirty="0"/>
              <a:t> NP 2017</a:t>
            </a:r>
          </a:p>
        </p:txBody>
      </p:sp>
    </p:spTree>
    <p:extLst>
      <p:ext uri="{BB962C8B-B14F-4D97-AF65-F5344CB8AC3E}">
        <p14:creationId xmlns:p14="http://schemas.microsoft.com/office/powerpoint/2010/main" val="3847699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podnikatelé s plány jsou úspěšnější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01752" y="1628800"/>
            <a:ext cx="8503920" cy="4470248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cs-CZ" dirty="0"/>
              <a:t>                           </a:t>
            </a:r>
          </a:p>
          <a:p>
            <a:pPr>
              <a:buNone/>
            </a:pPr>
            <a:r>
              <a:rPr lang="cs-CZ" sz="9600" dirty="0"/>
              <a:t>                     „Podařilo se Vám rozpočet dodržet?“</a:t>
            </a:r>
          </a:p>
          <a:p>
            <a:pPr>
              <a:buNone/>
            </a:pPr>
            <a:endParaRPr lang="cs-CZ" sz="9600" dirty="0"/>
          </a:p>
          <a:p>
            <a:pPr>
              <a:buNone/>
            </a:pPr>
            <a:r>
              <a:rPr lang="cs-CZ" sz="9600" dirty="0"/>
              <a:t> „Nakonec LIGO vyšel na 1,1 miliardy dolarů. Na první generaci detektorů jsme </a:t>
            </a:r>
          </a:p>
          <a:p>
            <a:pPr>
              <a:buNone/>
            </a:pPr>
            <a:r>
              <a:rPr lang="cs-CZ" sz="9600" dirty="0"/>
              <a:t>   žádali 300 milionů a víc jsme neutratili.</a:t>
            </a:r>
          </a:p>
          <a:p>
            <a:pPr>
              <a:buNone/>
            </a:pPr>
            <a:r>
              <a:rPr lang="cs-CZ" sz="9600" dirty="0"/>
              <a:t>   </a:t>
            </a:r>
            <a:r>
              <a:rPr lang="cs-CZ" sz="9600" dirty="0" err="1"/>
              <a:t>Barry</a:t>
            </a:r>
            <a:r>
              <a:rPr lang="cs-CZ" sz="9600" dirty="0"/>
              <a:t> </a:t>
            </a:r>
            <a:r>
              <a:rPr lang="cs-CZ" sz="9600" dirty="0" err="1"/>
              <a:t>Barish</a:t>
            </a:r>
            <a:r>
              <a:rPr lang="cs-CZ" sz="9600" dirty="0"/>
              <a:t> přesně věděl, co dělá: u každé fáze výstavby dokázal naplánovat </a:t>
            </a:r>
          </a:p>
          <a:p>
            <a:pPr>
              <a:buNone/>
            </a:pPr>
            <a:r>
              <a:rPr lang="cs-CZ" sz="9600" dirty="0">
                <a:solidFill>
                  <a:srgbClr val="FF0000"/>
                </a:solidFill>
              </a:rPr>
              <a:t>   KOLIK bude stát a JAK dlouho potrvá.</a:t>
            </a:r>
          </a:p>
          <a:p>
            <a:pPr>
              <a:buNone/>
            </a:pPr>
            <a:r>
              <a:rPr lang="cs-CZ" sz="9600" dirty="0"/>
              <a:t>   A nikdy se nemýlil, což je ve vědě neobvyklé - a nejen ve vědě - vlastně v každém projektu, který využívá státní peníze.“</a:t>
            </a:r>
          </a:p>
          <a:p>
            <a:endParaRPr lang="cs-CZ" sz="9600" dirty="0"/>
          </a:p>
          <a:p>
            <a:endParaRPr lang="cs-CZ" sz="9600" dirty="0"/>
          </a:p>
          <a:p>
            <a:endParaRPr lang="cs-CZ" sz="9600" dirty="0"/>
          </a:p>
          <a:p>
            <a:endParaRPr lang="cs-CZ" sz="9600" dirty="0"/>
          </a:p>
          <a:p>
            <a:endParaRPr lang="cs-CZ" sz="9600" dirty="0"/>
          </a:p>
          <a:p>
            <a:endParaRPr lang="cs-CZ" sz="9600" dirty="0"/>
          </a:p>
          <a:p>
            <a:pPr>
              <a:buNone/>
            </a:pPr>
            <a:r>
              <a:rPr lang="cs-CZ" sz="9600" dirty="0"/>
              <a:t>                                                                                                                                                          J. Olivová, M. Uhlíř: Vesmír: 98,7-8/2019, str.403</a:t>
            </a:r>
          </a:p>
          <a:p>
            <a:endParaRPr lang="cs-CZ" sz="9600" dirty="0"/>
          </a:p>
        </p:txBody>
      </p:sp>
    </p:spTree>
    <p:extLst>
      <p:ext uri="{BB962C8B-B14F-4D97-AF65-F5344CB8AC3E}">
        <p14:creationId xmlns:p14="http://schemas.microsoft.com/office/powerpoint/2010/main" val="3361223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PLÁN SETKÁNÍ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01752" y="1340768"/>
            <a:ext cx="8503920" cy="5256584"/>
          </a:xfrm>
        </p:spPr>
        <p:txBody>
          <a:bodyPr>
            <a:normAutofit fontScale="92500"/>
          </a:bodyPr>
          <a:lstStyle/>
          <a:p>
            <a:r>
              <a:rPr lang="cs-CZ" dirty="0"/>
              <a:t>16.11. 2022</a:t>
            </a:r>
          </a:p>
          <a:p>
            <a:pPr>
              <a:buNone/>
            </a:pPr>
            <a:r>
              <a:rPr lang="cs-CZ" dirty="0"/>
              <a:t>   význam, struktura a formy business plánu (BP)</a:t>
            </a:r>
          </a:p>
          <a:p>
            <a:pPr>
              <a:buNone/>
            </a:pPr>
            <a:r>
              <a:rPr lang="cs-CZ" dirty="0"/>
              <a:t>   </a:t>
            </a:r>
            <a:r>
              <a:rPr lang="cs-CZ" dirty="0" err="1"/>
              <a:t>Lean</a:t>
            </a:r>
            <a:r>
              <a:rPr lang="cs-CZ" dirty="0"/>
              <a:t> </a:t>
            </a:r>
            <a:r>
              <a:rPr lang="cs-CZ" dirty="0" err="1"/>
              <a:t>Canvas</a:t>
            </a:r>
            <a:r>
              <a:rPr lang="cs-CZ" dirty="0"/>
              <a:t> – formulace základních hypotéz</a:t>
            </a:r>
          </a:p>
          <a:p>
            <a:pPr>
              <a:buNone/>
            </a:pPr>
            <a:endParaRPr lang="cs-CZ" dirty="0"/>
          </a:p>
          <a:p>
            <a:r>
              <a:rPr lang="cs-CZ" dirty="0"/>
              <a:t>procvičení jednotlivých součástí BP (skupiny),            </a:t>
            </a:r>
          </a:p>
          <a:p>
            <a:pPr marL="0" indent="0">
              <a:buNone/>
            </a:pPr>
            <a:r>
              <a:rPr lang="cs-CZ" dirty="0"/>
              <a:t>   upřesnění a testování hypotéz, experimentování, </a:t>
            </a:r>
          </a:p>
          <a:p>
            <a:pPr>
              <a:buNone/>
            </a:pPr>
            <a:r>
              <a:rPr lang="cs-CZ" dirty="0"/>
              <a:t>   modely procesů, analytické nástroje (PESTEL, SWOT)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13.12.2022</a:t>
            </a:r>
          </a:p>
          <a:p>
            <a:pPr marL="0" indent="0">
              <a:buNone/>
            </a:pPr>
            <a:r>
              <a:rPr lang="cs-CZ" dirty="0"/>
              <a:t>    specifika finančního řízení ve zdravotnictví a      </a:t>
            </a:r>
          </a:p>
          <a:p>
            <a:pPr marL="0" indent="0">
              <a:buNone/>
            </a:pPr>
            <a:r>
              <a:rPr lang="cs-CZ" dirty="0"/>
              <a:t>    sociálních službách, prezentace vybraných BP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8220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F27220-4E72-431F-B074-7F70B0637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„</a:t>
            </a:r>
            <a:r>
              <a:rPr lang="cs-CZ" dirty="0" err="1"/>
              <a:t>Gantt</a:t>
            </a:r>
            <a:r>
              <a:rPr lang="cs-CZ" dirty="0"/>
              <a:t>“ – užitečný nástroj „do projektu“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94501A07-0DA0-4356-B619-629F8693DC97}"/>
              </a:ext>
            </a:extLst>
          </p:cNvPr>
          <p:cNvGraphicFramePr>
            <a:graphicFrameLocks noGrp="1" noChangeAspect="1"/>
          </p:cNvGraphicFramePr>
          <p:nvPr>
            <p:ph sz="quarter" idx="1"/>
          </p:nvPr>
        </p:nvGraphicFramePr>
        <p:xfrm>
          <a:off x="0" y="987552"/>
          <a:ext cx="9144000" cy="6545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346330" imgH="3778243" progId="AcroExch.Document.DC">
                  <p:embed/>
                </p:oleObj>
              </mc:Choice>
              <mc:Fallback>
                <p:oleObj name="Acrobat Document" r:id="rId2" imgW="5346330" imgH="3778243" progId="AcroExch.Document.DC">
                  <p:embed/>
                  <p:pic>
                    <p:nvPicPr>
                      <p:cNvPr id="4" name="Zástupný obsah 3">
                        <a:extLst>
                          <a:ext uri="{FF2B5EF4-FFF2-40B4-BE49-F238E27FC236}">
                            <a16:creationId xmlns:a16="http://schemas.microsoft.com/office/drawing/2014/main" id="{94501A07-0DA0-4356-B619-629F8693DC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987552"/>
                        <a:ext cx="9144000" cy="6545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93602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PODMÍNKY ÚSPĚCHU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r>
              <a:rPr lang="cs-CZ" dirty="0"/>
              <a:t>JAK dobře rozumíte svému businessu…..?</a:t>
            </a:r>
          </a:p>
          <a:p>
            <a:pPr marL="0" indent="0">
              <a:buNone/>
            </a:pPr>
            <a:r>
              <a:rPr lang="cs-CZ" dirty="0"/>
              <a:t>    </a:t>
            </a:r>
          </a:p>
          <a:p>
            <a:r>
              <a:rPr lang="cs-CZ" dirty="0"/>
              <a:t>JAK přemýšlíte nad tím, co by se mohlo stát……?</a:t>
            </a:r>
          </a:p>
        </p:txBody>
      </p:sp>
    </p:spTree>
    <p:extLst>
      <p:ext uri="{BB962C8B-B14F-4D97-AF65-F5344CB8AC3E}">
        <p14:creationId xmlns:p14="http://schemas.microsoft.com/office/powerpoint/2010/main" val="8952828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1A17EA-27ED-4EFC-8C19-6D6F6CA99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896144"/>
          </a:xfrm>
        </p:spPr>
        <p:txBody>
          <a:bodyPr>
            <a:normAutofit fontScale="90000"/>
          </a:bodyPr>
          <a:lstStyle/>
          <a:p>
            <a:r>
              <a:rPr lang="cs-CZ" dirty="0"/>
              <a:t>BP jako informace pro investora</a:t>
            </a:r>
            <a:br>
              <a:rPr lang="cs-CZ" dirty="0"/>
            </a:br>
            <a:r>
              <a:rPr lang="cs-CZ" dirty="0"/>
              <a:t>forma a obsah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285DCB-EC4D-4002-91F2-617BF6C9014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5142312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Podnikatelský plán – „klasika“</a:t>
            </a:r>
          </a:p>
          <a:p>
            <a:pPr>
              <a:buNone/>
            </a:pPr>
            <a:r>
              <a:rPr lang="cs-CZ" dirty="0"/>
              <a:t>     (investor, získání úvěru)</a:t>
            </a:r>
          </a:p>
          <a:p>
            <a:endParaRPr lang="cs-CZ" dirty="0"/>
          </a:p>
          <a:p>
            <a:r>
              <a:rPr lang="cs-CZ" dirty="0"/>
              <a:t>BP v tabulce/</a:t>
            </a:r>
            <a:r>
              <a:rPr lang="cs-CZ" dirty="0" err="1"/>
              <a:t>Executive</a:t>
            </a:r>
            <a:r>
              <a:rPr lang="cs-CZ" dirty="0"/>
              <a:t> </a:t>
            </a:r>
            <a:r>
              <a:rPr lang="cs-CZ" dirty="0" err="1"/>
              <a:t>summary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Business Model </a:t>
            </a:r>
            <a:r>
              <a:rPr lang="cs-CZ" dirty="0" err="1"/>
              <a:t>Canvas</a:t>
            </a:r>
            <a:r>
              <a:rPr lang="cs-CZ" dirty="0"/>
              <a:t> </a:t>
            </a:r>
          </a:p>
          <a:p>
            <a:pPr>
              <a:buNone/>
            </a:pPr>
            <a:r>
              <a:rPr lang="cs-CZ" dirty="0"/>
              <a:t>    (strategické a operativní plánování, testování hypotéz)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r>
              <a:rPr lang="cs-CZ" dirty="0" err="1"/>
              <a:t>Lean</a:t>
            </a:r>
            <a:r>
              <a:rPr lang="cs-CZ" dirty="0"/>
              <a:t> </a:t>
            </a:r>
            <a:r>
              <a:rPr lang="cs-CZ" dirty="0" err="1"/>
              <a:t>Canvas</a:t>
            </a:r>
            <a:r>
              <a:rPr lang="cs-CZ" dirty="0"/>
              <a:t> </a:t>
            </a:r>
          </a:p>
          <a:p>
            <a:pPr>
              <a:buNone/>
            </a:pPr>
            <a:r>
              <a:rPr lang="cs-CZ" dirty="0"/>
              <a:t>   (Start up. Cyklus: nápad, souvislosti, otázky)</a:t>
            </a:r>
          </a:p>
          <a:p>
            <a:endParaRPr lang="cs-CZ" dirty="0"/>
          </a:p>
          <a:p>
            <a:r>
              <a:rPr lang="cs-CZ" dirty="0"/>
              <a:t>Prezentace (10 slidů) </a:t>
            </a:r>
            <a:r>
              <a:rPr lang="cs-CZ" dirty="0" err="1"/>
              <a:t>Elevator</a:t>
            </a:r>
            <a:r>
              <a:rPr lang="cs-CZ" dirty="0"/>
              <a:t> </a:t>
            </a:r>
            <a:r>
              <a:rPr lang="cs-CZ" dirty="0" err="1"/>
              <a:t>pitch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37700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dobrý BP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01752" y="1196752"/>
            <a:ext cx="8503920" cy="543264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0800" dirty="0"/>
              <a:t>10% nápad</a:t>
            </a:r>
          </a:p>
          <a:p>
            <a:pPr marL="0" indent="0">
              <a:buNone/>
            </a:pPr>
            <a:endParaRPr lang="cs-CZ" sz="10800" dirty="0"/>
          </a:p>
          <a:p>
            <a:pPr marL="0" indent="0">
              <a:buNone/>
            </a:pPr>
            <a:r>
              <a:rPr lang="cs-CZ" sz="10800" dirty="0"/>
              <a:t>10% já </a:t>
            </a:r>
          </a:p>
          <a:p>
            <a:pPr marL="0" indent="0">
              <a:buNone/>
            </a:pPr>
            <a:endParaRPr lang="cs-CZ" sz="10800" dirty="0"/>
          </a:p>
          <a:p>
            <a:pPr marL="0" indent="0">
              <a:buNone/>
            </a:pPr>
            <a:r>
              <a:rPr lang="cs-CZ" sz="10800" dirty="0"/>
              <a:t>20% průzkum trhu (konkurence)</a:t>
            </a:r>
          </a:p>
          <a:p>
            <a:pPr marL="0" indent="0">
              <a:buNone/>
            </a:pPr>
            <a:endParaRPr lang="cs-CZ" sz="10800" dirty="0"/>
          </a:p>
          <a:p>
            <a:pPr marL="0" indent="0">
              <a:buNone/>
            </a:pPr>
            <a:r>
              <a:rPr lang="cs-CZ" sz="10800" dirty="0"/>
              <a:t>20% marketing</a:t>
            </a:r>
          </a:p>
          <a:p>
            <a:pPr marL="0" indent="0">
              <a:buNone/>
            </a:pPr>
            <a:endParaRPr lang="cs-CZ" sz="10800" dirty="0"/>
          </a:p>
          <a:p>
            <a:pPr marL="0" indent="0">
              <a:buNone/>
            </a:pPr>
            <a:r>
              <a:rPr lang="cs-CZ" sz="10800" dirty="0"/>
              <a:t>10% strategický plán</a:t>
            </a:r>
          </a:p>
          <a:p>
            <a:pPr marL="0" indent="0">
              <a:buNone/>
            </a:pPr>
            <a:r>
              <a:rPr lang="cs-CZ" sz="10800" dirty="0"/>
              <a:t>        (pravidla, směrnice, operace, postupy)</a:t>
            </a:r>
          </a:p>
          <a:p>
            <a:pPr marL="0" indent="0">
              <a:buNone/>
            </a:pPr>
            <a:endParaRPr lang="cs-CZ" sz="10800" dirty="0"/>
          </a:p>
          <a:p>
            <a:pPr marL="0" indent="0">
              <a:buNone/>
            </a:pPr>
            <a:r>
              <a:rPr lang="cs-CZ" sz="10800" dirty="0"/>
              <a:t>30% průzkum trhu mezi zákazníky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3500" dirty="0"/>
              <a:t>                                                                            </a:t>
            </a:r>
          </a:p>
          <a:p>
            <a:pPr marL="0" indent="0">
              <a:buNone/>
            </a:pPr>
            <a:r>
              <a:rPr lang="cs-CZ" sz="3500" dirty="0"/>
              <a:t>                                                    </a:t>
            </a:r>
          </a:p>
          <a:p>
            <a:pPr marL="0" indent="0">
              <a:buNone/>
            </a:pPr>
            <a:r>
              <a:rPr lang="cs-CZ" sz="5800" dirty="0"/>
              <a:t>                                                                                              C. </a:t>
            </a:r>
            <a:r>
              <a:rPr lang="cs-CZ" sz="5800" dirty="0" err="1"/>
              <a:t>Todd</a:t>
            </a:r>
            <a:r>
              <a:rPr lang="cs-CZ" sz="5800" dirty="0"/>
              <a:t>: Start up. </a:t>
            </a:r>
            <a:r>
              <a:rPr lang="cs-CZ" sz="5800" dirty="0" err="1"/>
              <a:t>How</a:t>
            </a:r>
            <a:r>
              <a:rPr lang="cs-CZ" sz="5800" dirty="0"/>
              <a:t> to </a:t>
            </a:r>
            <a:r>
              <a:rPr lang="cs-CZ" sz="5800" dirty="0" err="1"/>
              <a:t>Build</a:t>
            </a:r>
            <a:r>
              <a:rPr lang="cs-CZ" sz="5800" dirty="0"/>
              <a:t> a Business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7879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Definování cílů - SMART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b="1" dirty="0"/>
              <a:t>S</a:t>
            </a:r>
            <a:r>
              <a:rPr lang="cs-CZ" dirty="0"/>
              <a:t> – </a:t>
            </a:r>
            <a:r>
              <a:rPr lang="cs-CZ" dirty="0" err="1"/>
              <a:t>Specific</a:t>
            </a:r>
            <a:r>
              <a:rPr lang="cs-CZ" dirty="0"/>
              <a:t> – Specifický – Cíl musí být definován přesně a musí obsahovat jasně specifikovanou hodnotu.</a:t>
            </a:r>
          </a:p>
          <a:p>
            <a:r>
              <a:rPr lang="cs-CZ" b="1" dirty="0"/>
              <a:t>M</a:t>
            </a:r>
            <a:r>
              <a:rPr lang="cs-CZ" dirty="0"/>
              <a:t> – </a:t>
            </a:r>
            <a:r>
              <a:rPr lang="cs-CZ" dirty="0" err="1"/>
              <a:t>Measurable</a:t>
            </a:r>
            <a:r>
              <a:rPr lang="cs-CZ" dirty="0"/>
              <a:t> – Měřitelný – Musí být možné jednoznačně a opakovatelně posoudit/změřit, do jaké míry bylo cíle dosaženo.</a:t>
            </a:r>
          </a:p>
          <a:p>
            <a:r>
              <a:rPr lang="cs-CZ" b="1" dirty="0"/>
              <a:t>A</a:t>
            </a:r>
            <a:r>
              <a:rPr lang="cs-CZ" dirty="0"/>
              <a:t> – </a:t>
            </a:r>
            <a:r>
              <a:rPr lang="cs-CZ" dirty="0" err="1"/>
              <a:t>Accepted</a:t>
            </a:r>
            <a:r>
              <a:rPr lang="cs-CZ" dirty="0"/>
              <a:t> – Akceptovatelný – Cíl musí být přijat odpovědnou osobou, protože jinak se vždy najde něco „zajímavějšího“ na práci.</a:t>
            </a:r>
          </a:p>
          <a:p>
            <a:r>
              <a:rPr lang="cs-CZ" b="1" dirty="0"/>
              <a:t>R</a:t>
            </a:r>
            <a:r>
              <a:rPr lang="cs-CZ" dirty="0"/>
              <a:t> – </a:t>
            </a:r>
            <a:r>
              <a:rPr lang="cs-CZ" dirty="0" err="1"/>
              <a:t>Realistic</a:t>
            </a:r>
            <a:r>
              <a:rPr lang="cs-CZ" dirty="0"/>
              <a:t> – Reálný – Cíl musí být možné splnit v reálném čase.</a:t>
            </a:r>
          </a:p>
          <a:p>
            <a:r>
              <a:rPr lang="cs-CZ" b="1" dirty="0"/>
              <a:t>T </a:t>
            </a:r>
            <a:r>
              <a:rPr lang="cs-CZ" dirty="0"/>
              <a:t>– </a:t>
            </a:r>
            <a:r>
              <a:rPr lang="cs-CZ" dirty="0" err="1"/>
              <a:t>Timed</a:t>
            </a:r>
            <a:r>
              <a:rPr lang="cs-CZ" dirty="0"/>
              <a:t> – Termínovaný – Cíl musí mít daný termín.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18725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Definování cílů - SMART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Metodu SMART je možné rozšířit ještě o další dvě písmena na metodu SMARTER (Zikmund, 2010):</a:t>
            </a:r>
          </a:p>
          <a:p>
            <a:endParaRPr lang="cs-CZ" dirty="0"/>
          </a:p>
          <a:p>
            <a:r>
              <a:rPr lang="cs-CZ" dirty="0"/>
              <a:t>E – </a:t>
            </a:r>
            <a:r>
              <a:rPr lang="cs-CZ" dirty="0" err="1"/>
              <a:t>Evaluated</a:t>
            </a:r>
            <a:r>
              <a:rPr lang="cs-CZ" dirty="0"/>
              <a:t> (Vyhodnocený) – Vyhodnocení každého cíle s ohledem na to, za jakou cenu jste ho dosáhli.</a:t>
            </a:r>
          </a:p>
          <a:p>
            <a:r>
              <a:rPr lang="cs-CZ" dirty="0"/>
              <a:t>R – </a:t>
            </a:r>
            <a:r>
              <a:rPr lang="cs-CZ" dirty="0" err="1"/>
              <a:t>Rewarded</a:t>
            </a:r>
            <a:r>
              <a:rPr lang="cs-CZ" dirty="0"/>
              <a:t> (Odměněný) –  Za dosažení cíle musí následovat adekvátní odměna sloužící k udržení motivace.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289287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896144"/>
          </a:xfrm>
        </p:spPr>
        <p:txBody>
          <a:bodyPr>
            <a:normAutofit fontScale="90000"/>
          </a:bodyPr>
          <a:lstStyle/>
          <a:p>
            <a:r>
              <a:rPr lang="cs-CZ" dirty="0"/>
              <a:t>BUSINESS PLÁN</a:t>
            </a:r>
            <a:br>
              <a:rPr lang="cs-CZ" dirty="0"/>
            </a:br>
            <a:r>
              <a:rPr lang="cs-CZ" dirty="0"/>
              <a:t>dobrý nápad </a:t>
            </a:r>
            <a:r>
              <a:rPr lang="cs-CZ" dirty="0" err="1"/>
              <a:t>nestačí</a:t>
            </a:r>
            <a:r>
              <a:rPr lang="cs-CZ" dirty="0">
                <a:sym typeface="Wingdings" pitchFamily="2" charset="2"/>
              </a:rPr>
              <a:t>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cs-CZ" dirty="0">
                <a:hlinkClick r:id="rId2"/>
              </a:rPr>
              <a:t>https://www.youtube.com/watch?v=mf4bwgkUNv0&amp;t=1897s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28026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J. </a:t>
            </a:r>
            <a:r>
              <a:rPr lang="cs-CZ" dirty="0" err="1"/>
              <a:t>Rudyard</a:t>
            </a:r>
            <a:r>
              <a:rPr lang="cs-CZ" dirty="0"/>
              <a:t> Kipling (1865 – 1935)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cs-CZ" dirty="0"/>
              <a:t>     Mám šest rádců, kteří mne naučili vše, co znám</a:t>
            </a:r>
          </a:p>
          <a:p>
            <a:pPr>
              <a:buNone/>
            </a:pPr>
            <a:r>
              <a:rPr lang="cs-CZ" dirty="0"/>
              <a:t>                                    </a:t>
            </a:r>
          </a:p>
          <a:p>
            <a:pPr>
              <a:buNone/>
            </a:pPr>
            <a:r>
              <a:rPr lang="cs-CZ" dirty="0"/>
              <a:t>                                          PROČ?</a:t>
            </a:r>
          </a:p>
          <a:p>
            <a:pPr>
              <a:buNone/>
            </a:pPr>
            <a:r>
              <a:rPr lang="cs-CZ" dirty="0"/>
              <a:t>                                            KDO?</a:t>
            </a:r>
          </a:p>
          <a:p>
            <a:pPr>
              <a:buNone/>
            </a:pPr>
            <a:r>
              <a:rPr lang="cs-CZ" dirty="0"/>
              <a:t>                                             CO?</a:t>
            </a:r>
          </a:p>
          <a:p>
            <a:pPr>
              <a:buNone/>
            </a:pPr>
            <a:r>
              <a:rPr lang="cs-CZ" dirty="0"/>
              <a:t>                                            KDY?</a:t>
            </a:r>
          </a:p>
          <a:p>
            <a:pPr>
              <a:buNone/>
            </a:pPr>
            <a:r>
              <a:rPr lang="cs-CZ" dirty="0"/>
              <a:t>                                            KDE?</a:t>
            </a:r>
          </a:p>
          <a:p>
            <a:pPr>
              <a:buNone/>
            </a:pPr>
            <a:r>
              <a:rPr lang="cs-CZ" dirty="0"/>
              <a:t>                                            JAK?</a:t>
            </a:r>
          </a:p>
        </p:txBody>
      </p:sp>
    </p:spTree>
    <p:extLst>
      <p:ext uri="{BB962C8B-B14F-4D97-AF65-F5344CB8AC3E}">
        <p14:creationId xmlns:p14="http://schemas.microsoft.com/office/powerpoint/2010/main" val="31661322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PLÁN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301752" y="1700808"/>
            <a:ext cx="4038600" cy="453650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PROČ?</a:t>
            </a:r>
          </a:p>
          <a:p>
            <a:endParaRPr lang="cs-CZ" dirty="0"/>
          </a:p>
          <a:p>
            <a:r>
              <a:rPr lang="cs-CZ" dirty="0"/>
              <a:t>KDO?</a:t>
            </a:r>
          </a:p>
          <a:p>
            <a:endParaRPr lang="cs-CZ" dirty="0"/>
          </a:p>
          <a:p>
            <a:r>
              <a:rPr lang="cs-CZ" dirty="0"/>
              <a:t>CO?</a:t>
            </a:r>
          </a:p>
          <a:p>
            <a:endParaRPr lang="cs-CZ" dirty="0"/>
          </a:p>
          <a:p>
            <a:r>
              <a:rPr lang="cs-CZ" dirty="0"/>
              <a:t>KDY?</a:t>
            </a:r>
          </a:p>
          <a:p>
            <a:endParaRPr lang="cs-CZ" dirty="0"/>
          </a:p>
          <a:p>
            <a:r>
              <a:rPr lang="cs-CZ" dirty="0"/>
              <a:t>KDE?</a:t>
            </a:r>
          </a:p>
          <a:p>
            <a:endParaRPr lang="cs-CZ" dirty="0"/>
          </a:p>
          <a:p>
            <a:r>
              <a:rPr lang="cs-CZ" dirty="0"/>
              <a:t>JAK?</a:t>
            </a:r>
          </a:p>
          <a:p>
            <a:endParaRPr lang="cs-CZ" dirty="0"/>
          </a:p>
        </p:txBody>
      </p:sp>
      <p:pic>
        <p:nvPicPr>
          <p:cNvPr id="20482" name="Picture 2" descr="C:\Users\Uživatel\Pictures\mapa MHD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700808"/>
            <a:ext cx="3960440" cy="43924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70219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40FBE4-1EF3-4C91-893C-41CF2F19C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BP – nač nezapomenout!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42B2F9-CCFA-4364-8529-5540E9D8B369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MISE (poslání/smysl fy)</a:t>
            </a:r>
          </a:p>
          <a:p>
            <a:endParaRPr lang="cs-CZ" dirty="0"/>
          </a:p>
          <a:p>
            <a:r>
              <a:rPr lang="cs-CZ" dirty="0"/>
              <a:t>VIZE (ideální stav, kterého chceme dosíci)</a:t>
            </a:r>
          </a:p>
          <a:p>
            <a:endParaRPr lang="cs-CZ" dirty="0"/>
          </a:p>
          <a:p>
            <a:r>
              <a:rPr lang="cs-CZ" dirty="0"/>
              <a:t>STRATEGIE (dlouhodobý plán, jak dosíci cíle)</a:t>
            </a:r>
          </a:p>
          <a:p>
            <a:endParaRPr lang="cs-CZ" dirty="0"/>
          </a:p>
          <a:p>
            <a:r>
              <a:rPr lang="cs-CZ" dirty="0"/>
              <a:t>TAKTIKA (konkrétní činnosti a postupy)</a:t>
            </a:r>
          </a:p>
        </p:txBody>
      </p:sp>
    </p:spTree>
    <p:extLst>
      <p:ext uri="{BB962C8B-B14F-4D97-AF65-F5344CB8AC3E}">
        <p14:creationId xmlns:p14="http://schemas.microsoft.com/office/powerpoint/2010/main" val="17867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847812-537D-4346-A878-5E2609174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plán dne 16.11.2022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FE8433-721C-48A9-BCDC-DA3C809D6EC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1752" y="1844824"/>
            <a:ext cx="8503920" cy="4254224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                                    úvod do tématu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 význam, struktura a formy BP</a:t>
            </a:r>
          </a:p>
          <a:p>
            <a:endParaRPr lang="cs-CZ" dirty="0"/>
          </a:p>
          <a:p>
            <a:r>
              <a:rPr lang="cs-CZ" dirty="0"/>
              <a:t>BP - struktura a obsah ke zkoušce</a:t>
            </a:r>
          </a:p>
          <a:p>
            <a:endParaRPr lang="cs-CZ" dirty="0"/>
          </a:p>
          <a:p>
            <a:r>
              <a:rPr lang="cs-CZ" dirty="0"/>
              <a:t>BP </a:t>
            </a:r>
            <a:r>
              <a:rPr lang="cs-CZ" dirty="0" err="1"/>
              <a:t>Canvas</a:t>
            </a:r>
            <a:r>
              <a:rPr lang="cs-CZ" dirty="0"/>
              <a:t> – způsob přemýšlení o podnikání (PROČ?)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26289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5E6507-C853-4795-9C65-A8433E0BF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MISE –účel existence a vyznávané hodnoty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71D046-E5C2-4B71-9111-4772CEF7571C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Google: "Naším posláním je organizovat informace na světě, aby k nim měli všichni přístup a mohli je používat.„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McDonald's</a:t>
            </a:r>
            <a:r>
              <a:rPr lang="cs-CZ" dirty="0"/>
              <a:t>: "Chceme být nejlepší na světě v rychlém servisu a zákazníkům poskytovat nejlepší kvalitu, servis, čistotu a hodnotu.„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Coca-Cola: "Osvěžit svět na mysli, těle i duchu. Vzbuzovat momenty optimismu a štěstí prostřednictvím našich značek. Vytvářet hodnotu a vytvářet odlišnost."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25761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MISE - YOU TUBE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01752" y="1700808"/>
            <a:ext cx="8503920" cy="4824536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sz="2200" b="1" dirty="0"/>
              <a:t>        </a:t>
            </a:r>
          </a:p>
          <a:p>
            <a:pPr>
              <a:buNone/>
            </a:pPr>
            <a:r>
              <a:rPr lang="cs-CZ" sz="2200" b="1" dirty="0"/>
              <a:t>                 Naše hodnoty se zakládají na čtyřech základních svobodách, které určují, kým jsme.</a:t>
            </a:r>
          </a:p>
          <a:p>
            <a:pPr>
              <a:buNone/>
            </a:pPr>
            <a:endParaRPr lang="cs-CZ" sz="2200" b="1" dirty="0"/>
          </a:p>
          <a:p>
            <a:pPr>
              <a:buNone/>
            </a:pPr>
            <a:r>
              <a:rPr lang="cs-CZ" b="1" dirty="0"/>
              <a:t>Svoboda projevu</a:t>
            </a:r>
          </a:p>
          <a:p>
            <a:pPr>
              <a:buNone/>
            </a:pPr>
            <a:r>
              <a:rPr lang="cs-CZ" dirty="0"/>
              <a:t>Věříme, že lidé mají mít možnost svobodně promlouvat, sdílet své názory a účastnit se</a:t>
            </a:r>
          </a:p>
          <a:p>
            <a:pPr>
              <a:buNone/>
            </a:pPr>
            <a:r>
              <a:rPr lang="cs-CZ" dirty="0"/>
              <a:t> otevřené diskuze a že tvůrčí svoboda umožňuje objevovat nové hlasy, formáty </a:t>
            </a:r>
          </a:p>
          <a:p>
            <a:pPr>
              <a:buNone/>
            </a:pPr>
            <a:r>
              <a:rPr lang="cs-CZ" dirty="0"/>
              <a:t> a možnosti.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b="1" dirty="0"/>
              <a:t>Svoboda informací</a:t>
            </a:r>
          </a:p>
          <a:p>
            <a:pPr>
              <a:buNone/>
            </a:pPr>
            <a:r>
              <a:rPr lang="cs-CZ" dirty="0"/>
              <a:t>Věříme, že každý má mít snadný, neomezený přístup k informacím a že video je </a:t>
            </a:r>
          </a:p>
          <a:p>
            <a:pPr>
              <a:buNone/>
            </a:pPr>
            <a:r>
              <a:rPr lang="cs-CZ" dirty="0"/>
              <a:t>mocným nástrojem pro vzdělávání, vzájemné porozumění a dokumentování světových </a:t>
            </a:r>
          </a:p>
          <a:p>
            <a:pPr>
              <a:buNone/>
            </a:pPr>
            <a:r>
              <a:rPr lang="cs-CZ" dirty="0"/>
              <a:t>událostí, ať už velkých či menších.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b="1" dirty="0"/>
              <a:t>Svoboda příležitostí</a:t>
            </a:r>
          </a:p>
          <a:p>
            <a:pPr>
              <a:buNone/>
            </a:pPr>
            <a:r>
              <a:rPr lang="cs-CZ" dirty="0"/>
              <a:t>Věříme, že každý má mít možnost být objeven, vybudovat si vlastní podnik a dosáhnout</a:t>
            </a:r>
          </a:p>
          <a:p>
            <a:pPr>
              <a:buNone/>
            </a:pPr>
            <a:r>
              <a:rPr lang="cs-CZ" dirty="0"/>
              <a:t>úspěchu podle svého, a že o tom, co je populární, rozhodují jen sami lidé.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b="1" dirty="0"/>
              <a:t>Svoboda být součástí komunity</a:t>
            </a:r>
          </a:p>
          <a:p>
            <a:pPr>
              <a:buNone/>
            </a:pPr>
            <a:r>
              <a:rPr lang="cs-CZ" dirty="0"/>
              <a:t>Věříme, že každý má mít možnost bořit bariéry, překonávat hranice, sdružovat se podle společných </a:t>
            </a:r>
          </a:p>
          <a:p>
            <a:pPr>
              <a:buNone/>
            </a:pPr>
            <a:r>
              <a:rPr lang="cs-CZ" dirty="0"/>
              <a:t>zájmů a najít si komunitu, která ho bude podporovat.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591872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MISE - příklad</a:t>
            </a:r>
          </a:p>
        </p:txBody>
      </p:sp>
      <p:pic>
        <p:nvPicPr>
          <p:cNvPr id="1026" name="Picture 2" descr="C:\Users\Pavla Povolná\Pictures\lázně Bohdaneč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3788" y="2096852"/>
            <a:ext cx="4392488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0173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03B66C-55D2-4230-B96E-A9C55CF4E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VIZE – ideální cílový stav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783F50-6BBC-41DB-94BC-884F80144FA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IKEA: "Vytvářet lepší každodenní život pro co nejvíce lidí„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Univerzita Harvard: "Rozvíjet vůdce, kteří jednoho dne učiní globální rozdíl„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SOS dětské vesničky: "Láskyplný domov pro každé dítě"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4058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VIZE - YOU TUBE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cs-CZ" dirty="0"/>
              <a:t>„Jsme přesvědčení, že každý si zaslouží být vyslyšen</a:t>
            </a:r>
          </a:p>
          <a:p>
            <a:pPr>
              <a:buNone/>
            </a:pPr>
            <a:r>
              <a:rPr lang="cs-CZ" dirty="0"/>
              <a:t> a že svět je lepším místem, když nasloucháme </a:t>
            </a:r>
          </a:p>
          <a:p>
            <a:pPr>
              <a:buNone/>
            </a:pPr>
            <a:r>
              <a:rPr lang="cs-CZ" dirty="0"/>
              <a:t>ostatním, sdílíme své příběhy a s jejich pomocí </a:t>
            </a:r>
          </a:p>
          <a:p>
            <a:pPr>
              <a:buNone/>
            </a:pPr>
            <a:r>
              <a:rPr lang="cs-CZ" dirty="0"/>
              <a:t>budujeme komunity.“</a:t>
            </a:r>
          </a:p>
        </p:txBody>
      </p:sp>
      <p:pic>
        <p:nvPicPr>
          <p:cNvPr id="24578" name="Picture 2" descr="C:\Users\Uživatel\Pictures\You tub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573016"/>
            <a:ext cx="2232248" cy="2232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85326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BUSINESS PLÁN -  6 hlavních otázek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01752" y="1484784"/>
            <a:ext cx="8503920" cy="5040560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PROČ?  (vize, mise, strategické cíle)</a:t>
            </a:r>
          </a:p>
          <a:p>
            <a:endParaRPr lang="cs-CZ" dirty="0"/>
          </a:p>
          <a:p>
            <a:r>
              <a:rPr lang="cs-CZ" dirty="0"/>
              <a:t>KDO? (zákazník, jeho potřeby a problémy/projektový tým a jeho motivace)</a:t>
            </a:r>
          </a:p>
          <a:p>
            <a:endParaRPr lang="cs-CZ" dirty="0"/>
          </a:p>
          <a:p>
            <a:r>
              <a:rPr lang="cs-CZ" dirty="0"/>
              <a:t> CO? (služba/produkt)</a:t>
            </a:r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r>
              <a:rPr lang="cs-CZ" dirty="0"/>
              <a:t> KDY? (akční plán – harmonogram aktivit v čase)</a:t>
            </a:r>
          </a:p>
          <a:p>
            <a:endParaRPr lang="cs-CZ" dirty="0"/>
          </a:p>
          <a:p>
            <a:r>
              <a:rPr lang="cs-CZ" dirty="0"/>
              <a:t>KDE? (finanční plán – zdroje, čas a prostor)</a:t>
            </a:r>
          </a:p>
          <a:p>
            <a:endParaRPr lang="cs-CZ" dirty="0"/>
          </a:p>
          <a:p>
            <a:r>
              <a:rPr lang="cs-CZ" dirty="0"/>
              <a:t>JAK? (zisk/přidaná hodnota)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51171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BP – základní součásti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01752" y="1700808"/>
            <a:ext cx="8503920" cy="468052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/>
              <a:t>1/ popis společnosti (soulad s vizí)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2/ vymezení produktu/služby (výhody a rizika)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3/ marketingový plán (útok na emoce zákazníka)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4/ management plán (subjekty a jejich role)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5/ provozní plán (prostor, lidé, vztahy)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6/ finanční plán (účetnictví, BEP)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7/ legislativní plán (předpisy které mohou ovlivnit BP)</a:t>
            </a:r>
          </a:p>
        </p:txBody>
      </p:sp>
    </p:spTree>
    <p:extLst>
      <p:ext uri="{BB962C8B-B14F-4D97-AF65-F5344CB8AC3E}">
        <p14:creationId xmlns:p14="http://schemas.microsoft.com/office/powerpoint/2010/main" val="5385576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860112-F92F-41A5-AD6D-41E3C1236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1/ POPIS SPOLEČNOSTI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C3CD50-41E6-48AB-B53C-C332A565303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údaje o vlastníkovi</a:t>
            </a:r>
          </a:p>
          <a:p>
            <a:endParaRPr lang="cs-CZ" dirty="0"/>
          </a:p>
          <a:p>
            <a:r>
              <a:rPr lang="cs-CZ" dirty="0"/>
              <a:t>název a sídlo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právní subjektivita</a:t>
            </a:r>
          </a:p>
          <a:p>
            <a:endParaRPr lang="cs-CZ" dirty="0"/>
          </a:p>
          <a:p>
            <a:r>
              <a:rPr lang="cs-CZ" dirty="0"/>
              <a:t>tradice (zkušenost)/novinka</a:t>
            </a:r>
          </a:p>
          <a:p>
            <a:endParaRPr lang="cs-CZ" dirty="0"/>
          </a:p>
          <a:p>
            <a:r>
              <a:rPr lang="cs-CZ" dirty="0"/>
              <a:t>vize a cíl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31781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F99782-9D48-4953-8C98-1B85CAF5D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2/ VYMEZENÍ PRODUKTU/SLUŽBY (popis)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B6BB61-3A4E-4E1D-8919-DC976149883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1752" y="1700808"/>
            <a:ext cx="8503920" cy="4824536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JAK produkt/služba funguje?</a:t>
            </a:r>
          </a:p>
          <a:p>
            <a:endParaRPr lang="cs-CZ" dirty="0"/>
          </a:p>
          <a:p>
            <a:r>
              <a:rPr lang="cs-CZ" dirty="0"/>
              <a:t>ČEMU slouží?</a:t>
            </a:r>
          </a:p>
          <a:p>
            <a:endParaRPr lang="cs-CZ" dirty="0"/>
          </a:p>
          <a:p>
            <a:r>
              <a:rPr lang="cs-CZ" dirty="0"/>
              <a:t>KDY podnikání začne/probíhá?</a:t>
            </a:r>
          </a:p>
          <a:p>
            <a:endParaRPr lang="cs-CZ" dirty="0"/>
          </a:p>
          <a:p>
            <a:r>
              <a:rPr lang="cs-CZ" dirty="0"/>
              <a:t>KDE podnikání začne/probíhá?</a:t>
            </a:r>
          </a:p>
          <a:p>
            <a:endParaRPr lang="cs-CZ" dirty="0"/>
          </a:p>
          <a:p>
            <a:r>
              <a:rPr lang="cs-CZ" dirty="0"/>
              <a:t>JAKÉ jsou speciální výhody produktu/služby?</a:t>
            </a:r>
          </a:p>
          <a:p>
            <a:endParaRPr lang="cs-CZ" dirty="0"/>
          </a:p>
          <a:p>
            <a:r>
              <a:rPr lang="cs-CZ" dirty="0"/>
              <a:t>JAKÉ věci a zázemí jsou třeba k podnikání?</a:t>
            </a:r>
          </a:p>
          <a:p>
            <a:endParaRPr lang="cs-CZ" dirty="0"/>
          </a:p>
          <a:p>
            <a:r>
              <a:rPr lang="cs-CZ" dirty="0"/>
              <a:t>JAKÁ jsou rizika podnikání?</a:t>
            </a:r>
          </a:p>
        </p:txBody>
      </p:sp>
    </p:spTree>
    <p:extLst>
      <p:ext uri="{BB962C8B-B14F-4D97-AF65-F5344CB8AC3E}">
        <p14:creationId xmlns:p14="http://schemas.microsoft.com/office/powerpoint/2010/main" val="31777104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4FBD5B-72D9-4613-8F7F-4B5E2B510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3/ MARKETINGOVÝ PLÁN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27E0FD-C797-4FE5-90B7-A7FB3E04690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79512" y="1527048"/>
            <a:ext cx="8784976" cy="4572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600" dirty="0"/>
              <a:t>                                        MARKETING</a:t>
            </a:r>
          </a:p>
          <a:p>
            <a:pPr marL="0" indent="0">
              <a:buNone/>
            </a:pPr>
            <a:r>
              <a:rPr lang="cs-CZ" sz="2600" dirty="0"/>
              <a:t>proces spojující schopnosti podniku s požadavky zákazníků</a:t>
            </a:r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r>
              <a:rPr lang="cs-CZ" sz="2600" dirty="0"/>
              <a:t>                              ÚSPĚŠNÝ MARKETING</a:t>
            </a:r>
          </a:p>
          <a:p>
            <a:pPr marL="0" indent="0">
              <a:buNone/>
            </a:pPr>
            <a:endParaRPr lang="cs-CZ" sz="2600" dirty="0"/>
          </a:p>
          <a:p>
            <a:r>
              <a:rPr lang="cs-CZ" sz="2600" dirty="0"/>
              <a:t>správný produkt/služby</a:t>
            </a:r>
          </a:p>
          <a:p>
            <a:r>
              <a:rPr lang="cs-CZ" sz="2600" dirty="0"/>
              <a:t>správný čas</a:t>
            </a:r>
          </a:p>
          <a:p>
            <a:r>
              <a:rPr lang="cs-CZ" sz="2600" dirty="0"/>
              <a:t>správné místo</a:t>
            </a:r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r>
              <a:rPr lang="cs-CZ" sz="2600" dirty="0"/>
              <a:t>JISTOTA, ŽE ZÁKAZNÍK BYL „O TOM“ INFORMOVÁN</a:t>
            </a:r>
          </a:p>
          <a:p>
            <a:pPr marL="0" indent="0">
              <a:buNone/>
            </a:pPr>
            <a:endParaRPr lang="cs-CZ" sz="2600" dirty="0"/>
          </a:p>
        </p:txBody>
      </p:sp>
    </p:spTree>
    <p:extLst>
      <p:ext uri="{BB962C8B-B14F-4D97-AF65-F5344CB8AC3E}">
        <p14:creationId xmlns:p14="http://schemas.microsoft.com/office/powerpoint/2010/main" val="3034255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 č. 1 (listopad, prosinec 2022)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dirty="0"/>
              <a:t>                       </a:t>
            </a:r>
          </a:p>
          <a:p>
            <a:pPr>
              <a:buNone/>
            </a:pPr>
            <a:r>
              <a:rPr lang="cs-CZ" dirty="0"/>
              <a:t>                   </a:t>
            </a:r>
          </a:p>
          <a:p>
            <a:pPr>
              <a:buNone/>
            </a:pPr>
            <a:r>
              <a:rPr lang="cs-CZ" dirty="0"/>
              <a:t>                     znalost jednotlivých součástí BP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                  zpracování BP </a:t>
            </a:r>
            <a:r>
              <a:rPr lang="cs-CZ" dirty="0" err="1"/>
              <a:t>lean</a:t>
            </a:r>
            <a:r>
              <a:rPr lang="cs-CZ" dirty="0"/>
              <a:t> </a:t>
            </a:r>
            <a:r>
              <a:rPr lang="cs-CZ" dirty="0" err="1"/>
              <a:t>Canvas</a:t>
            </a:r>
            <a:r>
              <a:rPr lang="cs-CZ" dirty="0"/>
              <a:t> (skupiny)</a:t>
            </a:r>
          </a:p>
          <a:p>
            <a:pPr>
              <a:buNone/>
            </a:pPr>
            <a:r>
              <a:rPr lang="cs-CZ" dirty="0"/>
              <a:t>          </a:t>
            </a:r>
          </a:p>
          <a:p>
            <a:pPr>
              <a:buNone/>
            </a:pPr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D5ECDD-7051-44D4-8B30-DC3619509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3/ MARKETINGOVÝ PLÁN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2136BE-7959-4734-A2C9-FC618687F64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800" dirty="0"/>
              <a:t>INFO pro potenciálního investora, sponzora, banku o promyšlené strategii</a:t>
            </a:r>
          </a:p>
          <a:p>
            <a:pPr marL="0" indent="0">
              <a:buNone/>
            </a:pPr>
            <a:endParaRPr lang="cs-CZ" sz="2800" dirty="0"/>
          </a:p>
          <a:p>
            <a:r>
              <a:rPr lang="cs-CZ" sz="2800" dirty="0"/>
              <a:t>roční obrat (souhrn výnosů – bez DPH)</a:t>
            </a:r>
          </a:p>
          <a:p>
            <a:r>
              <a:rPr lang="cs-CZ" sz="2800" dirty="0"/>
              <a:t>prodej na domácích trzích</a:t>
            </a:r>
          </a:p>
          <a:p>
            <a:r>
              <a:rPr lang="cs-CZ" sz="2800" dirty="0"/>
              <a:t>export</a:t>
            </a:r>
          </a:p>
          <a:p>
            <a:r>
              <a:rPr lang="cs-CZ" sz="2800" dirty="0"/>
              <a:t>provozní zisk (po zdanění)</a:t>
            </a:r>
          </a:p>
          <a:p>
            <a:r>
              <a:rPr lang="cs-CZ" sz="2800" dirty="0"/>
              <a:t>počet zaměstnanců</a:t>
            </a:r>
          </a:p>
          <a:p>
            <a:r>
              <a:rPr lang="cs-CZ" sz="2800" dirty="0"/>
              <a:t>hlavní služby/produkty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02487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8BE6A3-BE33-4CC9-BF23-A11C81132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" y="260648"/>
            <a:ext cx="8534400" cy="936104"/>
          </a:xfrm>
        </p:spPr>
        <p:txBody>
          <a:bodyPr>
            <a:normAutofit fontScale="90000"/>
          </a:bodyPr>
          <a:lstStyle/>
          <a:p>
            <a:r>
              <a:rPr lang="cs-CZ" dirty="0"/>
              <a:t>3/ MARKETINGOVÝ PLÁN</a:t>
            </a:r>
            <a:br>
              <a:rPr lang="cs-CZ" dirty="0"/>
            </a:br>
            <a:r>
              <a:rPr lang="cs-CZ" dirty="0"/>
              <a:t>marketingový mix (4P/4C)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CA54014-884F-4E25-A9FF-78AD3536AAE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 err="1"/>
              <a:t>product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price</a:t>
            </a:r>
            <a:endParaRPr lang="cs-CZ" dirty="0"/>
          </a:p>
          <a:p>
            <a:endParaRPr lang="cs-CZ" dirty="0"/>
          </a:p>
          <a:p>
            <a:r>
              <a:rPr lang="cs-CZ" dirty="0"/>
              <a:t>place</a:t>
            </a:r>
          </a:p>
          <a:p>
            <a:endParaRPr lang="cs-CZ" dirty="0"/>
          </a:p>
          <a:p>
            <a:r>
              <a:rPr lang="cs-CZ" dirty="0" err="1"/>
              <a:t>promotion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1315D1F-7AAA-45F7-8B2E-3935162878E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 err="1"/>
              <a:t>customer</a:t>
            </a:r>
            <a:r>
              <a:rPr lang="cs-CZ" dirty="0"/>
              <a:t> </a:t>
            </a:r>
            <a:r>
              <a:rPr lang="cs-CZ" dirty="0" err="1"/>
              <a:t>value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cost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convenience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communication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77784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1E0100-1D99-4091-8141-5A4C27731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4/ MANAGEMENT PLÁN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2622B6-B607-4A92-9CDE-DE957C9349C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32552" y="1556792"/>
            <a:ext cx="8662736" cy="507260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JAK je společnost personálně obsazena?</a:t>
            </a:r>
          </a:p>
          <a:p>
            <a:endParaRPr lang="cs-CZ" dirty="0"/>
          </a:p>
          <a:p>
            <a:r>
              <a:rPr lang="cs-CZ" dirty="0"/>
              <a:t>JAKÁ bude otevírací doba (časová dostupnost služby)?</a:t>
            </a:r>
          </a:p>
          <a:p>
            <a:endParaRPr lang="cs-CZ" dirty="0"/>
          </a:p>
          <a:p>
            <a:r>
              <a:rPr lang="cs-CZ" dirty="0"/>
              <a:t>JAKÉ jsou/budou kompetence a odpovědnost jednotlivých pracovníků?</a:t>
            </a:r>
          </a:p>
          <a:p>
            <a:endParaRPr lang="cs-CZ" dirty="0"/>
          </a:p>
          <a:p>
            <a:r>
              <a:rPr lang="cs-CZ" dirty="0"/>
              <a:t>JAKÉ bude vybavení pracovníků a motivační stimuly?</a:t>
            </a:r>
          </a:p>
          <a:p>
            <a:endParaRPr lang="cs-CZ" dirty="0"/>
          </a:p>
          <a:p>
            <a:r>
              <a:rPr lang="cs-CZ" dirty="0"/>
              <a:t>JAKÁ je (bude) závislost/nezávislost na externích dodavatelích?</a:t>
            </a:r>
          </a:p>
          <a:p>
            <a:endParaRPr lang="cs-CZ" dirty="0"/>
          </a:p>
          <a:p>
            <a:r>
              <a:rPr lang="cs-CZ" dirty="0"/>
              <a:t>JAKÁ jsou rizika? (lépe je řídit, než se jim vyhýbat)</a:t>
            </a:r>
          </a:p>
        </p:txBody>
      </p:sp>
    </p:spTree>
    <p:extLst>
      <p:ext uri="{BB962C8B-B14F-4D97-AF65-F5344CB8AC3E}">
        <p14:creationId xmlns:p14="http://schemas.microsoft.com/office/powerpoint/2010/main" val="17289948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32FCE1-5587-4527-9320-A8D9F07A3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Analyzujte prostředí: SWOT</a:t>
            </a:r>
            <a:br>
              <a:rPr lang="cs-CZ" dirty="0"/>
            </a:br>
            <a:r>
              <a:rPr lang="cs-CZ" sz="1800" dirty="0"/>
              <a:t>GT </a:t>
            </a:r>
            <a:r>
              <a:rPr lang="cs-CZ" sz="1800" dirty="0" err="1"/>
              <a:t>News</a:t>
            </a:r>
            <a:r>
              <a:rPr lang="cs-CZ" sz="1800" dirty="0"/>
              <a:t> </a:t>
            </a:r>
            <a:r>
              <a:rPr lang="cs-CZ" sz="2000" dirty="0"/>
              <a:t>fucik.cz</a:t>
            </a:r>
          </a:p>
        </p:txBody>
      </p:sp>
      <p:pic>
        <p:nvPicPr>
          <p:cNvPr id="9218" name="Picture 2" descr="SWOT ANALÝZA | GT News">
            <a:extLst>
              <a:ext uri="{FF2B5EF4-FFF2-40B4-BE49-F238E27FC236}">
                <a16:creationId xmlns:a16="http://schemas.microsoft.com/office/drawing/2014/main" id="{310A7359-B971-4AE3-A42D-A1787F93BC1C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348880"/>
            <a:ext cx="4248471" cy="30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9989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9F25F3-EAB8-4872-8CEF-FDE7B5AB9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5/ PROVOZNÍ PLÁN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38BCE8-14E1-4F8F-AA20-AE597BCEC737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prostory</a:t>
            </a:r>
          </a:p>
          <a:p>
            <a:endParaRPr lang="cs-CZ" dirty="0"/>
          </a:p>
          <a:p>
            <a:r>
              <a:rPr lang="cs-CZ" dirty="0" err="1"/>
              <a:t>geo</a:t>
            </a:r>
            <a:r>
              <a:rPr lang="cs-CZ" dirty="0"/>
              <a:t>/topografie</a:t>
            </a:r>
          </a:p>
          <a:p>
            <a:endParaRPr lang="cs-CZ" dirty="0"/>
          </a:p>
          <a:p>
            <a:r>
              <a:rPr lang="cs-CZ" dirty="0"/>
              <a:t>vybavení </a:t>
            </a:r>
          </a:p>
          <a:p>
            <a:endParaRPr lang="cs-CZ" dirty="0"/>
          </a:p>
          <a:p>
            <a:r>
              <a:rPr lang="cs-CZ" dirty="0"/>
              <a:t>personál</a:t>
            </a:r>
          </a:p>
          <a:p>
            <a:endParaRPr lang="cs-CZ" dirty="0"/>
          </a:p>
          <a:p>
            <a:r>
              <a:rPr lang="cs-CZ" dirty="0"/>
              <a:t>otevírací/provozní doba</a:t>
            </a:r>
          </a:p>
        </p:txBody>
      </p:sp>
    </p:spTree>
    <p:extLst>
      <p:ext uri="{BB962C8B-B14F-4D97-AF65-F5344CB8AC3E}">
        <p14:creationId xmlns:p14="http://schemas.microsoft.com/office/powerpoint/2010/main" val="17952369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91E0B6-CDCB-4924-9B90-C096EB7DB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Analyzujte </a:t>
            </a:r>
            <a:r>
              <a:rPr lang="cs-CZ" dirty="0" err="1"/>
              <a:t>prostředí:PESTLE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0432EA-7D75-44F4-B0F5-18117B3A365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1752" y="1412776"/>
            <a:ext cx="8503920" cy="5904656"/>
          </a:xfrm>
        </p:spPr>
        <p:txBody>
          <a:bodyPr>
            <a:normAutofit fontScale="47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4300" b="1" dirty="0"/>
              <a:t>P</a:t>
            </a:r>
            <a:r>
              <a:rPr lang="cs-CZ" sz="4300" dirty="0"/>
              <a:t> – </a:t>
            </a:r>
            <a:r>
              <a:rPr lang="cs-CZ" sz="4300" b="1" dirty="0" err="1"/>
              <a:t>Political</a:t>
            </a:r>
            <a:r>
              <a:rPr lang="cs-CZ" sz="4300" dirty="0"/>
              <a:t> - </a:t>
            </a:r>
            <a:r>
              <a:rPr lang="cs-CZ" sz="4300" b="1" dirty="0"/>
              <a:t>politické</a:t>
            </a:r>
            <a:r>
              <a:rPr lang="cs-CZ" sz="4300" dirty="0"/>
              <a:t> – existující a potenciální působení politických vlivů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43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4300" b="1" dirty="0"/>
              <a:t>E</a:t>
            </a:r>
            <a:r>
              <a:rPr lang="cs-CZ" sz="4300" dirty="0"/>
              <a:t> – </a:t>
            </a:r>
            <a:r>
              <a:rPr lang="cs-CZ" sz="4300" b="1" dirty="0" err="1"/>
              <a:t>Economical</a:t>
            </a:r>
            <a:r>
              <a:rPr lang="cs-CZ" sz="4300" dirty="0"/>
              <a:t> - </a:t>
            </a:r>
            <a:r>
              <a:rPr lang="cs-CZ" sz="4300" b="1" dirty="0"/>
              <a:t>ekonomické</a:t>
            </a:r>
            <a:r>
              <a:rPr lang="cs-CZ" sz="4300" dirty="0"/>
              <a:t> – působení a vliv místní, národní a světové ekonomiky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43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4300" b="1" dirty="0"/>
              <a:t>S</a:t>
            </a:r>
            <a:r>
              <a:rPr lang="cs-CZ" sz="4300" dirty="0"/>
              <a:t> – </a:t>
            </a:r>
            <a:r>
              <a:rPr lang="cs-CZ" sz="4300" b="1" dirty="0" err="1"/>
              <a:t>Social</a:t>
            </a:r>
            <a:r>
              <a:rPr lang="cs-CZ" sz="4300" dirty="0"/>
              <a:t> - </a:t>
            </a:r>
            <a:r>
              <a:rPr lang="cs-CZ" sz="4300" b="1" dirty="0"/>
              <a:t>sociální</a:t>
            </a:r>
            <a:r>
              <a:rPr lang="cs-CZ" sz="4300" dirty="0"/>
              <a:t> – průmět sociálních změn dovnitř organizace, součástí jsou i kulturní vlivy (lokální, národní, regionální, světové)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43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4300" b="1" dirty="0"/>
              <a:t>T</a:t>
            </a:r>
            <a:r>
              <a:rPr lang="cs-CZ" sz="4300" dirty="0"/>
              <a:t> – </a:t>
            </a:r>
            <a:r>
              <a:rPr lang="cs-CZ" sz="4300" b="1" dirty="0" err="1"/>
              <a:t>Technological</a:t>
            </a:r>
            <a:r>
              <a:rPr lang="cs-CZ" sz="4300" dirty="0"/>
              <a:t> - </a:t>
            </a:r>
            <a:r>
              <a:rPr lang="cs-CZ" sz="4300" b="1" dirty="0"/>
              <a:t>technologické</a:t>
            </a:r>
            <a:r>
              <a:rPr lang="cs-CZ" sz="4300" dirty="0"/>
              <a:t> – dopady stávajících, nových a vyspělých technologií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43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4300" b="1" dirty="0"/>
              <a:t>L</a:t>
            </a:r>
            <a:r>
              <a:rPr lang="cs-CZ" sz="4300" dirty="0"/>
              <a:t> – </a:t>
            </a:r>
            <a:r>
              <a:rPr lang="cs-CZ" sz="4300" b="1" dirty="0" err="1"/>
              <a:t>Legal</a:t>
            </a:r>
            <a:r>
              <a:rPr lang="cs-CZ" sz="4300" dirty="0"/>
              <a:t> - </a:t>
            </a:r>
            <a:r>
              <a:rPr lang="cs-CZ" sz="4300" b="1" dirty="0"/>
              <a:t>legislativní</a:t>
            </a:r>
            <a:r>
              <a:rPr lang="cs-CZ" sz="4300" dirty="0"/>
              <a:t> – vlivy národní, evropské a mezinárodní legislativy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43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4300" b="1" dirty="0"/>
              <a:t>E</a:t>
            </a:r>
            <a:r>
              <a:rPr lang="cs-CZ" sz="4300" dirty="0"/>
              <a:t> – </a:t>
            </a:r>
            <a:r>
              <a:rPr lang="cs-CZ" sz="4300" b="1" dirty="0" err="1"/>
              <a:t>Ecological</a:t>
            </a:r>
            <a:r>
              <a:rPr lang="cs-CZ" sz="4300" dirty="0"/>
              <a:t> - </a:t>
            </a:r>
            <a:r>
              <a:rPr lang="cs-CZ" sz="4300" b="1" dirty="0"/>
              <a:t>ekologické</a:t>
            </a:r>
            <a:r>
              <a:rPr lang="cs-CZ" sz="4300" dirty="0"/>
              <a:t> (environmentální) – místní, národní a světová problematika životního prostředí a otázky jejího řešení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86048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D61B80-1C96-45B1-AF6A-80E854D5A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6/ FINANČNÍ PLÁN – vazba na účetnictví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EA9CCE-9FA2-4EF9-991D-8A2539B7FFE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1752" y="2204864"/>
            <a:ext cx="8503920" cy="3894184"/>
          </a:xfrm>
        </p:spPr>
        <p:txBody>
          <a:bodyPr/>
          <a:lstStyle/>
          <a:p>
            <a:r>
              <a:rPr lang="cs-CZ" dirty="0"/>
              <a:t>základní (finanční) účetnictví</a:t>
            </a:r>
          </a:p>
          <a:p>
            <a:endParaRPr lang="cs-CZ" dirty="0"/>
          </a:p>
          <a:p>
            <a:r>
              <a:rPr lang="cs-CZ" dirty="0"/>
              <a:t>vnitropodnikové (nákladové) účetnictví</a:t>
            </a:r>
          </a:p>
          <a:p>
            <a:endParaRPr lang="cs-CZ" dirty="0"/>
          </a:p>
          <a:p>
            <a:r>
              <a:rPr lang="cs-CZ" dirty="0"/>
              <a:t>plánování kalkulací a </a:t>
            </a:r>
            <a:r>
              <a:rPr lang="cs-CZ" dirty="0" err="1"/>
              <a:t>rozpočtovnictví</a:t>
            </a:r>
            <a:endParaRPr lang="cs-CZ" dirty="0"/>
          </a:p>
          <a:p>
            <a:endParaRPr lang="cs-CZ" dirty="0"/>
          </a:p>
          <a:p>
            <a:r>
              <a:rPr lang="cs-CZ" dirty="0"/>
              <a:t>manažerské účetnictví</a:t>
            </a:r>
          </a:p>
        </p:txBody>
      </p:sp>
    </p:spTree>
    <p:extLst>
      <p:ext uri="{BB962C8B-B14F-4D97-AF65-F5344CB8AC3E}">
        <p14:creationId xmlns:p14="http://schemas.microsoft.com/office/powerpoint/2010/main" val="20221579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AAA1D0-382C-4D35-86E8-E687A87E734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1752" y="1772816"/>
            <a:ext cx="8503920" cy="4856584"/>
          </a:xfrm>
        </p:spPr>
        <p:txBody>
          <a:bodyPr>
            <a:normAutofit/>
          </a:bodyPr>
          <a:lstStyle/>
          <a:p>
            <a:r>
              <a:rPr lang="cs-CZ" dirty="0"/>
              <a:t>náklady (pozor na nad/podhodnocení!)</a:t>
            </a:r>
          </a:p>
          <a:p>
            <a:r>
              <a:rPr lang="cs-CZ" dirty="0"/>
              <a:t>provozní  páka (podíl fixních nákladů na celkových)</a:t>
            </a:r>
          </a:p>
          <a:p>
            <a:r>
              <a:rPr lang="cs-CZ" dirty="0"/>
              <a:t>Rozvaha (stav majetku „ke dni“)</a:t>
            </a:r>
          </a:p>
          <a:p>
            <a:r>
              <a:rPr lang="cs-CZ" dirty="0"/>
              <a:t>Výsledovka (efektivnost)</a:t>
            </a:r>
          </a:p>
          <a:p>
            <a:r>
              <a:rPr lang="cs-CZ" dirty="0"/>
              <a:t>Cash-</a:t>
            </a:r>
            <a:r>
              <a:rPr lang="cs-CZ" dirty="0" err="1"/>
              <a:t>flow</a:t>
            </a:r>
            <a:r>
              <a:rPr lang="cs-CZ" dirty="0"/>
              <a:t> (výkonnost - změny ve finanční pozici)</a:t>
            </a:r>
          </a:p>
          <a:p>
            <a:r>
              <a:rPr lang="cs-CZ" dirty="0"/>
              <a:t>BEP</a:t>
            </a:r>
          </a:p>
          <a:p>
            <a:r>
              <a:rPr lang="cs-CZ" dirty="0"/>
              <a:t>Analýza krytí vlastních nákladů (poměrové ukazatele)</a:t>
            </a:r>
          </a:p>
          <a:p>
            <a:r>
              <a:rPr lang="cs-CZ" dirty="0"/>
              <a:t>Rozpočet (nástroj pro plánování a hodnocení)</a:t>
            </a:r>
          </a:p>
          <a:p>
            <a:endParaRPr 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3C9F011-5287-471D-8AD8-1A1B33C8B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6/ FINANČNÍ PLÁN – podklady pro sestavení</a:t>
            </a:r>
          </a:p>
        </p:txBody>
      </p:sp>
    </p:spTree>
    <p:extLst>
      <p:ext uri="{BB962C8B-B14F-4D97-AF65-F5344CB8AC3E}">
        <p14:creationId xmlns:p14="http://schemas.microsoft.com/office/powerpoint/2010/main" val="2217243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693297-7513-4752-8B8B-07CE08A94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plán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242D30-A4C3-4B99-B3B8-E141FB337175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     </a:t>
            </a:r>
          </a:p>
          <a:p>
            <a:pPr marL="0" indent="0">
              <a:buNone/>
            </a:pPr>
            <a:r>
              <a:rPr lang="cs-CZ" dirty="0"/>
              <a:t>               </a:t>
            </a:r>
            <a:r>
              <a:rPr lang="cs-CZ" dirty="0">
                <a:hlinkClick r:id="rId2"/>
              </a:rPr>
              <a:t>https://youtu.be/fIWtXWZyv-M?t=1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A01B4C0-037C-4C10-8BB6-59A08283D60F}"/>
              </a:ext>
            </a:extLst>
          </p:cNvPr>
          <p:cNvSpPr txBox="1"/>
          <p:nvPr/>
        </p:nvSpPr>
        <p:spPr>
          <a:xfrm>
            <a:off x="2286000" y="324433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https://youtu.be/fIWtXWZyv-M</a:t>
            </a:r>
          </a:p>
        </p:txBody>
      </p:sp>
    </p:spTree>
    <p:extLst>
      <p:ext uri="{BB962C8B-B14F-4D97-AF65-F5344CB8AC3E}">
        <p14:creationId xmlns:p14="http://schemas.microsoft.com/office/powerpoint/2010/main" val="33375620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184176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dirty="0"/>
              <a:t>Časový plán - </a:t>
            </a:r>
            <a:r>
              <a:rPr lang="cs-CZ" dirty="0" err="1"/>
              <a:t>Ganttův</a:t>
            </a:r>
            <a:r>
              <a:rPr lang="cs-CZ" dirty="0"/>
              <a:t> diagram</a:t>
            </a:r>
            <a:br>
              <a:rPr lang="cs-CZ" dirty="0"/>
            </a:br>
            <a:endParaRPr lang="cs-CZ" dirty="0"/>
          </a:p>
        </p:txBody>
      </p:sp>
      <p:pic>
        <p:nvPicPr>
          <p:cNvPr id="6" name="Picture 2" descr="C:\Users\Uživatel\Pictures\Gant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348880"/>
            <a:ext cx="4896544" cy="28803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4993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 č. 2 (leden 2023)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cs-CZ" dirty="0"/>
              <a:t> </a:t>
            </a:r>
          </a:p>
          <a:p>
            <a:pPr>
              <a:buNone/>
            </a:pPr>
            <a:r>
              <a:rPr lang="cs-CZ" dirty="0"/>
              <a:t>                      </a:t>
            </a:r>
          </a:p>
          <a:p>
            <a:pPr>
              <a:buNone/>
            </a:pPr>
            <a:r>
              <a:rPr lang="cs-CZ" dirty="0"/>
              <a:t>            zpracování BP z oblasti zdravotnictví, </a:t>
            </a:r>
          </a:p>
          <a:p>
            <a:pPr>
              <a:buNone/>
            </a:pPr>
            <a:r>
              <a:rPr lang="cs-CZ" dirty="0"/>
              <a:t>                                          nebo sociální péče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              seminární práce  - týden před zkouškou   </a:t>
            </a:r>
          </a:p>
          <a:p>
            <a:pPr>
              <a:buNone/>
            </a:pPr>
            <a:r>
              <a:rPr lang="cs-CZ" dirty="0"/>
              <a:t>                                               (max. 10 stran)</a:t>
            </a:r>
          </a:p>
          <a:p>
            <a:pPr>
              <a:buNone/>
            </a:pPr>
            <a:r>
              <a:rPr lang="cs-CZ" dirty="0"/>
              <a:t>              prezentace – jednotlivec/dvojice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292694-E32E-4A02-9562-28E571248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7/ LEGISLATIVNÍ PLÁN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ECD398-0BF8-433E-A8D0-121EC3B877D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Informace o VŠECH právních dokumentech, které by mohly ovlivnit náš BP</a:t>
            </a:r>
          </a:p>
        </p:txBody>
      </p:sp>
    </p:spTree>
    <p:extLst>
      <p:ext uri="{BB962C8B-B14F-4D97-AF65-F5344CB8AC3E}">
        <p14:creationId xmlns:p14="http://schemas.microsoft.com/office/powerpoint/2010/main" val="1681355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C7E2F0-30F2-49B0-BE47-71BF5A275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7/ LEGISLATIVNÍ PLÁN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1BB83E-80F1-4C65-B0F5-E0E90B298D2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1752" y="1772816"/>
            <a:ext cx="8503920" cy="4536504"/>
          </a:xfrm>
        </p:spPr>
        <p:txBody>
          <a:bodyPr>
            <a:normAutofit lnSpcReduction="10000"/>
          </a:bodyPr>
          <a:lstStyle/>
          <a:p>
            <a:r>
              <a:rPr lang="cs-CZ" dirty="0"/>
              <a:t>mezinárodní účetní směrnice a standardy (vydává Rada EU) – doporučující charakter</a:t>
            </a:r>
          </a:p>
          <a:p>
            <a:r>
              <a:rPr lang="cs-CZ" dirty="0"/>
              <a:t>Listina základních práv a svobod EU</a:t>
            </a:r>
          </a:p>
          <a:p>
            <a:r>
              <a:rPr lang="cs-CZ" dirty="0"/>
              <a:t>zákony ČR (o účetnictví, občanský zákoník, zákon o sociálních službách, zákon o zdravotních službách…)</a:t>
            </a:r>
          </a:p>
          <a:p>
            <a:r>
              <a:rPr lang="cs-CZ" dirty="0"/>
              <a:t>vyhlášky</a:t>
            </a:r>
          </a:p>
          <a:p>
            <a:r>
              <a:rPr lang="cs-CZ" dirty="0"/>
              <a:t>normy</a:t>
            </a:r>
          </a:p>
          <a:p>
            <a:r>
              <a:rPr lang="cs-CZ" dirty="0"/>
              <a:t>regulace</a:t>
            </a:r>
          </a:p>
          <a:p>
            <a:r>
              <a:rPr lang="cs-CZ" dirty="0"/>
              <a:t>licence</a:t>
            </a:r>
          </a:p>
          <a:p>
            <a:r>
              <a:rPr lang="cs-CZ" dirty="0"/>
              <a:t>kvalifikace, osvědčení</a:t>
            </a:r>
          </a:p>
        </p:txBody>
      </p:sp>
    </p:spTree>
    <p:extLst>
      <p:ext uri="{BB962C8B-B14F-4D97-AF65-F5344CB8AC3E}">
        <p14:creationId xmlns:p14="http://schemas.microsoft.com/office/powerpoint/2010/main" val="42462971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BUSINESS PLÁN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cs-CZ" dirty="0"/>
              <a:t> </a:t>
            </a:r>
          </a:p>
          <a:p>
            <a:pPr>
              <a:buNone/>
            </a:pPr>
            <a:r>
              <a:rPr lang="cs-CZ" dirty="0"/>
              <a:t>                                 dokonalý plán je mýtus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   „Potřebujete dobře zdokumentovaný </a:t>
            </a:r>
            <a:r>
              <a:rPr lang="cs-CZ" b="1" dirty="0"/>
              <a:t>výchozí bod</a:t>
            </a:r>
          </a:p>
          <a:p>
            <a:pPr>
              <a:buNone/>
            </a:pPr>
            <a:r>
              <a:rPr lang="cs-CZ" dirty="0"/>
              <a:t>   a </a:t>
            </a:r>
            <a:r>
              <a:rPr lang="cs-CZ" b="1" dirty="0"/>
              <a:t>systematický proces</a:t>
            </a:r>
            <a:r>
              <a:rPr lang="cs-CZ" dirty="0"/>
              <a:t>, který vám pomůže dostat se </a:t>
            </a:r>
          </a:p>
          <a:p>
            <a:pPr>
              <a:buNone/>
            </a:pPr>
            <a:r>
              <a:rPr lang="cs-CZ" dirty="0"/>
              <a:t>   od plánu A k plánu, který funguje.“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  A to dříve, než vám dojdou zdroje, které máte k dispozici.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                </a:t>
            </a:r>
            <a:br>
              <a:rPr lang="cs-CZ" dirty="0"/>
            </a:br>
            <a:r>
              <a:rPr lang="cs-CZ" dirty="0"/>
              <a:t>                                                                        </a:t>
            </a:r>
            <a:r>
              <a:rPr lang="cs-CZ" sz="2100" dirty="0" err="1"/>
              <a:t>Ash</a:t>
            </a:r>
            <a:r>
              <a:rPr lang="cs-CZ" sz="2100" dirty="0"/>
              <a:t> </a:t>
            </a:r>
            <a:r>
              <a:rPr lang="cs-CZ" sz="2100" dirty="0" err="1"/>
              <a:t>Maurya</a:t>
            </a:r>
            <a:endParaRPr lang="cs-CZ" sz="21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76677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Business plán – </a:t>
            </a:r>
            <a:r>
              <a:rPr lang="cs-CZ" dirty="0" err="1"/>
              <a:t>Lean</a:t>
            </a:r>
            <a:r>
              <a:rPr lang="cs-CZ" dirty="0"/>
              <a:t> </a:t>
            </a:r>
            <a:r>
              <a:rPr lang="cs-CZ" dirty="0" err="1"/>
              <a:t>Canvas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cs-CZ" dirty="0"/>
              <a:t>                  </a:t>
            </a:r>
          </a:p>
          <a:p>
            <a:pPr>
              <a:buNone/>
            </a:pPr>
            <a:r>
              <a:rPr lang="cs-CZ" dirty="0"/>
              <a:t>                              nástroj </a:t>
            </a:r>
            <a:r>
              <a:rPr lang="cs-CZ" dirty="0" err="1"/>
              <a:t>Lean</a:t>
            </a:r>
            <a:r>
              <a:rPr lang="cs-CZ" dirty="0"/>
              <a:t> Start up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1/ nápad (hypotéza)</a:t>
            </a:r>
          </a:p>
          <a:p>
            <a:pPr>
              <a:buNone/>
            </a:pPr>
            <a:r>
              <a:rPr lang="cs-CZ" dirty="0"/>
              <a:t>2/ vytvoření (test)</a:t>
            </a:r>
          </a:p>
          <a:p>
            <a:pPr>
              <a:buNone/>
            </a:pPr>
            <a:r>
              <a:rPr lang="cs-CZ" dirty="0"/>
              <a:t>3/ vyhodnocení (měření, ověření)</a:t>
            </a:r>
          </a:p>
          <a:p>
            <a:pPr>
              <a:buNone/>
            </a:pPr>
            <a:r>
              <a:rPr lang="cs-CZ" dirty="0"/>
              <a:t>4/ poučení</a:t>
            </a:r>
          </a:p>
          <a:p>
            <a:pPr>
              <a:buNone/>
            </a:pPr>
            <a:r>
              <a:rPr lang="cs-CZ" dirty="0"/>
              <a:t>5/ opakování (</a:t>
            </a:r>
            <a:r>
              <a:rPr lang="cs-CZ" dirty="0" err="1"/>
              <a:t>Xx</a:t>
            </a:r>
            <a:r>
              <a:rPr lang="cs-CZ" dirty="0"/>
              <a:t>)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69396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1A7C2A-DB57-4F7B-B9ED-20CD7078E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LEAN CANVAS</a:t>
            </a:r>
          </a:p>
        </p:txBody>
      </p:sp>
      <p:graphicFrame>
        <p:nvGraphicFramePr>
          <p:cNvPr id="5" name="Zástupný obsah 4">
            <a:extLst>
              <a:ext uri="{FF2B5EF4-FFF2-40B4-BE49-F238E27FC236}">
                <a16:creationId xmlns:a16="http://schemas.microsoft.com/office/drawing/2014/main" id="{B08A4313-17BF-461E-A7FF-D5E869FABCC6}"/>
              </a:ext>
            </a:extLst>
          </p:cNvPr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515035648"/>
              </p:ext>
            </p:extLst>
          </p:nvPr>
        </p:nvGraphicFramePr>
        <p:xfrm>
          <a:off x="214064" y="1556792"/>
          <a:ext cx="8750424" cy="4896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571803" imgH="3429000" progId="AcroExch.Document.DC">
                  <p:embed/>
                </p:oleObj>
              </mc:Choice>
              <mc:Fallback>
                <p:oleObj name="Acrobat Document" r:id="rId2" imgW="4571803" imgH="3429000" progId="AcroExch.Document.DC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C57B6618-A622-4F73-8D67-7C7642477A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4064" y="1556792"/>
                        <a:ext cx="8750424" cy="48965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888755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256184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dirty="0"/>
              <a:t>LEAN CANVAS</a:t>
            </a:r>
            <a:br>
              <a:rPr lang="cs-CZ" dirty="0"/>
            </a:br>
            <a:endParaRPr lang="cs-CZ" dirty="0"/>
          </a:p>
        </p:txBody>
      </p:sp>
      <p:pic>
        <p:nvPicPr>
          <p:cNvPr id="3076" name="Picture 4" descr="C:\Users\Uživatel\Pictures\Canvas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700807"/>
            <a:ext cx="7416823" cy="43983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28491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74913B3-F4E3-4394-A0F8-9C55F0D52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BP/CANVAS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AA45513-4A30-4F5F-876C-8B40810B9C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1" y="1371600"/>
            <a:ext cx="4038600" cy="5081736"/>
          </a:xfrm>
        </p:spPr>
        <p:txBody>
          <a:bodyPr>
            <a:normAutofit fontScale="77500" lnSpcReduction="20000"/>
          </a:bodyPr>
          <a:lstStyle/>
          <a:p>
            <a:endParaRPr lang="cs-CZ" dirty="0"/>
          </a:p>
          <a:p>
            <a:endParaRPr lang="cs-CZ" dirty="0"/>
          </a:p>
          <a:p>
            <a:r>
              <a:rPr lang="cs-CZ" dirty="0"/>
              <a:t>popis společnosti</a:t>
            </a:r>
          </a:p>
          <a:p>
            <a:endParaRPr lang="cs-CZ" dirty="0"/>
          </a:p>
          <a:p>
            <a:r>
              <a:rPr lang="cs-CZ" dirty="0"/>
              <a:t>vymezení produktu/služby</a:t>
            </a:r>
          </a:p>
          <a:p>
            <a:endParaRPr lang="cs-CZ" dirty="0"/>
          </a:p>
          <a:p>
            <a:r>
              <a:rPr lang="cs-CZ" dirty="0"/>
              <a:t>marketingový plán</a:t>
            </a:r>
          </a:p>
          <a:p>
            <a:endParaRPr lang="cs-CZ" dirty="0"/>
          </a:p>
          <a:p>
            <a:r>
              <a:rPr lang="cs-CZ" dirty="0"/>
              <a:t>management plán</a:t>
            </a:r>
          </a:p>
          <a:p>
            <a:endParaRPr lang="cs-CZ" dirty="0"/>
          </a:p>
          <a:p>
            <a:r>
              <a:rPr lang="cs-CZ" dirty="0"/>
              <a:t>provozní plán</a:t>
            </a:r>
          </a:p>
          <a:p>
            <a:endParaRPr lang="cs-CZ" dirty="0"/>
          </a:p>
          <a:p>
            <a:r>
              <a:rPr lang="cs-CZ" dirty="0"/>
              <a:t>finanční plán</a:t>
            </a:r>
          </a:p>
          <a:p>
            <a:endParaRPr lang="cs-CZ" dirty="0"/>
          </a:p>
          <a:p>
            <a:r>
              <a:rPr lang="cs-CZ" dirty="0"/>
              <a:t>legislativní plán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5F28F3F-BE42-4674-9FD8-9B9B5BB6B2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93772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r>
              <a:rPr lang="cs-CZ" dirty="0"/>
              <a:t>zákazník a řešení jeho problému,</a:t>
            </a:r>
          </a:p>
          <a:p>
            <a:endParaRPr lang="cs-CZ" dirty="0"/>
          </a:p>
          <a:p>
            <a:r>
              <a:rPr lang="cs-CZ" dirty="0"/>
              <a:t>unikátní nabídka hodnoty, srozumitelný opis</a:t>
            </a:r>
          </a:p>
          <a:p>
            <a:endParaRPr lang="cs-CZ" dirty="0"/>
          </a:p>
          <a:p>
            <a:r>
              <a:rPr lang="cs-CZ" dirty="0"/>
              <a:t>cesty k zákazníkům,</a:t>
            </a:r>
          </a:p>
          <a:p>
            <a:pPr marL="0" indent="0">
              <a:buNone/>
            </a:pPr>
            <a:r>
              <a:rPr lang="cs-CZ" dirty="0"/>
              <a:t>    existující alternativy,</a:t>
            </a:r>
          </a:p>
          <a:p>
            <a:pPr marL="0" indent="0">
              <a:buNone/>
            </a:pPr>
            <a:r>
              <a:rPr lang="cs-CZ" dirty="0"/>
              <a:t>    indikátory ne/úspěchu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nefér výhoda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cenový model a struktura nákladů</a:t>
            </a:r>
          </a:p>
        </p:txBody>
      </p:sp>
    </p:spTree>
    <p:extLst>
      <p:ext uri="{BB962C8B-B14F-4D97-AF65-F5344CB8AC3E}">
        <p14:creationId xmlns:p14="http://schemas.microsoft.com/office/powerpoint/2010/main" val="31486880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No.1 = ZÁKAZNÍK </a:t>
            </a:r>
            <a:r>
              <a:rPr lang="cs-CZ" dirty="0" err="1"/>
              <a:t>customer</a:t>
            </a:r>
            <a:r>
              <a:rPr lang="cs-CZ" dirty="0"/>
              <a:t> segment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cs-CZ" dirty="0"/>
              <a:t> </a:t>
            </a:r>
          </a:p>
          <a:p>
            <a:pPr>
              <a:buNone/>
            </a:pPr>
            <a:r>
              <a:rPr lang="cs-CZ" dirty="0"/>
              <a:t>                                       KDO to je? 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                               CO ho trápí (problém)?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                                    ČÍM se zabývá?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                             JAKÉ jsou jeho potřeby?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ZÁKAZNÍK </a:t>
            </a:r>
            <a:r>
              <a:rPr lang="cs-CZ" dirty="0" err="1"/>
              <a:t>customer</a:t>
            </a:r>
            <a:r>
              <a:rPr lang="cs-CZ" dirty="0"/>
              <a:t> segment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             ZÁKAZNÍK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cs-CZ" dirty="0"/>
              <a:t> </a:t>
            </a:r>
          </a:p>
          <a:p>
            <a:pPr>
              <a:buNone/>
            </a:pPr>
            <a:r>
              <a:rPr lang="cs-CZ" dirty="0"/>
              <a:t>            </a:t>
            </a:r>
          </a:p>
          <a:p>
            <a:pPr>
              <a:buNone/>
            </a:pPr>
            <a:r>
              <a:rPr lang="cs-CZ" dirty="0"/>
              <a:t>              UŽIVATEL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SEGMENTACE TRHU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demografické parametry</a:t>
            </a:r>
          </a:p>
          <a:p>
            <a:endParaRPr lang="cs-CZ" dirty="0"/>
          </a:p>
          <a:p>
            <a:r>
              <a:rPr lang="cs-CZ" dirty="0"/>
              <a:t>geografické parametry</a:t>
            </a:r>
          </a:p>
          <a:p>
            <a:endParaRPr lang="cs-CZ" dirty="0"/>
          </a:p>
          <a:p>
            <a:r>
              <a:rPr lang="cs-CZ" dirty="0"/>
              <a:t>U Fy – kvantitativní</a:t>
            </a:r>
          </a:p>
          <a:p>
            <a:pPr>
              <a:buNone/>
            </a:pPr>
            <a:r>
              <a:rPr lang="cs-CZ" dirty="0"/>
              <a:t>   (velikost, struktura)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BUSINESS PLÁN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pPr>
              <a:buNone/>
            </a:pPr>
            <a:r>
              <a:rPr lang="cs-CZ" dirty="0"/>
              <a:t>             PRODUKT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pPr>
              <a:buNone/>
            </a:pPr>
            <a:r>
              <a:rPr lang="cs-CZ" dirty="0"/>
              <a:t>            SLUŽBA</a:t>
            </a:r>
          </a:p>
        </p:txBody>
      </p:sp>
    </p:spTree>
    <p:extLst>
      <p:ext uri="{BB962C8B-B14F-4D97-AF65-F5344CB8AC3E}">
        <p14:creationId xmlns:p14="http://schemas.microsoft.com/office/powerpoint/2010/main" val="18974803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PRVNÍ VLAŠTOVKY – </a:t>
            </a:r>
            <a:r>
              <a:rPr lang="cs-CZ" dirty="0" err="1"/>
              <a:t>early</a:t>
            </a:r>
            <a:r>
              <a:rPr lang="cs-CZ" dirty="0"/>
              <a:t> </a:t>
            </a:r>
            <a:r>
              <a:rPr lang="cs-CZ" dirty="0" err="1"/>
              <a:t>adopters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                                  první „osvojitelé“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                             širší okruh testovaných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          KOMU je produkt/služba šitá „na míru“?</a:t>
            </a:r>
          </a:p>
          <a:p>
            <a:pPr>
              <a:buNone/>
            </a:pPr>
            <a:r>
              <a:rPr lang="cs-CZ" dirty="0"/>
              <a:t> </a:t>
            </a:r>
          </a:p>
          <a:p>
            <a:pPr>
              <a:buNone/>
            </a:pPr>
            <a:r>
              <a:rPr lang="cs-CZ" dirty="0"/>
              <a:t>                                     TAILORING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Problémy a jejich řešení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r>
              <a:rPr lang="cs-CZ" sz="2800" dirty="0"/>
              <a:t>"</a:t>
            </a:r>
            <a:r>
              <a:rPr lang="cs-CZ" sz="3500" dirty="0"/>
              <a:t>Zákazníky nezajímá vaše </a:t>
            </a:r>
            <a:r>
              <a:rPr lang="cs-CZ" sz="3500" b="1" dirty="0"/>
              <a:t>řešení.</a:t>
            </a:r>
            <a:r>
              <a:rPr lang="cs-CZ" sz="3500" dirty="0"/>
              <a:t> Je zajímají </a:t>
            </a:r>
          </a:p>
          <a:p>
            <a:pPr marL="0" indent="0">
              <a:buNone/>
            </a:pPr>
            <a:r>
              <a:rPr lang="cs-CZ" sz="3500" dirty="0"/>
              <a:t> hlavně jejich vlastní </a:t>
            </a:r>
            <a:r>
              <a:rPr lang="cs-CZ" sz="3500" b="1" dirty="0"/>
              <a:t>problémy</a:t>
            </a:r>
            <a:r>
              <a:rPr lang="cs-CZ" sz="3500" dirty="0"/>
              <a:t>.„</a:t>
            </a:r>
          </a:p>
          <a:p>
            <a:pPr marL="0" indent="0">
              <a:buNone/>
            </a:pPr>
            <a:endParaRPr lang="cs-CZ" sz="3500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       </a:t>
            </a:r>
            <a:br>
              <a:rPr lang="cs-CZ" dirty="0"/>
            </a:br>
            <a:r>
              <a:rPr lang="cs-CZ" dirty="0"/>
              <a:t>                                                                      </a:t>
            </a:r>
            <a:r>
              <a:rPr lang="cs-CZ" sz="2200" dirty="0"/>
              <a:t>Dave </a:t>
            </a:r>
            <a:r>
              <a:rPr lang="cs-CZ" sz="2200" dirty="0" err="1"/>
              <a:t>McClure</a:t>
            </a:r>
            <a:r>
              <a:rPr lang="cs-CZ" sz="2200" dirty="0"/>
              <a:t>, 500 </a:t>
            </a:r>
            <a:r>
              <a:rPr lang="cs-CZ" sz="2200" dirty="0" err="1"/>
              <a:t>Startups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7437660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112168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dirty="0"/>
              <a:t>2. PROBLEM </a:t>
            </a:r>
            <a:r>
              <a:rPr lang="cs-CZ" dirty="0" err="1"/>
              <a:t>solution</a:t>
            </a:r>
            <a:r>
              <a:rPr lang="cs-CZ" dirty="0"/>
              <a:t> fit</a:t>
            </a:r>
            <a:br>
              <a:rPr lang="cs-CZ" dirty="0"/>
            </a:br>
            <a:r>
              <a:rPr lang="cs-CZ" sz="2200" dirty="0"/>
              <a:t>(fáze sběru informací – ne vytváření zisku)</a:t>
            </a:r>
            <a:br>
              <a:rPr lang="cs-CZ" sz="2200" dirty="0"/>
            </a:br>
            <a:endParaRPr lang="cs-CZ" sz="2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01752" y="1628800"/>
            <a:ext cx="8503920" cy="4752528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                                                                          </a:t>
            </a:r>
          </a:p>
          <a:p>
            <a:pPr>
              <a:buNone/>
            </a:pPr>
            <a:r>
              <a:rPr lang="cs-CZ" dirty="0"/>
              <a:t>                                                                                                                  </a:t>
            </a:r>
            <a:r>
              <a:rPr lang="cs-CZ" sz="10800" dirty="0"/>
              <a:t>Řeším reálný problém?</a:t>
            </a:r>
          </a:p>
          <a:p>
            <a:pPr>
              <a:buNone/>
            </a:pPr>
            <a:endParaRPr lang="cs-CZ" sz="10800" dirty="0"/>
          </a:p>
          <a:p>
            <a:pPr>
              <a:buNone/>
            </a:pPr>
            <a:r>
              <a:rPr lang="cs-CZ" sz="10800" dirty="0"/>
              <a:t>                                    KDO „ho“ má?</a:t>
            </a:r>
          </a:p>
          <a:p>
            <a:pPr>
              <a:buNone/>
            </a:pPr>
            <a:r>
              <a:rPr lang="cs-CZ" sz="10800" dirty="0"/>
              <a:t>                                            </a:t>
            </a:r>
          </a:p>
          <a:p>
            <a:pPr>
              <a:buNone/>
            </a:pPr>
            <a:r>
              <a:rPr lang="cs-CZ" sz="10800" dirty="0"/>
              <a:t>                                         Ví o „něm“?</a:t>
            </a:r>
          </a:p>
          <a:p>
            <a:pPr>
              <a:buNone/>
            </a:pPr>
            <a:endParaRPr lang="cs-CZ" sz="10800" dirty="0"/>
          </a:p>
          <a:p>
            <a:pPr>
              <a:buNone/>
            </a:pPr>
            <a:r>
              <a:rPr lang="cs-CZ" sz="10800" dirty="0"/>
              <a:t>                              Nabízím správné řešení?</a:t>
            </a:r>
          </a:p>
          <a:p>
            <a:pPr>
              <a:buNone/>
            </a:pPr>
            <a:r>
              <a:rPr lang="cs-CZ" sz="10800" dirty="0"/>
              <a:t>                                     </a:t>
            </a:r>
          </a:p>
          <a:p>
            <a:pPr>
              <a:buNone/>
            </a:pPr>
            <a:r>
              <a:rPr lang="cs-CZ" sz="10800" dirty="0"/>
              <a:t>                                 JAK řešení prodám?</a:t>
            </a:r>
          </a:p>
          <a:p>
            <a:pPr>
              <a:buNone/>
            </a:pPr>
            <a:r>
              <a:rPr lang="cs-CZ" sz="10800" dirty="0"/>
              <a:t> </a:t>
            </a:r>
          </a:p>
          <a:p>
            <a:pPr>
              <a:buNone/>
            </a:pPr>
            <a:r>
              <a:rPr lang="cs-CZ" sz="10800" dirty="0"/>
              <a:t>                               Zaplňuji „díru“ na trhu?</a:t>
            </a:r>
          </a:p>
          <a:p>
            <a:pPr>
              <a:buNone/>
            </a:pPr>
            <a:endParaRPr lang="cs-CZ" sz="10800" dirty="0"/>
          </a:p>
          <a:p>
            <a:pPr>
              <a:buNone/>
            </a:pPr>
            <a:endParaRPr lang="cs-CZ" sz="10800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                                       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        EXISTUJÍ ALTERNATIVY?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cs-CZ" dirty="0"/>
              <a:t>                            </a:t>
            </a:r>
          </a:p>
          <a:p>
            <a:pPr>
              <a:buNone/>
            </a:pPr>
            <a:r>
              <a:rPr lang="cs-CZ" dirty="0"/>
              <a:t>           JAK „to“ (potenciální zákazník) řešil naposled?</a:t>
            </a:r>
          </a:p>
          <a:p>
            <a:pPr>
              <a:buNone/>
            </a:pPr>
            <a:r>
              <a:rPr lang="cs-CZ" dirty="0"/>
              <a:t>                                         OSOBNÍ</a:t>
            </a:r>
          </a:p>
          <a:p>
            <a:pPr>
              <a:buNone/>
            </a:pPr>
            <a:r>
              <a:rPr lang="cs-CZ" dirty="0"/>
              <a:t>                           pozorování a rozhovory</a:t>
            </a:r>
          </a:p>
          <a:p>
            <a:pPr>
              <a:buNone/>
            </a:pPr>
            <a:endParaRPr lang="cs-CZ" dirty="0"/>
          </a:p>
          <a:p>
            <a:r>
              <a:rPr lang="cs-CZ" dirty="0"/>
              <a:t>jiné cesty řešení</a:t>
            </a:r>
          </a:p>
          <a:p>
            <a:endParaRPr lang="cs-CZ" dirty="0"/>
          </a:p>
          <a:p>
            <a:r>
              <a:rPr lang="cs-CZ" dirty="0"/>
              <a:t>konkurence</a:t>
            </a:r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968152"/>
          </a:xfrm>
        </p:spPr>
        <p:txBody>
          <a:bodyPr>
            <a:normAutofit fontScale="90000"/>
          </a:bodyPr>
          <a:lstStyle/>
          <a:p>
            <a:r>
              <a:rPr lang="cs-CZ" dirty="0"/>
              <a:t>3. UNIKÁTNÍ NABÍDKA HODNOTY</a:t>
            </a:r>
            <a:br>
              <a:rPr lang="cs-CZ" dirty="0"/>
            </a:br>
            <a:r>
              <a:rPr lang="cs-CZ" dirty="0" err="1"/>
              <a:t>unique</a:t>
            </a:r>
            <a:r>
              <a:rPr lang="cs-CZ" dirty="0"/>
              <a:t> </a:t>
            </a:r>
            <a:r>
              <a:rPr lang="cs-CZ" dirty="0" err="1"/>
              <a:t>value</a:t>
            </a:r>
            <a:r>
              <a:rPr lang="cs-CZ" dirty="0"/>
              <a:t> </a:t>
            </a:r>
            <a:r>
              <a:rPr lang="cs-CZ" dirty="0" err="1"/>
              <a:t>proposition</a:t>
            </a:r>
            <a:r>
              <a:rPr lang="cs-CZ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cs-CZ" dirty="0"/>
          </a:p>
          <a:p>
            <a:r>
              <a:rPr lang="cs-CZ" dirty="0"/>
              <a:t>CO nabízím? </a:t>
            </a:r>
          </a:p>
          <a:p>
            <a:endParaRPr lang="cs-CZ" dirty="0"/>
          </a:p>
          <a:p>
            <a:r>
              <a:rPr lang="cs-CZ" dirty="0"/>
              <a:t>Upoutání pozornosti</a:t>
            </a:r>
          </a:p>
          <a:p>
            <a:endParaRPr lang="cs-CZ" dirty="0"/>
          </a:p>
          <a:p>
            <a:r>
              <a:rPr lang="cs-CZ" dirty="0"/>
              <a:t>Prezentace a reklama (logo, uniforma)</a:t>
            </a:r>
          </a:p>
          <a:p>
            <a:endParaRPr lang="cs-CZ" dirty="0"/>
          </a:p>
          <a:p>
            <a:r>
              <a:rPr lang="cs-CZ" dirty="0"/>
              <a:t>Výsledná hodnota pro zákazníka</a:t>
            </a:r>
          </a:p>
          <a:p>
            <a:pPr>
              <a:buNone/>
            </a:pPr>
            <a:r>
              <a:rPr lang="cs-CZ" dirty="0"/>
              <a:t>    (uspokojuje jeho potřebu – mění jeho život)</a:t>
            </a:r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896144"/>
          </a:xfrm>
        </p:spPr>
        <p:txBody>
          <a:bodyPr>
            <a:normAutofit fontScale="90000"/>
          </a:bodyPr>
          <a:lstStyle/>
          <a:p>
            <a:r>
              <a:rPr lang="cs-CZ" dirty="0"/>
              <a:t>SROZUMITELNÝ (P)OPIS</a:t>
            </a:r>
            <a:br>
              <a:rPr lang="cs-CZ" dirty="0"/>
            </a:br>
            <a:r>
              <a:rPr lang="cs-CZ" dirty="0" err="1"/>
              <a:t>high</a:t>
            </a:r>
            <a:r>
              <a:rPr lang="cs-CZ" dirty="0"/>
              <a:t> </a:t>
            </a:r>
            <a:r>
              <a:rPr lang="cs-CZ" dirty="0" err="1"/>
              <a:t>level</a:t>
            </a:r>
            <a:r>
              <a:rPr lang="cs-CZ" dirty="0"/>
              <a:t> </a:t>
            </a:r>
            <a:r>
              <a:rPr lang="cs-CZ" dirty="0" err="1"/>
              <a:t>concept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analogie</a:t>
            </a:r>
          </a:p>
          <a:p>
            <a:endParaRPr lang="cs-CZ" dirty="0"/>
          </a:p>
          <a:p>
            <a:r>
              <a:rPr lang="cs-CZ" dirty="0"/>
              <a:t>příklady</a:t>
            </a:r>
          </a:p>
          <a:p>
            <a:endParaRPr lang="cs-CZ" dirty="0"/>
          </a:p>
          <a:p>
            <a:r>
              <a:rPr lang="cs-CZ" dirty="0"/>
              <a:t>vysvětlení konceptu na známém modelu</a:t>
            </a:r>
          </a:p>
          <a:p>
            <a:endParaRPr lang="cs-CZ" dirty="0"/>
          </a:p>
          <a:p>
            <a:r>
              <a:rPr lang="cs-CZ" dirty="0"/>
              <a:t>test na cílové skupině</a:t>
            </a:r>
          </a:p>
          <a:p>
            <a:pPr>
              <a:buNone/>
            </a:pPr>
            <a:r>
              <a:rPr lang="cs-CZ" dirty="0"/>
              <a:t>    (PPC kampaň, </a:t>
            </a:r>
            <a:r>
              <a:rPr lang="cs-CZ" dirty="0" err="1"/>
              <a:t>Landing</a:t>
            </a:r>
            <a:r>
              <a:rPr lang="cs-CZ" dirty="0"/>
              <a:t> </a:t>
            </a:r>
            <a:r>
              <a:rPr lang="cs-CZ" dirty="0" err="1"/>
              <a:t>page</a:t>
            </a:r>
            <a:r>
              <a:rPr lang="cs-CZ" dirty="0"/>
              <a:t>, A/B split - test)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4. ŘEŠENÍ (PRODUKT) </a:t>
            </a:r>
            <a:r>
              <a:rPr lang="cs-CZ" dirty="0" err="1"/>
              <a:t>Solution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endParaRPr lang="cs-CZ" dirty="0"/>
          </a:p>
          <a:p>
            <a:r>
              <a:rPr lang="cs-CZ" dirty="0"/>
              <a:t>stanovte vlastnosti produktu</a:t>
            </a:r>
          </a:p>
          <a:p>
            <a:pPr>
              <a:buNone/>
            </a:pPr>
            <a:r>
              <a:rPr lang="cs-CZ" dirty="0"/>
              <a:t>                   odpovídají problému</a:t>
            </a:r>
          </a:p>
          <a:p>
            <a:endParaRPr lang="cs-CZ" dirty="0"/>
          </a:p>
          <a:p>
            <a:r>
              <a:rPr lang="cs-CZ" dirty="0"/>
              <a:t>párujte s problémy</a:t>
            </a:r>
          </a:p>
          <a:p>
            <a:endParaRPr lang="cs-CZ" dirty="0"/>
          </a:p>
          <a:p>
            <a:pPr>
              <a:buNone/>
            </a:pPr>
            <a:endParaRPr lang="cs-CZ" dirty="0"/>
          </a:p>
          <a:p>
            <a:r>
              <a:rPr lang="cs-CZ" dirty="0"/>
              <a:t>udělejte si uživatelský test </a:t>
            </a:r>
          </a:p>
          <a:p>
            <a:endParaRPr lang="cs-CZ" dirty="0"/>
          </a:p>
          <a:p>
            <a:r>
              <a:rPr lang="cs-CZ" dirty="0"/>
              <a:t>testujte podle povahy zákazníka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5. CESTY K ZÁKAZNÍKŮM - </a:t>
            </a:r>
            <a:r>
              <a:rPr lang="cs-CZ" dirty="0" err="1"/>
              <a:t>channels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cs-CZ" dirty="0"/>
              <a:t>                             </a:t>
            </a:r>
          </a:p>
          <a:p>
            <a:pPr>
              <a:buNone/>
            </a:pPr>
            <a:r>
              <a:rPr lang="cs-CZ" dirty="0"/>
              <a:t>                                   Distribuční kanály</a:t>
            </a:r>
          </a:p>
          <a:p>
            <a:pPr>
              <a:buNone/>
            </a:pPr>
            <a:r>
              <a:rPr lang="cs-CZ" dirty="0"/>
              <a:t> </a:t>
            </a:r>
          </a:p>
          <a:p>
            <a:pPr>
              <a:buNone/>
            </a:pPr>
            <a:r>
              <a:rPr lang="cs-CZ" dirty="0"/>
              <a:t>                                     KOMUNIKACE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  JAKÝM způsobem kontaktujete svého zákazníka?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         JAK svůj produkt dostanete k zákazníkům?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6. TOKY PŘÍJMŮ – </a:t>
            </a:r>
            <a:r>
              <a:rPr lang="cs-CZ" dirty="0" err="1"/>
              <a:t>revenue</a:t>
            </a:r>
            <a:r>
              <a:rPr lang="cs-CZ" dirty="0"/>
              <a:t> </a:t>
            </a:r>
            <a:r>
              <a:rPr lang="cs-CZ" dirty="0" err="1"/>
              <a:t>streams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cs-CZ" dirty="0"/>
              <a:t>                     </a:t>
            </a:r>
          </a:p>
          <a:p>
            <a:pPr>
              <a:buNone/>
            </a:pPr>
            <a:r>
              <a:rPr lang="cs-CZ" dirty="0"/>
              <a:t>                         Za Co vaši zákazníci platí?</a:t>
            </a:r>
          </a:p>
          <a:p>
            <a:endParaRPr lang="cs-CZ" dirty="0"/>
          </a:p>
          <a:p>
            <a:r>
              <a:rPr lang="cs-CZ" dirty="0"/>
              <a:t>platba za využití služby/produktu</a:t>
            </a:r>
          </a:p>
          <a:p>
            <a:endParaRPr lang="cs-CZ" dirty="0"/>
          </a:p>
          <a:p>
            <a:r>
              <a:rPr lang="cs-CZ" dirty="0"/>
              <a:t>pronájem</a:t>
            </a:r>
          </a:p>
          <a:p>
            <a:endParaRPr lang="cs-CZ" dirty="0"/>
          </a:p>
          <a:p>
            <a:r>
              <a:rPr lang="cs-CZ" dirty="0"/>
              <a:t>předplatné</a:t>
            </a:r>
          </a:p>
          <a:p>
            <a:pPr>
              <a:buNone/>
            </a:pPr>
            <a:endParaRPr lang="cs-CZ" dirty="0"/>
          </a:p>
          <a:p>
            <a:r>
              <a:rPr lang="cs-CZ" dirty="0"/>
              <a:t>paralelní produkt u NZO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7. STRUKTURA NÁKLADŮ – </a:t>
            </a:r>
            <a:r>
              <a:rPr lang="cs-CZ" dirty="0" err="1"/>
              <a:t>cost</a:t>
            </a:r>
            <a:r>
              <a:rPr lang="cs-CZ" dirty="0"/>
              <a:t> </a:t>
            </a:r>
            <a:r>
              <a:rPr lang="cs-CZ" dirty="0" err="1"/>
              <a:t>structure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odhad rozsahu</a:t>
            </a:r>
          </a:p>
          <a:p>
            <a:endParaRPr lang="cs-CZ" dirty="0"/>
          </a:p>
          <a:p>
            <a:r>
              <a:rPr lang="cs-CZ" dirty="0"/>
              <a:t>fixní náklady</a:t>
            </a:r>
          </a:p>
          <a:p>
            <a:endParaRPr lang="cs-CZ" dirty="0"/>
          </a:p>
          <a:p>
            <a:r>
              <a:rPr lang="cs-CZ" dirty="0"/>
              <a:t>variabilní náklady</a:t>
            </a:r>
          </a:p>
          <a:p>
            <a:endParaRPr lang="cs-CZ" dirty="0"/>
          </a:p>
          <a:p>
            <a:r>
              <a:rPr lang="cs-CZ" dirty="0"/>
              <a:t>celkové náklady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BUSINESS PLÁN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1"/>
          </p:nvPr>
        </p:nvSpPr>
        <p:spPr>
          <a:xfrm>
            <a:off x="301752" y="1916832"/>
            <a:ext cx="8503920" cy="4182216"/>
          </a:xfrm>
        </p:spPr>
        <p:txBody>
          <a:bodyPr/>
          <a:lstStyle/>
          <a:p>
            <a:endParaRPr lang="cs-CZ" dirty="0"/>
          </a:p>
          <a:p>
            <a:r>
              <a:rPr lang="cs-CZ" dirty="0"/>
              <a:t>nový produkt/služba</a:t>
            </a:r>
          </a:p>
          <a:p>
            <a:endParaRPr lang="cs-CZ" dirty="0"/>
          </a:p>
          <a:p>
            <a:r>
              <a:rPr lang="cs-CZ" dirty="0"/>
              <a:t>inovace produktu/služby</a:t>
            </a:r>
          </a:p>
          <a:p>
            <a:endParaRPr lang="cs-CZ" dirty="0"/>
          </a:p>
          <a:p>
            <a:r>
              <a:rPr lang="cs-CZ" dirty="0"/>
              <a:t>rozšíření fungující služby (portfolia produktů)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96979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8.INDIKÁTORY </a:t>
            </a:r>
            <a:r>
              <a:rPr lang="cs-CZ" dirty="0" err="1"/>
              <a:t>key</a:t>
            </a:r>
            <a:r>
              <a:rPr lang="cs-CZ" dirty="0"/>
              <a:t> </a:t>
            </a:r>
            <a:r>
              <a:rPr lang="cs-CZ" dirty="0" err="1"/>
              <a:t>metrics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cs-CZ" dirty="0"/>
              <a:t>                               </a:t>
            </a:r>
          </a:p>
          <a:p>
            <a:pPr>
              <a:buNone/>
            </a:pPr>
            <a:r>
              <a:rPr lang="cs-CZ" dirty="0"/>
              <a:t>                                         „PROČ“ v číslech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                          JAK se bude (ne)úspěch měřit?</a:t>
            </a:r>
          </a:p>
          <a:p>
            <a:pPr>
              <a:buNone/>
            </a:pPr>
            <a:endParaRPr lang="cs-CZ" dirty="0"/>
          </a:p>
          <a:p>
            <a:r>
              <a:rPr lang="cs-CZ" dirty="0"/>
              <a:t>analýza prodeje/poskytnutých služeb</a:t>
            </a:r>
          </a:p>
          <a:p>
            <a:endParaRPr lang="cs-CZ" dirty="0"/>
          </a:p>
          <a:p>
            <a:r>
              <a:rPr lang="cs-CZ" dirty="0"/>
              <a:t>počet (e-)návštěv v.s. počet transakcí (PPC)</a:t>
            </a:r>
          </a:p>
          <a:p>
            <a:endParaRPr lang="cs-CZ" dirty="0"/>
          </a:p>
          <a:p>
            <a:r>
              <a:rPr lang="cs-CZ" dirty="0"/>
              <a:t>reálné údaje (počet platících zákazníků)</a:t>
            </a:r>
          </a:p>
          <a:p>
            <a:endParaRPr lang="cs-CZ" dirty="0"/>
          </a:p>
          <a:p>
            <a:r>
              <a:rPr lang="cs-CZ" dirty="0"/>
              <a:t>počet prodaných produktů/služeb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9. NEFÉR VÝHODA</a:t>
            </a:r>
          </a:p>
        </p:txBody>
      </p:sp>
      <p:pic>
        <p:nvPicPr>
          <p:cNvPr id="4098" name="Picture 2" descr="C:\Users\Uživatel\Pictures\studna v poušti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060848"/>
            <a:ext cx="5328592" cy="36724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NELZE „KOPÍROVAT“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lidé</a:t>
            </a:r>
          </a:p>
          <a:p>
            <a:endParaRPr lang="cs-CZ" dirty="0"/>
          </a:p>
          <a:p>
            <a:r>
              <a:rPr lang="cs-CZ" dirty="0"/>
              <a:t>znalosti</a:t>
            </a:r>
          </a:p>
          <a:p>
            <a:endParaRPr lang="cs-CZ" dirty="0"/>
          </a:p>
          <a:p>
            <a:r>
              <a:rPr lang="cs-CZ" dirty="0"/>
              <a:t>kontakty</a:t>
            </a:r>
          </a:p>
          <a:p>
            <a:endParaRPr lang="cs-CZ" dirty="0"/>
          </a:p>
          <a:p>
            <a:r>
              <a:rPr lang="cs-CZ" dirty="0"/>
              <a:t>patent/ochranná známka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Kdy je „toho“ konec?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cs-CZ" dirty="0"/>
              <a:t>  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„Dokonalosti není dosaženo tehdy, když už není co přidat, ale tehdy, když už nelze nic odebrat.“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                                                </a:t>
            </a:r>
            <a:r>
              <a:rPr lang="cs-CZ" sz="2000" dirty="0"/>
              <a:t>A. de Saint- </a:t>
            </a:r>
            <a:r>
              <a:rPr lang="cs-CZ" sz="2000" dirty="0" err="1"/>
              <a:t>Exupery</a:t>
            </a:r>
            <a:r>
              <a:rPr lang="cs-CZ" sz="2000" dirty="0"/>
              <a:t> (1900 – 1944)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BUSINESS PLÁN – PROČ?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endParaRPr lang="cs-CZ" dirty="0"/>
          </a:p>
          <a:p>
            <a:pPr>
              <a:buNone/>
            </a:pPr>
            <a:r>
              <a:rPr lang="cs-CZ" dirty="0"/>
              <a:t>  </a:t>
            </a:r>
          </a:p>
          <a:p>
            <a:pPr>
              <a:buNone/>
            </a:pPr>
            <a:r>
              <a:rPr lang="cs-CZ" dirty="0"/>
              <a:t>    </a:t>
            </a:r>
            <a:r>
              <a:rPr lang="cs-CZ" sz="2900" dirty="0"/>
              <a:t>„Smyslem plánování není jen stanovit si svůj cíl,</a:t>
            </a:r>
          </a:p>
          <a:p>
            <a:pPr>
              <a:buNone/>
            </a:pPr>
            <a:r>
              <a:rPr lang="cs-CZ" sz="2900" dirty="0"/>
              <a:t>    ale hlavně se připravit na nečekané události.“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>
              <a:buNone/>
            </a:pPr>
            <a:r>
              <a:rPr lang="cs-CZ" dirty="0"/>
              <a:t>                                         </a:t>
            </a:r>
            <a:r>
              <a:rPr lang="cs-CZ" sz="2000" dirty="0"/>
              <a:t>Dwight D. Eisenhower (1890-1969)</a:t>
            </a:r>
          </a:p>
        </p:txBody>
      </p:sp>
    </p:spTree>
    <p:extLst>
      <p:ext uri="{BB962C8B-B14F-4D97-AF65-F5344CB8AC3E}">
        <p14:creationId xmlns:p14="http://schemas.microsoft.com/office/powerpoint/2010/main" val="1137939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BUSINESS PLÁN – PROČ?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„Člověk není výtvorem okolností, okolnosti jsou výtvorem člověka.“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                                                        </a:t>
            </a:r>
            <a:r>
              <a:rPr lang="cs-CZ" sz="1900" dirty="0"/>
              <a:t>Benjamin </a:t>
            </a:r>
            <a:r>
              <a:rPr lang="cs-CZ" sz="1900" dirty="0" err="1"/>
              <a:t>Disraeli</a:t>
            </a:r>
            <a:r>
              <a:rPr lang="cs-CZ" sz="1900" dirty="0"/>
              <a:t> (1804 – 1881)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896772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ministrativní">
  <a:themeElements>
    <a:clrScheme name="Administrativní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Administrativní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dministrativní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18399</TotalTime>
  <Words>2721</Words>
  <Application>Microsoft Office PowerPoint</Application>
  <PresentationFormat>Předvádění na obrazovce (4:3)</PresentationFormat>
  <Paragraphs>654</Paragraphs>
  <Slides>73</Slides>
  <Notes>2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73</vt:i4>
      </vt:variant>
    </vt:vector>
  </HeadingPairs>
  <TitlesOfParts>
    <vt:vector size="81" baseType="lpstr">
      <vt:lpstr>Arial</vt:lpstr>
      <vt:lpstr>Calibri</vt:lpstr>
      <vt:lpstr>Georgia</vt:lpstr>
      <vt:lpstr>Wingdings</vt:lpstr>
      <vt:lpstr>Wingdings 2</vt:lpstr>
      <vt:lpstr>Administrativní</vt:lpstr>
      <vt:lpstr>Objekt prostředí balíčkovače</vt:lpstr>
      <vt:lpstr>Acrobat Document</vt:lpstr>
      <vt:lpstr>FINANČNÍ ŘÍZENÍ  a  BUSINESS PLÁN</vt:lpstr>
      <vt:lpstr>PLÁN SETKÁNÍ</vt:lpstr>
      <vt:lpstr>plán dne 16.11.2022</vt:lpstr>
      <vt:lpstr>Cíl č. 1 (listopad, prosinec 2022)</vt:lpstr>
      <vt:lpstr>Cíl č. 2 (leden 2023)</vt:lpstr>
      <vt:lpstr>BUSINESS PLÁN</vt:lpstr>
      <vt:lpstr>BUSINESS PLÁN</vt:lpstr>
      <vt:lpstr>BUSINESS PLÁN – PROČ?</vt:lpstr>
      <vt:lpstr>BUSINESS PLÁN – PROČ?</vt:lpstr>
      <vt:lpstr>BUSINESS PLÁN – PROČ?</vt:lpstr>
      <vt:lpstr>W. Edwards Deming (1900 – 1993) PDCA – metoda zdokonalování procesů</vt:lpstr>
      <vt:lpstr>W. Edwards Deming (1900 – 1993) 7 smrtelných chorob firem</vt:lpstr>
      <vt:lpstr>Inspirace komplexní systémy a systémové myšlení</vt:lpstr>
      <vt:lpstr>Inspirace komplexní systémy a systémové myšlení</vt:lpstr>
      <vt:lpstr>INSPIRUJTE SE                                                  MODELY ÚSPĚŠNÉHO JEDNÁNÍ!</vt:lpstr>
      <vt:lpstr>Podnikatelé s plány jsou úspěšnější Kip Thorne</vt:lpstr>
      <vt:lpstr>podnikatelé s plány jsou úspěšnější</vt:lpstr>
      <vt:lpstr>podnikatelé s plány jsou úspěšnější know how ?</vt:lpstr>
      <vt:lpstr>podnikatelé s plány jsou úspěšnější</vt:lpstr>
      <vt:lpstr>„Gantt“ – užitečný nástroj „do projektu“</vt:lpstr>
      <vt:lpstr>PODMÍNKY ÚSPĚCHU</vt:lpstr>
      <vt:lpstr>BP jako informace pro investora forma a obsah</vt:lpstr>
      <vt:lpstr>dobrý BP</vt:lpstr>
      <vt:lpstr>Definování cílů - SMART</vt:lpstr>
      <vt:lpstr>Definování cílů - SMART</vt:lpstr>
      <vt:lpstr>BUSINESS PLÁN dobrý nápad nestačí</vt:lpstr>
      <vt:lpstr>J. Rudyard Kipling (1865 – 1935)</vt:lpstr>
      <vt:lpstr>PLÁN</vt:lpstr>
      <vt:lpstr>BP – nač nezapomenout!</vt:lpstr>
      <vt:lpstr>MISE –účel existence a vyznávané hodnoty</vt:lpstr>
      <vt:lpstr>MISE - YOU TUBE</vt:lpstr>
      <vt:lpstr>MISE - příklad</vt:lpstr>
      <vt:lpstr>VIZE – ideální cílový stav</vt:lpstr>
      <vt:lpstr>VIZE - YOU TUBE</vt:lpstr>
      <vt:lpstr>BUSINESS PLÁN -  6 hlavních otázek</vt:lpstr>
      <vt:lpstr>BP – základní součásti</vt:lpstr>
      <vt:lpstr>1/ POPIS SPOLEČNOSTI</vt:lpstr>
      <vt:lpstr>2/ VYMEZENÍ PRODUKTU/SLUŽBY (popis)</vt:lpstr>
      <vt:lpstr>3/ MARKETINGOVÝ PLÁN</vt:lpstr>
      <vt:lpstr>3/ MARKETINGOVÝ PLÁN</vt:lpstr>
      <vt:lpstr>3/ MARKETINGOVÝ PLÁN marketingový mix (4P/4C)</vt:lpstr>
      <vt:lpstr>4/ MANAGEMENT PLÁN</vt:lpstr>
      <vt:lpstr>Analyzujte prostředí: SWOT GT News fucik.cz</vt:lpstr>
      <vt:lpstr>5/ PROVOZNÍ PLÁN</vt:lpstr>
      <vt:lpstr>Analyzujte prostředí:PESTLE</vt:lpstr>
      <vt:lpstr>6/ FINANČNÍ PLÁN – vazba na účetnictví</vt:lpstr>
      <vt:lpstr>6/ FINANČNÍ PLÁN – podklady pro sestavení</vt:lpstr>
      <vt:lpstr>plán</vt:lpstr>
      <vt:lpstr> Časový plán - Ganttův diagram </vt:lpstr>
      <vt:lpstr>7/ LEGISLATIVNÍ PLÁN</vt:lpstr>
      <vt:lpstr>7/ LEGISLATIVNÍ PLÁN</vt:lpstr>
      <vt:lpstr>BUSINESS PLÁN</vt:lpstr>
      <vt:lpstr>Business plán – Lean Canvas</vt:lpstr>
      <vt:lpstr>LEAN CANVAS</vt:lpstr>
      <vt:lpstr> LEAN CANVAS </vt:lpstr>
      <vt:lpstr>BP/CANVAS</vt:lpstr>
      <vt:lpstr>No.1 = ZÁKAZNÍK customer segment</vt:lpstr>
      <vt:lpstr>ZÁKAZNÍK customer segment</vt:lpstr>
      <vt:lpstr>SEGMENTACE TRHU</vt:lpstr>
      <vt:lpstr>PRVNÍ VLAŠTOVKY – early adopters</vt:lpstr>
      <vt:lpstr>Problémy a jejich řešení</vt:lpstr>
      <vt:lpstr> 2. PROBLEM solution fit (fáze sběru informací – ne vytváření zisku) </vt:lpstr>
      <vt:lpstr>         EXISTUJÍ ALTERNATIVY?</vt:lpstr>
      <vt:lpstr>3. UNIKÁTNÍ NABÍDKA HODNOTY unique value proposition </vt:lpstr>
      <vt:lpstr>SROZUMITELNÝ (P)OPIS high level concept</vt:lpstr>
      <vt:lpstr>4. ŘEŠENÍ (PRODUKT) Solution</vt:lpstr>
      <vt:lpstr>5. CESTY K ZÁKAZNÍKŮM - channels</vt:lpstr>
      <vt:lpstr>6. TOKY PŘÍJMŮ – revenue streams</vt:lpstr>
      <vt:lpstr>7. STRUKTURA NÁKLADŮ – cost structure</vt:lpstr>
      <vt:lpstr>8.INDIKÁTORY key metrics</vt:lpstr>
      <vt:lpstr>9. NEFÉR VÝHODA</vt:lpstr>
      <vt:lpstr>NELZE „KOPÍROVAT“</vt:lpstr>
      <vt:lpstr>Kdy je „toho“ konec?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FINANČNÍ ŘÍZENÍ  a  BUSINESS PLÁN</dc:title>
  <dc:creator>Uživatel</dc:creator>
  <cp:lastModifiedBy>Romana Pištěková</cp:lastModifiedBy>
  <cp:revision>82</cp:revision>
  <dcterms:created xsi:type="dcterms:W3CDTF">2019-09-28T08:55:13Z</dcterms:created>
  <dcterms:modified xsi:type="dcterms:W3CDTF">2022-11-29T08:59:23Z</dcterms:modified>
</cp:coreProperties>
</file>