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8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B767C9-2DF4-43DA-AC8F-662915AFBA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9089A9A-5C23-4771-B529-37AB05FECD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E078D95-00D7-4D1D-A2EC-48FA2D060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6D90B-2F30-4FD2-8454-20A62E71078D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FA5CB4-A1AD-47B1-9F06-C2560F80B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E96784-5FA5-44EB-AF49-8DCF3B83F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84BB-877D-43DE-A36A-B953F65454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3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CF4A08-9E50-4DD5-9FD8-620A1FB22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09C71FB-38D5-4B6B-95D1-B01A611971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542288-97CE-4E22-9D5E-53338D701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6D90B-2F30-4FD2-8454-20A62E71078D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D35065-CE6F-4A75-9415-D2AB1731F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730D05-E292-4769-8AB8-A69AA9942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84BB-877D-43DE-A36A-B953F65454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170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54DBAD2-1DEF-4D93-943B-07F5FF30F3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E269228-85F8-4441-9E6B-AB68FBBC2B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99998F-93BA-449B-A2D6-AC0A85D3F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6D90B-2F30-4FD2-8454-20A62E71078D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271202-326D-4EE2-9552-76856950B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7BDD5B-6002-4A02-8F14-8066DB19D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84BB-877D-43DE-A36A-B953F65454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8209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BDC77E-0706-4E04-88FE-5F3362C08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1E10E3-BE5F-47EB-9257-0722DBC9A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BCEF41-0F03-4728-B0E5-09D03C0B6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6D90B-2F30-4FD2-8454-20A62E71078D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105BBB-33F2-4604-9DC9-3297E2281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4C8805D-0F7C-4AD9-9C22-08494F94E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84BB-877D-43DE-A36A-B953F65454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0495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E0A242-EA7F-4409-96FF-BBF5B4740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CBEBD78-FDF5-4193-9F83-E799964148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D84693-B3CC-4321-909B-6113936F8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6D90B-2F30-4FD2-8454-20A62E71078D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DF0A1B-564F-46BB-AAF9-F24896255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EE293F-7440-4FFF-8C36-80EE10942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84BB-877D-43DE-A36A-B953F65454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969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911A36-F866-4532-8FD0-6C3FB9DC6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64EC2F-EB73-40A2-9A15-BD7005E7E1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C70231F-A2E1-4F41-B43E-BAAA2D050B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D96D502-6081-435E-A856-6461579D7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6D90B-2F30-4FD2-8454-20A62E71078D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68204B1-31C4-4466-A89F-24AE66D0E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073190-8CAA-41A7-90A8-0222A05DA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84BB-877D-43DE-A36A-B953F65454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8502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9E2336-7D6E-40F0-B552-4B6CBC496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6F629CC-3DC0-4CCB-B9B6-221568466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0237384-D2DA-4C07-850A-E5050F1487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7C9BA63-73C8-43CB-940F-37AA9AAD09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DDF5818-0ADE-4794-A64F-5DC5EBE7A2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8A22F1B-CD30-4F04-BBE9-27FE7E498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6D90B-2F30-4FD2-8454-20A62E71078D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1093116-44FC-4DEA-92E2-E2C813DDB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90FAB0D-97BA-489D-8091-11AE9B446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84BB-877D-43DE-A36A-B953F65454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3120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821C68-4B5B-4272-A870-36664D473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9943EB6-5A50-4088-BC49-91C8C3376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6D90B-2F30-4FD2-8454-20A62E71078D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039FC5C-AF03-43D7-A76C-47FEAB35E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AE5DB24-B4C5-48E2-AF0C-A88E45CFB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84BB-877D-43DE-A36A-B953F65454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73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CB59DC0-9061-425F-9438-FC2221BD8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6D90B-2F30-4FD2-8454-20A62E71078D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18BDEF6-91BC-481C-935C-F2B92CC5C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04B2DAC-6723-459D-9100-4C8241906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84BB-877D-43DE-A36A-B953F65454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6361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1726CC-529D-407C-9727-8C4657910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AFEAAD-6C97-4610-BF88-0055A202F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2125FA6-62F9-466F-A282-AD744A95D2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A939D81-A375-4D95-A8BD-5E2DC51E1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6D90B-2F30-4FD2-8454-20A62E71078D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D7107B8-996C-4A64-83B7-A1770D6EF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0AE1F65-0FA8-4601-9297-3A5DAF183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84BB-877D-43DE-A36A-B953F65454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6885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9658BB-928D-4115-B65A-6F1D34A3D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C8257E6-023F-4849-95C8-DBAD946F14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D74446B-7E55-4279-9D2E-5580A8683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D80A5A1-4C78-45AE-9C4D-754031B9D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6D90B-2F30-4FD2-8454-20A62E71078D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C8D34AB-E686-411B-99AC-E81FB2B5A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6990E88-C545-4EDB-AA55-4AD7C73F3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84BB-877D-43DE-A36A-B953F65454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9980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E48B823-3526-4CB0-8DD3-C5F98363C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3687EA5-8DDB-4EA7-A30B-503C01308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9255F5-BDC3-467E-AF98-1B8105D907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6D90B-2F30-4FD2-8454-20A62E71078D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5079FC-EEBC-493E-8905-6913BB4F4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5EFA31-CF31-428E-845A-9501FAAD9C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E84BB-877D-43DE-A36A-B953F65454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369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C6CBE1-2202-4EE0-A05B-5E651E654A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73112"/>
          </a:xfrm>
        </p:spPr>
        <p:txBody>
          <a:bodyPr>
            <a:normAutofit fontScale="90000"/>
          </a:bodyPr>
          <a:lstStyle/>
          <a:p>
            <a:r>
              <a:rPr lang="cs-CZ" dirty="0"/>
              <a:t>1.Existencialismus a existence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4205325-82F0-49AC-AF0F-37A7D3EB7D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95475"/>
            <a:ext cx="9143999" cy="4152900"/>
          </a:xfrm>
        </p:spPr>
        <p:txBody>
          <a:bodyPr>
            <a:normAutofit/>
          </a:bodyPr>
          <a:lstStyle/>
          <a:p>
            <a:r>
              <a:rPr lang="cs-CZ" dirty="0"/>
              <a:t>„Je tolik existencialismů, kolik je existencialistů.“ </a:t>
            </a:r>
          </a:p>
          <a:p>
            <a:r>
              <a:rPr lang="cs-CZ" dirty="0"/>
              <a:t>(Václav Černý První a druhý sešit o existencialismu)</a:t>
            </a:r>
          </a:p>
          <a:p>
            <a:endParaRPr lang="cs-CZ" dirty="0"/>
          </a:p>
          <a:p>
            <a:pPr algn="l"/>
            <a:r>
              <a:rPr lang="cs-CZ" dirty="0"/>
              <a:t>-Existencialismus: vzniká v meziválečném období, 20. a 30. léta 20. století</a:t>
            </a:r>
          </a:p>
          <a:p>
            <a:pPr algn="l"/>
            <a:r>
              <a:rPr lang="cs-CZ" dirty="0"/>
              <a:t>-Prožitek a výraz pocitů lidí v meziválečném období: zklamání, úzkost, odcizení, bezdomoví, absurdita, ohrožení a neuspokojení, ale také touha po nalezení smyslu lidského bytí a autentické existence, výraz touhy po svobodě, e. chce porozumět tomu, co to je „být člověkem“.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7163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1E5B0B-936A-4C3C-8317-5D248D078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590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10. Karl </a:t>
            </a:r>
            <a:r>
              <a:rPr lang="cs-CZ" dirty="0" err="1"/>
              <a:t>Jaspers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60EB7D-415D-47F2-903D-EB47FE8E2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5320"/>
            <a:ext cx="10515600" cy="511164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b="1" dirty="0"/>
              <a:t>Obemykající a transcendence</a:t>
            </a:r>
          </a:p>
          <a:p>
            <a:pPr marL="0" indent="0">
              <a:buNone/>
            </a:pPr>
            <a:r>
              <a:rPr lang="cs-CZ" dirty="0"/>
              <a:t>Člověk žije a myslí vždy v určitém kontextu, horizontu. V myšlení, zkoušení a jednání se ohlašuje to </a:t>
            </a:r>
            <a:r>
              <a:rPr lang="cs-CZ" b="1" dirty="0"/>
              <a:t>„obemykající“</a:t>
            </a:r>
            <a:r>
              <a:rPr lang="cs-CZ" dirty="0"/>
              <a:t> – svět, příroda, společnost. Ale všechno toto nemá původ samo v sobě, ale poukazuje ještě k něčemu dalšímu, k </a:t>
            </a:r>
            <a:r>
              <a:rPr lang="cs-CZ" b="1" dirty="0"/>
              <a:t>transcendenci</a:t>
            </a:r>
            <a:r>
              <a:rPr lang="cs-CZ" dirty="0"/>
              <a:t>. K tomu, co se vzpírá přímému uchopení, co nelze jen tak pojmenovat ani si představit. Transcendence se ukazuje zprostředkovaně, nepřímo pomocí tzv. </a:t>
            </a:r>
            <a:r>
              <a:rPr lang="cs-CZ" b="1" dirty="0"/>
              <a:t>„šifer transcendence“</a:t>
            </a:r>
            <a:r>
              <a:rPr lang="cs-CZ" dirty="0"/>
              <a:t> (to mohou být filosofické pojmy, umělecká díla nebo podoby víry).</a:t>
            </a:r>
            <a:endParaRPr lang="cs-CZ" b="1" dirty="0"/>
          </a:p>
          <a:p>
            <a:pPr lvl="0"/>
            <a:r>
              <a:rPr lang="cs-CZ" b="1" dirty="0"/>
              <a:t>Existence</a:t>
            </a:r>
          </a:p>
          <a:p>
            <a:pPr marL="0" indent="0">
              <a:buNone/>
            </a:pPr>
            <a:r>
              <a:rPr lang="cs-CZ" dirty="0"/>
              <a:t>Vědomé vztahování k sobě a zároveň k transcendenci. Existence si uvědomuje, že není sama sobě základem, že si je darována (křesťanské pojetí života jako daru), že odkazuje k dalšímu, přímo neuchopitelnému, tj. transcendentnímu. Svou odkázanost na transcendenci zakouší zejména tehdy, když narazí na meze své autonomie, tedy na nemožnost odstranit smrt, utrpení, konflikt, vinu, nahodilost (to jsou tzv. </a:t>
            </a:r>
            <a:r>
              <a:rPr lang="cs-CZ" i="1" dirty="0"/>
              <a:t>mezní situace</a:t>
            </a:r>
            <a:r>
              <a:rPr lang="cs-CZ" dirty="0"/>
              <a:t>). </a:t>
            </a:r>
          </a:p>
          <a:p>
            <a:pPr marL="0" indent="0">
              <a:buNone/>
            </a:pPr>
            <a:r>
              <a:rPr lang="cs-CZ" dirty="0"/>
              <a:t>Existence tedy není dána samotným faktem života; vzpínáme se k ní vědomým úsilím a stále znovu se od ní vzdalujeme. </a:t>
            </a:r>
          </a:p>
          <a:p>
            <a:r>
              <a:rPr lang="cs-CZ" dirty="0"/>
              <a:t>Jako lze o transcendenci mluvit v </a:t>
            </a:r>
            <a:r>
              <a:rPr lang="cs-CZ" i="1" dirty="0"/>
              <a:t>šifrách</a:t>
            </a:r>
            <a:r>
              <a:rPr lang="cs-CZ" dirty="0"/>
              <a:t>, lze o existenci mluvit v </a:t>
            </a:r>
            <a:r>
              <a:rPr lang="cs-CZ" i="1" dirty="0"/>
              <a:t>signech</a:t>
            </a:r>
            <a:r>
              <a:rPr lang="cs-CZ" dirty="0"/>
              <a:t> (jako je svoboda, zodpovědnost aj.). Signa existence jsou výrazem toho, jak existence prožívá samu sebe. Nemůžeme je nijak, vědecky, „objektivně“ dokazovat nebo vyvracet.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6915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4B0D3A-CFC1-4877-84B4-80EFF8035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56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Literatura: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004970-2B2C-41A7-9224-A137329F2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W. </a:t>
            </a:r>
            <a:r>
              <a:rPr lang="cs-CZ" dirty="0" err="1"/>
              <a:t>Janke</a:t>
            </a:r>
            <a:r>
              <a:rPr lang="cs-CZ" dirty="0"/>
              <a:t>, </a:t>
            </a:r>
            <a:r>
              <a:rPr lang="cs-CZ" i="1" dirty="0"/>
              <a:t>Filosofie existence</a:t>
            </a:r>
            <a:r>
              <a:rPr lang="cs-CZ" dirty="0"/>
              <a:t>. Praha: Mladá fronta 1995</a:t>
            </a:r>
          </a:p>
          <a:p>
            <a:r>
              <a:rPr lang="cs-CZ" i="1" dirty="0"/>
              <a:t>Filosofický slovník</a:t>
            </a:r>
            <a:r>
              <a:rPr lang="cs-CZ" dirty="0"/>
              <a:t>. Olomouc: FIN 1998. Heslo "Existencialismus".</a:t>
            </a:r>
          </a:p>
          <a:p>
            <a:r>
              <a:rPr lang="cs-CZ" cap="all" dirty="0"/>
              <a:t>Černý</a:t>
            </a:r>
            <a:r>
              <a:rPr lang="cs-CZ" dirty="0"/>
              <a:t>, Václav. </a:t>
            </a:r>
            <a:r>
              <a:rPr lang="cs-CZ" i="1" dirty="0"/>
              <a:t>První a Druhý sešit o existencialismu</a:t>
            </a:r>
            <a:r>
              <a:rPr lang="cs-CZ" dirty="0"/>
              <a:t>. Vyd. v tomto souboru 1. Praha: Mladá fronta, 1992. </a:t>
            </a:r>
          </a:p>
          <a:p>
            <a:r>
              <a:rPr lang="cs-CZ" cap="all" dirty="0" err="1"/>
              <a:t>Novozámská</a:t>
            </a:r>
            <a:r>
              <a:rPr lang="cs-CZ" dirty="0"/>
              <a:t>, Jana. </a:t>
            </a:r>
            <a:r>
              <a:rPr lang="cs-CZ" i="1" dirty="0"/>
              <a:t>Existoval existencialismus?: výzva a ztroskotání Jean-Paula Sartra</a:t>
            </a:r>
            <a:r>
              <a:rPr lang="cs-CZ" dirty="0"/>
              <a:t>. Vyd. 1. Praha: </a:t>
            </a:r>
            <a:r>
              <a:rPr lang="cs-CZ" dirty="0" err="1"/>
              <a:t>Filosofia</a:t>
            </a:r>
            <a:r>
              <a:rPr lang="cs-CZ" dirty="0"/>
              <a:t>, 1998</a:t>
            </a:r>
          </a:p>
          <a:p>
            <a:r>
              <a:rPr lang="cs-CZ" cap="all" dirty="0"/>
              <a:t>Blecha</a:t>
            </a:r>
            <a:r>
              <a:rPr lang="cs-CZ" dirty="0"/>
              <a:t>, Ivan. </a:t>
            </a:r>
            <a:r>
              <a:rPr lang="cs-CZ" i="1" dirty="0"/>
              <a:t>Fenomenologie a existencialismus</a:t>
            </a:r>
            <a:r>
              <a:rPr lang="cs-CZ" dirty="0"/>
              <a:t>. Vyd. 1. Olomouc: Vydavatelství Univerzity Palackého, 1994.</a:t>
            </a:r>
          </a:p>
          <a:p>
            <a:r>
              <a:rPr lang="cs-CZ" cap="all" dirty="0"/>
              <a:t>Olšovský</a:t>
            </a:r>
            <a:r>
              <a:rPr lang="cs-CZ" dirty="0"/>
              <a:t>, Jiří. </a:t>
            </a:r>
            <a:r>
              <a:rPr lang="cs-CZ" i="1" dirty="0" err="1"/>
              <a:t>Heidegger</a:t>
            </a:r>
            <a:r>
              <a:rPr lang="cs-CZ" i="1" dirty="0"/>
              <a:t> a Kierkegaard: na cestě k myšlení</a:t>
            </a:r>
            <a:r>
              <a:rPr lang="cs-CZ" dirty="0"/>
              <a:t>. Vyd. 1. Praha: Akropolis, 2013.</a:t>
            </a:r>
          </a:p>
        </p:txBody>
      </p:sp>
    </p:spTree>
    <p:extLst>
      <p:ext uri="{BB962C8B-B14F-4D97-AF65-F5344CB8AC3E}">
        <p14:creationId xmlns:p14="http://schemas.microsoft.com/office/powerpoint/2010/main" val="1127776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632647-93AF-41CB-BB0F-7BD548317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478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2. Základní rysy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374868-343F-4ECE-8950-3CEF02872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5939"/>
            <a:ext cx="10515600" cy="4800924"/>
          </a:xfrm>
        </p:spPr>
        <p:txBody>
          <a:bodyPr>
            <a:normAutofit fontScale="92500"/>
          </a:bodyPr>
          <a:lstStyle/>
          <a:p>
            <a:r>
              <a:rPr lang="cs-CZ" dirty="0"/>
              <a:t>neakademická filosofie – hledá výraz v umění, mnozí existencialisté jsou zároveň spisovatelé a dramatici (Sartre, </a:t>
            </a:r>
            <a:r>
              <a:rPr lang="cs-CZ" dirty="0" err="1"/>
              <a:t>Camus</a:t>
            </a:r>
            <a:r>
              <a:rPr lang="cs-CZ" dirty="0"/>
              <a:t>, Marcel ad.) a hledají jiné formy výrazu, než jen pojmové  uchopení teoretické analýzy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Předchůdci:</a:t>
            </a:r>
          </a:p>
          <a:p>
            <a:r>
              <a:rPr lang="cs-CZ" dirty="0"/>
              <a:t>Kierkegaard – existence, autentické a neautentické bytí, masový člověk, nivelizovaná doba, Abrahamova úzkost, skok do absurdity, </a:t>
            </a:r>
            <a:r>
              <a:rPr lang="cs-CZ" dirty="0" err="1"/>
              <a:t>vrženost</a:t>
            </a:r>
            <a:r>
              <a:rPr lang="cs-CZ" dirty="0"/>
              <a:t> do světa</a:t>
            </a:r>
          </a:p>
          <a:p>
            <a:r>
              <a:rPr lang="cs-CZ" dirty="0"/>
              <a:t>Nietzsche - nihilismus, přehodnocení všech hodnot</a:t>
            </a:r>
          </a:p>
          <a:p>
            <a:r>
              <a:rPr lang="cs-CZ" dirty="0"/>
              <a:t>Dostojevský a Kafka </a:t>
            </a:r>
          </a:p>
          <a:p>
            <a:r>
              <a:rPr lang="cs-CZ" dirty="0"/>
              <a:t>Nikolaj </a:t>
            </a:r>
            <a:r>
              <a:rPr lang="cs-CZ" dirty="0" err="1"/>
              <a:t>Šestov</a:t>
            </a:r>
            <a:r>
              <a:rPr lang="cs-CZ" dirty="0"/>
              <a:t> a Lev </a:t>
            </a:r>
            <a:r>
              <a:rPr lang="cs-CZ" dirty="0" err="1"/>
              <a:t>Berďajev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2255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A08D1-7C9A-4BBD-AB18-8DC5FF61B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6929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3. Představitelé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F2A9AB-8204-4544-82E0-AA93E2EC3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/>
              <a:t>Křesťanský existencialismus </a:t>
            </a:r>
          </a:p>
          <a:p>
            <a:pPr marL="0" indent="0">
              <a:buNone/>
            </a:pPr>
            <a:r>
              <a:rPr lang="cs-CZ" dirty="0"/>
              <a:t>Gabriel Marcel: </a:t>
            </a:r>
            <a:r>
              <a:rPr lang="cs-CZ" i="1" dirty="0"/>
              <a:t>Být a mít, K filosofii naděje, Od názoru k víře, Metafyzický deník,  drama Rozbitý svět.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Karl </a:t>
            </a:r>
            <a:r>
              <a:rPr lang="cs-CZ" dirty="0" err="1"/>
              <a:t>Jaspers</a:t>
            </a:r>
            <a:r>
              <a:rPr lang="cs-CZ" dirty="0"/>
              <a:t>: </a:t>
            </a:r>
            <a:r>
              <a:rPr lang="cs-CZ" i="1" dirty="0"/>
              <a:t>Psychologie světonázorů, Duchovní situace doby, Filosofie existence, Úvod do filosofie, Otázka viny, Filosofická víra, </a:t>
            </a:r>
            <a:r>
              <a:rPr lang="pt-BR" i="1" dirty="0"/>
              <a:t>Atomová bomba a budoucnost člověka</a:t>
            </a:r>
            <a:r>
              <a:rPr lang="cs-CZ" i="1" dirty="0"/>
              <a:t>.</a:t>
            </a:r>
            <a:r>
              <a:rPr lang="pt-BR" dirty="0"/>
              <a:t>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José </a:t>
            </a:r>
            <a:r>
              <a:rPr lang="cs-CZ" dirty="0" err="1"/>
              <a:t>Ortega</a:t>
            </a:r>
            <a:r>
              <a:rPr lang="cs-CZ" dirty="0"/>
              <a:t> y </a:t>
            </a:r>
            <a:r>
              <a:rPr lang="cs-CZ" dirty="0" err="1"/>
              <a:t>Gasset</a:t>
            </a:r>
            <a:r>
              <a:rPr lang="cs-CZ" dirty="0"/>
              <a:t>: </a:t>
            </a:r>
            <a:r>
              <a:rPr lang="cs-CZ" i="1" dirty="0"/>
              <a:t>Vzpoura davů</a:t>
            </a:r>
            <a:r>
              <a:rPr lang="cs-CZ" dirty="0"/>
              <a:t>. </a:t>
            </a:r>
            <a:r>
              <a:rPr lang="cs-CZ" i="1" dirty="0"/>
              <a:t>Evropa a idea Národa : a jiné eseje o problémech současného člověka, Úkol naší doby, Smrt a zmrtvýchvstání.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Ateistický existencialismus</a:t>
            </a:r>
          </a:p>
          <a:p>
            <a:pPr marL="0" indent="0">
              <a:buNone/>
            </a:pPr>
            <a:r>
              <a:rPr lang="cs-CZ" dirty="0"/>
              <a:t>Jean-Paul Sartre: </a:t>
            </a:r>
            <a:r>
              <a:rPr lang="cs-CZ" i="1" dirty="0"/>
              <a:t>Bytí a nicota</a:t>
            </a:r>
            <a:r>
              <a:rPr lang="cs-CZ" dirty="0"/>
              <a:t>, </a:t>
            </a:r>
            <a:r>
              <a:rPr lang="cs-CZ" i="1" dirty="0"/>
              <a:t>Existencialismus je humanismus, Kritika dialektického rozumu, Cesty k svobodě, Nevolnost, Zeď, </a:t>
            </a:r>
            <a:r>
              <a:rPr lang="cs-CZ" dirty="0"/>
              <a:t>dramata: </a:t>
            </a:r>
            <a:r>
              <a:rPr lang="cs-CZ" i="1" dirty="0"/>
              <a:t>Mouchy, Počestná děvka, S vyloučením veřejnosti.  </a:t>
            </a:r>
          </a:p>
          <a:p>
            <a:pPr marL="0" indent="0">
              <a:buNone/>
            </a:pPr>
            <a:r>
              <a:rPr lang="cs-CZ" dirty="0"/>
              <a:t>Albert </a:t>
            </a:r>
            <a:r>
              <a:rPr lang="cs-CZ" dirty="0" err="1"/>
              <a:t>Camus</a:t>
            </a:r>
            <a:r>
              <a:rPr lang="cs-CZ" dirty="0"/>
              <a:t>: </a:t>
            </a:r>
            <a:r>
              <a:rPr lang="cs-CZ" i="1" dirty="0"/>
              <a:t>Mýtus o Sisyfovi, Člověk revoltující, Cizinec, Mor, Exil a království. </a:t>
            </a:r>
          </a:p>
          <a:p>
            <a:pPr marL="0" indent="0">
              <a:buNone/>
            </a:pPr>
            <a:r>
              <a:rPr lang="cs-CZ" dirty="0"/>
              <a:t>Martin </a:t>
            </a:r>
            <a:r>
              <a:rPr lang="cs-CZ" dirty="0" err="1"/>
              <a:t>Heidegger</a:t>
            </a:r>
            <a:r>
              <a:rPr lang="cs-CZ" dirty="0"/>
              <a:t>: </a:t>
            </a:r>
            <a:r>
              <a:rPr lang="cs-CZ" i="1" dirty="0"/>
              <a:t>Bytí a čas, Co je metafyzika? O humanismu, Básnicky bydlí člověk, Údiv a zdrženlivost: o </a:t>
            </a:r>
            <a:r>
              <a:rPr lang="cs-CZ" i="1" dirty="0" err="1"/>
              <a:t>naladěnosti</a:t>
            </a:r>
            <a:r>
              <a:rPr lang="cs-CZ" i="1" dirty="0"/>
              <a:t> myšlení</a:t>
            </a:r>
            <a:r>
              <a:rPr lang="cs-CZ" dirty="0"/>
              <a:t>. </a:t>
            </a:r>
            <a:r>
              <a:rPr lang="cs-CZ" i="1" dirty="0"/>
              <a:t>Věda, technika a zamyšlení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Simone de Beauvoirová: </a:t>
            </a:r>
            <a:r>
              <a:rPr lang="cs-CZ" i="1" dirty="0"/>
              <a:t>Druhé pohlaví, Mandaríni, V nejlepších letech.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4921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382260-8C2A-4E3D-B6CE-678AE15D0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478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4. Základní východiska existenciální filosofie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04D4C9-D6AB-4FEF-8BF0-540F7B97B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i="1" dirty="0" err="1"/>
              <a:t>Vrženost</a:t>
            </a:r>
            <a:r>
              <a:rPr lang="cs-CZ" i="1" dirty="0"/>
              <a:t> do světa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Člověk je vržen do světa (který jsme si nevybrali). „Peklo jsou ti druzí.“ (Sartre) Zvenčí jsme vystaveni tlaku manipulace v nejhroznějších podobách. Existencialista evokuje pocity bezvýchodnosti, marnosti, prázdnoty a absurdity – nesmyslnosti všeho kolem. Východiskem je obrat k vlastní existenci, její jedinečnosti, subjektivitě a niternosti.</a:t>
            </a:r>
          </a:p>
          <a:p>
            <a:pPr lvl="0"/>
            <a:r>
              <a:rPr lang="cs-CZ" i="1" dirty="0"/>
              <a:t>Existence předchází esenci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Člověk je (podle Sartra) jedinou bytostí, která existuje dříve, než by mohla být vymezena nějakým pojmem. Člověk není dán (nemá předem danou podstatu - esenci), ale je tím, čím se sám učiní (existencí). </a:t>
            </a:r>
          </a:p>
          <a:p>
            <a:r>
              <a:rPr lang="cs-CZ" dirty="0" err="1"/>
              <a:t>Ek-sistó</a:t>
            </a:r>
            <a:r>
              <a:rPr lang="cs-CZ" dirty="0"/>
              <a:t> znamená vy-vstávat. To znamená, že nejprve žijeme, po něčem toužíme, k něčemu směřujeme, v něco doufáme. Tak v životním běhu vy-vstává vlastní jedinečná podoba existence, něco, co není dáno předem, ale utváří se vlastním životem.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6658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A736AC-200F-4FD6-AADF-21E694C1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623" y="273235"/>
            <a:ext cx="10528177" cy="694431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5. Existence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099597-0CE0-4409-BEFE-6D14AE94B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i="1" dirty="0"/>
              <a:t>Časový charakter lidské existence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Existování je směřování k sobě samému, k vytváření existence jako jednotného celku, v němž se propojuje minulost s přítomným a budoucím. Základním rysem existence je anticipace (předjímání), jsme svým vlastním projektem, člověk je tím, čím se udělá (Sartre). Člověk je bytostí smrtelnou a ví o své konečnosti, je „bytí k smrti“ (</a:t>
            </a:r>
            <a:r>
              <a:rPr lang="cs-CZ" dirty="0" err="1"/>
              <a:t>Heidegger</a:t>
            </a:r>
            <a:r>
              <a:rPr lang="cs-CZ" dirty="0"/>
              <a:t>).</a:t>
            </a:r>
          </a:p>
          <a:p>
            <a:pPr lvl="0"/>
            <a:r>
              <a:rPr lang="cs-CZ" i="1" dirty="0"/>
              <a:t>Ontologická konstituce existence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Existence člověka vyvstává vždy v kontextu bytí. Člověk je schopen ontologické diference – odlišení mezi bytím a jsoucím. Je takové jsoucí, jemuž jde o jeho vlastní bytí. (</a:t>
            </a:r>
            <a:r>
              <a:rPr lang="cs-CZ" dirty="0" err="1"/>
              <a:t>Heidegger</a:t>
            </a:r>
            <a:r>
              <a:rPr lang="cs-CZ" dirty="0"/>
              <a:t>) Není lhostejný vůči bytí, je bytím jsoucího. Člověk má ontologický cit, potřebu jsoucího. (G. Marcel). Bytí v sobě a bytí pro nás (Sartre)</a:t>
            </a:r>
          </a:p>
          <a:p>
            <a:pPr lvl="0"/>
            <a:r>
              <a:rPr lang="cs-CZ" i="1" dirty="0"/>
              <a:t>Svoboda a odpovědnost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Svoboda je sebe-konstitucí člověka, je volbou. „Člověk je odsouzen ke svobodě.“ (Sartre) Nemůžeme se této volby zříci, aniž bychom se zřekli života. Proto je svoboda vždy spojena s odpovědností (a to nejen za sebe jako jednotlivce, ale i za druhé, za jejich osud a jejich štěstí, za společnost, v níž žijeme – naše volba je volbou i pro a za ty druhé, za dějinnou chvíli, v níž jsme se ocitli.</a:t>
            </a:r>
          </a:p>
        </p:txBody>
      </p:sp>
    </p:spTree>
    <p:extLst>
      <p:ext uri="{BB962C8B-B14F-4D97-AF65-F5344CB8AC3E}">
        <p14:creationId xmlns:p14="http://schemas.microsoft.com/office/powerpoint/2010/main" val="671550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A736AC-200F-4FD6-AADF-21E694C1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165"/>
            <a:ext cx="10515600" cy="772358"/>
          </a:xfrm>
        </p:spPr>
        <p:txBody>
          <a:bodyPr>
            <a:normAutofit fontScale="90000"/>
          </a:bodyPr>
          <a:lstStyle/>
          <a:p>
            <a:pPr algn="ctr"/>
            <a:br>
              <a:rPr lang="cs-CZ" b="1" dirty="0"/>
            </a:br>
            <a:r>
              <a:rPr lang="cs-CZ" b="1" dirty="0"/>
              <a:t>6. Gabriel Marcel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099597-0CE0-4409-BEFE-6D14AE94B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5524"/>
            <a:ext cx="10515600" cy="527144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cs-CZ" b="1" dirty="0"/>
              <a:t>Jak jsme jako lidé v této naší době?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Jedinec má sklon jevit se sobě a druhým jako shluk </a:t>
            </a:r>
            <a:r>
              <a:rPr lang="cs-CZ" b="1" dirty="0"/>
              <a:t>funkcí</a:t>
            </a:r>
            <a:r>
              <a:rPr lang="cs-CZ" dirty="0"/>
              <a:t>. (f. vitální – spánek, rozmnožování – kontrola porodnosti, funkce sociální – občan, volič, výrobce, spotřebitel, a funkce psychologická - opora)</a:t>
            </a:r>
          </a:p>
          <a:p>
            <a:pPr lvl="0"/>
            <a:r>
              <a:rPr lang="cs-CZ" b="1" dirty="0"/>
              <a:t>Život zakotvený do funkcí ústí do beznaděje, do zoufalství!“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Klinika představuje jakési kontrolní zařízení a opravářskou dílnu. Z téhož funkčního hlediska jsou pak nahlíženy i takové zásadní problémy jako kontrola porodnosti. A smrt se z onoho objektivního funkčního hlediska pak</a:t>
            </a:r>
            <a:r>
              <a:rPr lang="cs-CZ" b="1" dirty="0"/>
              <a:t> </a:t>
            </a:r>
            <a:r>
              <a:rPr lang="cs-CZ" dirty="0"/>
              <a:t>jeví jako vyřazení z provozu, jako pád mezi nepoužitelné věci, jako úpadek.</a:t>
            </a:r>
            <a:r>
              <a:rPr lang="cs-CZ" b="1" dirty="0"/>
              <a:t> </a:t>
            </a:r>
            <a:endParaRPr lang="cs-CZ" dirty="0"/>
          </a:p>
          <a:p>
            <a:pPr lvl="0"/>
            <a:r>
              <a:rPr lang="cs-CZ" b="1" dirty="0"/>
              <a:t>„Ze světa funkcí vane pocit dusivého smutku, pocit tupé nevolnosti.“</a:t>
            </a:r>
            <a:endParaRPr lang="cs-CZ" dirty="0"/>
          </a:p>
          <a:p>
            <a:r>
              <a:rPr lang="cs-CZ" dirty="0"/>
              <a:t>Mnozí mluví o tom, že život je řešení problémů (K. R. </a:t>
            </a:r>
            <a:r>
              <a:rPr lang="cs-CZ" dirty="0" err="1"/>
              <a:t>Popper</a:t>
            </a:r>
            <a:r>
              <a:rPr lang="cs-CZ" dirty="0"/>
              <a:t>).</a:t>
            </a:r>
            <a:r>
              <a:rPr lang="cs-CZ" b="1" dirty="0"/>
              <a:t> </a:t>
            </a:r>
            <a:r>
              <a:rPr lang="cs-CZ" dirty="0"/>
              <a:t>Marcel proti tomu: problém je to, co lze zodpovědět, co lze objektivně řešit. Ale vlastní nitro, pocity, sebevědomí a svědomí nelze objektivně řešit.</a:t>
            </a:r>
          </a:p>
          <a:p>
            <a:pPr lvl="0"/>
            <a:r>
              <a:rPr lang="cs-CZ" b="1" dirty="0"/>
              <a:t>Problém versus Tajemství (tam končí subjekt-objektový rozvrh)</a:t>
            </a:r>
            <a:endParaRPr lang="cs-CZ" dirty="0"/>
          </a:p>
          <a:p>
            <a:r>
              <a:rPr lang="cs-CZ" b="1" dirty="0"/>
              <a:t>„</a:t>
            </a:r>
            <a:r>
              <a:rPr lang="cs-CZ" dirty="0"/>
              <a:t>Problém je něco, co brání v cestě. Mám jej celý před sebou. Naopak tajemství je něco, v čem jsem angažován, co mne přitahuje – a co tedy z povahy věci nemám celé před sebou.“</a:t>
            </a:r>
          </a:p>
          <a:p>
            <a:pPr lvl="0"/>
            <a:r>
              <a:rPr lang="cs-CZ" dirty="0"/>
              <a:t>Východiskem je </a:t>
            </a:r>
            <a:r>
              <a:rPr lang="cs-CZ" b="1" dirty="0"/>
              <a:t>naděje.</a:t>
            </a:r>
            <a:r>
              <a:rPr lang="cs-CZ" dirty="0"/>
              <a:t> </a:t>
            </a:r>
          </a:p>
          <a:p>
            <a:r>
              <a:rPr lang="cs-CZ" dirty="0"/>
              <a:t>Naděje se upíná k něčemu, co je na mně nezávislé, v co jsem s to doufat, milovat to. Schopnost doufat mně udržuje v kontaktu s plným bytím.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3458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E9C926-1988-4A46-A740-C57862B2F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0397"/>
          </a:xfrm>
        </p:spPr>
        <p:txBody>
          <a:bodyPr>
            <a:normAutofit fontScale="90000"/>
          </a:bodyPr>
          <a:lstStyle/>
          <a:p>
            <a:pPr algn="ctr"/>
            <a:br>
              <a:rPr lang="cs-CZ" b="1" dirty="0"/>
            </a:br>
            <a:r>
              <a:rPr lang="cs-CZ" b="1" dirty="0"/>
              <a:t>7. Albert </a:t>
            </a:r>
            <a:r>
              <a:rPr lang="cs-CZ" b="1" dirty="0" err="1"/>
              <a:t>Camus</a:t>
            </a:r>
            <a:r>
              <a:rPr lang="cs-CZ" b="1" dirty="0"/>
              <a:t>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CC3756-2037-4638-87A0-D5F46AD39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5522"/>
            <a:ext cx="10515600" cy="5362113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cs-CZ" b="1" dirty="0"/>
              <a:t>Problém sebevraždy </a:t>
            </a:r>
            <a:r>
              <a:rPr lang="cs-CZ" dirty="0"/>
              <a:t>(Revoltující člověk)</a:t>
            </a:r>
          </a:p>
          <a:p>
            <a:pPr marL="0" indent="0">
              <a:buNone/>
            </a:pPr>
            <a:r>
              <a:rPr lang="cs-CZ" dirty="0"/>
              <a:t>„Existuje pouze jediný, vskutku závažný filosofický problém, tímto problémem je sebevražda. Posoudit, zda život stojí či nestojí za to žít, znamená odpovědět na základní filosofickou otázku.“</a:t>
            </a:r>
          </a:p>
          <a:p>
            <a:pPr marL="0" indent="0">
              <a:buNone/>
            </a:pPr>
            <a:r>
              <a:rPr lang="cs-CZ" dirty="0"/>
              <a:t>Odmítá sebevraždu jako řešení absurdnosti života, ubíjejících stereotypů, jako výraz zbabělosti člověka. I když se nám život může leckdy zdát nesmyslný, přesto v sobě člověk nalezne sílu žít. Sebevražda je kapitulace před absurditou.</a:t>
            </a:r>
          </a:p>
          <a:p>
            <a:pPr lvl="0"/>
            <a:r>
              <a:rPr lang="cs-CZ" b="1" dirty="0"/>
              <a:t>Životní stereotypy fungování a možnost prozření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„Někdy se stane, že se kulisy zhroutí. Vstávám, jedu tramvají,4 hodiny práce, jídlo a spánek, a pondělí, úterý, středa, čtvrtek, pátek a sobota, stále stejný rytmus – po této cestě se dá dlouho pohodlně jít, ale jednoho dne se vynoří „proč“ a touto omrzelostí smíšenou s údivem všechno začíná.“</a:t>
            </a:r>
          </a:p>
          <a:p>
            <a:pPr lvl="0"/>
            <a:r>
              <a:rPr lang="cs-CZ" b="1" dirty="0"/>
              <a:t>Protest proti zvěcnění člověka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„Ale já – já nejsem věc, já jsem jinak.“</a:t>
            </a:r>
          </a:p>
          <a:p>
            <a:pPr marL="0" indent="0">
              <a:buNone/>
            </a:pPr>
            <a:r>
              <a:rPr lang="cs-CZ" dirty="0"/>
              <a:t>„Věci jsou, já však chci mít nějaký smysl.“ </a:t>
            </a:r>
          </a:p>
          <a:p>
            <a:pPr lvl="0"/>
            <a:r>
              <a:rPr lang="cs-CZ" b="1" dirty="0"/>
              <a:t>Absurdita lidské existence </a:t>
            </a:r>
            <a:r>
              <a:rPr lang="cs-CZ" dirty="0"/>
              <a:t>(Mýtus o Sisyfovi)</a:t>
            </a:r>
          </a:p>
          <a:p>
            <a:pPr marL="0" indent="0">
              <a:buNone/>
            </a:pPr>
            <a:r>
              <a:rPr lang="cs-CZ" dirty="0"/>
              <a:t>„Neboť velikost lidské existence tkví v tom, že chce být silnější než jeho situace, že vzdor všemu jedná a tvoří.“</a:t>
            </a:r>
          </a:p>
          <a:p>
            <a:pPr lvl="0"/>
            <a:r>
              <a:rPr lang="cs-CZ" b="1" dirty="0"/>
              <a:t>Revolta</a:t>
            </a:r>
            <a:endParaRPr lang="cs-CZ" dirty="0"/>
          </a:p>
          <a:p>
            <a:r>
              <a:rPr lang="cs-CZ" dirty="0"/>
              <a:t>„Křičím, křičím, že v nic nevěřím, že všechno je absurdní, ale o svém křiku nemohu pochybovat, revoltuji, tedy jsem.“</a:t>
            </a:r>
          </a:p>
          <a:p>
            <a:r>
              <a:rPr lang="cs-CZ" b="1" dirty="0"/>
              <a:t> 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171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9182D9-C4DA-4EF5-93C7-E69019335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468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8. Jean-Paul Sartre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DBC164-785D-446F-80E9-BFC7DED4E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b="1" dirty="0"/>
              <a:t>Existence člověka </a:t>
            </a:r>
            <a:r>
              <a:rPr lang="cs-CZ" dirty="0"/>
              <a:t>(Existencialismus je humanismus)</a:t>
            </a:r>
          </a:p>
          <a:p>
            <a:r>
              <a:rPr lang="cs-CZ" dirty="0"/>
              <a:t>člověk nejprve existuje a svým životem se postupně vymezuje a utváří, „je tím, čím se udělá“</a:t>
            </a:r>
          </a:p>
          <a:p>
            <a:r>
              <a:rPr lang="cs-CZ" dirty="0"/>
              <a:t>projektuje se do budoucnosti</a:t>
            </a:r>
          </a:p>
          <a:p>
            <a:pPr marL="0" indent="0">
              <a:buNone/>
            </a:pPr>
            <a:r>
              <a:rPr lang="cs-CZ" dirty="0"/>
              <a:t>„Volbou sebe, volím všechny.“ Člověk je volbou. Svoboda volby se váže k odpovědnosti (ta je absolutní, často plodí úzkost).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b="1" dirty="0"/>
              <a:t>Bůh</a:t>
            </a:r>
            <a:endParaRPr lang="cs-CZ" dirty="0"/>
          </a:p>
          <a:p>
            <a:r>
              <a:rPr lang="cs-CZ" dirty="0"/>
              <a:t>Sartre se odvolává na slova Dostojevského: „Není-li Bůh, vše je dovoleno.“ a na Nietzscheho: „Bůh je mrtev.“ </a:t>
            </a:r>
          </a:p>
          <a:p>
            <a:r>
              <a:rPr lang="cs-CZ" dirty="0"/>
              <a:t>Popření Boha není hlavním tématem Sartra, tím je svobodná, ničím nepodmíněná lidská existence: „I kdyby Bůh existoval, nic by se pro člověka nezměnilo.“ 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8990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70FA88-B0FB-4174-B826-C0528B252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4887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9. Bytí a nicota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AFF158-02DB-4465-9500-5931657EA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6544"/>
            <a:ext cx="10515600" cy="5344357"/>
          </a:xfrm>
        </p:spPr>
        <p:txBody>
          <a:bodyPr>
            <a:normAutofit fontScale="32500" lnSpcReduction="20000"/>
          </a:bodyPr>
          <a:lstStyle/>
          <a:p>
            <a:pPr lvl="0"/>
            <a:r>
              <a:rPr lang="cs-CZ" sz="4300" b="1" dirty="0"/>
              <a:t>Vnitřní skladba existence </a:t>
            </a:r>
            <a:r>
              <a:rPr lang="cs-CZ" sz="4300" dirty="0"/>
              <a:t>(Bytí a nicota. Pokus o fenomenologickou ontologii)</a:t>
            </a:r>
          </a:p>
          <a:p>
            <a:pPr marL="0" indent="0">
              <a:buNone/>
            </a:pPr>
            <a:r>
              <a:rPr lang="cs-CZ" sz="4300" dirty="0"/>
              <a:t>Ontologicky rozlišuje 1. </a:t>
            </a:r>
            <a:r>
              <a:rPr lang="cs-CZ" sz="4300" b="1" dirty="0"/>
              <a:t>bytí v sobě</a:t>
            </a:r>
            <a:r>
              <a:rPr lang="cs-CZ" sz="4300" dirty="0"/>
              <a:t>: bytí jsoucen a jevů a 2. </a:t>
            </a:r>
            <a:r>
              <a:rPr lang="cs-CZ" sz="4300" b="1" dirty="0"/>
              <a:t>bytí pro sebe </a:t>
            </a:r>
            <a:r>
              <a:rPr lang="cs-CZ" sz="4300" dirty="0"/>
              <a:t>bytí vědomí. </a:t>
            </a:r>
          </a:p>
          <a:p>
            <a:pPr marL="0" indent="0">
              <a:buNone/>
            </a:pPr>
            <a:r>
              <a:rPr lang="cs-CZ" sz="4300" dirty="0"/>
              <a:t>Všichni tomu, co znamená „být“, „bytí“ nějak rozumíme a toto bytí v jistých zkušenostech – nudy, hnusu – bezprostředně uchopujeme.</a:t>
            </a:r>
          </a:p>
          <a:p>
            <a:pPr lvl="0"/>
            <a:r>
              <a:rPr lang="cs-CZ" sz="4300" b="1" dirty="0"/>
              <a:t>Analýza vědomí</a:t>
            </a:r>
          </a:p>
          <a:p>
            <a:pPr marL="0" lvl="0" indent="0">
              <a:buNone/>
            </a:pPr>
            <a:r>
              <a:rPr lang="cs-CZ" sz="4300" dirty="0"/>
              <a:t>Vědomí si je vědomo sebe sama, je to vědomí </a:t>
            </a:r>
            <a:r>
              <a:rPr lang="cs-CZ" sz="4300" dirty="0" err="1"/>
              <a:t>vědomí</a:t>
            </a:r>
            <a:r>
              <a:rPr lang="cs-CZ" sz="4300" dirty="0"/>
              <a:t>. Jsme tak, že „jsme si vědomi sebe“, vědomí sebe je sebevědomí. Tento vztah k sobě je předpokládaný, je „</a:t>
            </a:r>
            <a:r>
              <a:rPr lang="cs-CZ" sz="4300" dirty="0" err="1"/>
              <a:t>pre</a:t>
            </a:r>
            <a:r>
              <a:rPr lang="cs-CZ" sz="4300" dirty="0"/>
              <a:t>-reflexívní“, tj. je před vědomím (Sartre). Tento vztah je nepředmětný, nevztahujeme se k sobě jako k předmětu, jako k věci, jako k nějakému jsoucnu. Vědomí sebe je vlastní ontologický základ toho, že „existence předchází esenci“.</a:t>
            </a:r>
          </a:p>
          <a:p>
            <a:pPr lvl="0"/>
            <a:r>
              <a:rPr lang="cs-CZ" sz="4300" b="1" dirty="0"/>
              <a:t>A-personální vědomí</a:t>
            </a:r>
            <a:endParaRPr lang="cs-CZ" sz="4300" dirty="0"/>
          </a:p>
          <a:p>
            <a:pPr marL="0" indent="0">
              <a:buNone/>
            </a:pPr>
            <a:r>
              <a:rPr lang="cs-CZ" sz="4300" dirty="0" err="1"/>
              <a:t>Prereflexívní</a:t>
            </a:r>
            <a:r>
              <a:rPr lang="cs-CZ" sz="4300" dirty="0"/>
              <a:t> vědomí je čisté, průzračné, průhledné, zvláštní – „nic“. </a:t>
            </a:r>
          </a:p>
          <a:p>
            <a:pPr lvl="0"/>
            <a:r>
              <a:rPr lang="cs-CZ" sz="4300" b="1" dirty="0"/>
              <a:t>Reflexívní vědomí</a:t>
            </a:r>
            <a:endParaRPr lang="cs-CZ" sz="4300" dirty="0"/>
          </a:p>
          <a:p>
            <a:pPr marL="0" indent="0">
              <a:buNone/>
            </a:pPr>
            <a:r>
              <a:rPr lang="cs-CZ" sz="4300" dirty="0"/>
              <a:t>„Já vzniká teprve reflexí, když vědomí reflektuje sebe samo, rozštěpí se na vědomí reflektující a reflektované. Spolu s vědomím tedy vchází do světa </a:t>
            </a:r>
            <a:r>
              <a:rPr lang="cs-CZ" sz="4300" b="1" dirty="0"/>
              <a:t>negace</a:t>
            </a:r>
            <a:r>
              <a:rPr lang="cs-CZ" sz="4300" dirty="0"/>
              <a:t>, zápornost.</a:t>
            </a:r>
          </a:p>
          <a:p>
            <a:pPr marL="0" indent="0">
              <a:buNone/>
            </a:pPr>
            <a:r>
              <a:rPr lang="cs-CZ" sz="4300" dirty="0"/>
              <a:t>„Všude tam, kde je bytí pro sebe, kde je lidská existence, je negativita, zápornost.“</a:t>
            </a:r>
          </a:p>
          <a:p>
            <a:pPr lvl="0"/>
            <a:r>
              <a:rPr lang="cs-CZ" sz="4300" b="1" dirty="0"/>
              <a:t>Nicota</a:t>
            </a:r>
            <a:endParaRPr lang="cs-CZ" sz="4300" dirty="0"/>
          </a:p>
          <a:p>
            <a:pPr marL="0" indent="0">
              <a:buNone/>
            </a:pPr>
            <a:r>
              <a:rPr lang="cs-CZ" sz="4300" dirty="0"/>
              <a:t>Vědomí je vždy vědomím něčeho (intencionalita), něčeho jiného, než je bytí vědomí, tj. je „nicotou“. Vědomí vždy diferencuje věci negací: jsem si vědom stromu, já nejsem strom.</a:t>
            </a:r>
          </a:p>
          <a:p>
            <a:pPr marL="0" indent="0">
              <a:buNone/>
            </a:pPr>
            <a:r>
              <a:rPr lang="cs-CZ" sz="4300" dirty="0"/>
              <a:t>Nicota nepochází z bytí v sobě (to je vždy pozitivní), ale pochází z existence, z bytí pro sebe, z bytí vědomí. </a:t>
            </a:r>
          </a:p>
          <a:p>
            <a:pPr lvl="0"/>
            <a:r>
              <a:rPr lang="cs-CZ" sz="4300" b="1" dirty="0"/>
              <a:t>Bytí pro sebe</a:t>
            </a:r>
            <a:endParaRPr lang="cs-CZ" sz="4300" dirty="0"/>
          </a:p>
          <a:p>
            <a:pPr marL="0" indent="0">
              <a:buNone/>
            </a:pPr>
            <a:r>
              <a:rPr lang="cs-CZ" sz="4300" dirty="0"/>
              <a:t>Je jiné než bytí věci, je odděleno od věcí, není tímto bytím v sobě podmíněno ani nijak ovlivněno, je </a:t>
            </a:r>
            <a:r>
              <a:rPr lang="cs-CZ" sz="4300" b="1" dirty="0"/>
              <a:t>svobodné</a:t>
            </a:r>
            <a:r>
              <a:rPr lang="cs-CZ" sz="4300" dirty="0"/>
              <a:t>. </a:t>
            </a:r>
          </a:p>
          <a:p>
            <a:pPr marL="0" indent="0">
              <a:buNone/>
            </a:pPr>
            <a:r>
              <a:rPr lang="cs-CZ" sz="4300" dirty="0"/>
              <a:t>„Svoboda není žádná vlastnost člověka, je to existence.“ </a:t>
            </a:r>
          </a:p>
          <a:p>
            <a:pPr marL="0" indent="0">
              <a:buNone/>
            </a:pPr>
            <a:r>
              <a:rPr lang="cs-CZ" sz="4300" dirty="0"/>
              <a:t>Svoboda je absolutní, proto i odpovědnost člověka je absolutní. Plodí úzkost (Sartre inspirován Abrahamovou úzkostí u </a:t>
            </a:r>
            <a:r>
              <a:rPr lang="cs-CZ" sz="4300" dirty="0" err="1"/>
              <a:t>Sörena</a:t>
            </a:r>
            <a:r>
              <a:rPr lang="cs-CZ" sz="4300" dirty="0"/>
              <a:t> Kierkegaarda)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00880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2079</Words>
  <Application>Microsoft Office PowerPoint</Application>
  <PresentationFormat>Širokoúhlá obrazovka</PresentationFormat>
  <Paragraphs>106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1.Existencialismus a existence</vt:lpstr>
      <vt:lpstr>2. Základní rysy</vt:lpstr>
      <vt:lpstr>3. Představitelé</vt:lpstr>
      <vt:lpstr>4. Základní východiska existenciální filosofie</vt:lpstr>
      <vt:lpstr>5. Existence</vt:lpstr>
      <vt:lpstr> 6. Gabriel Marcel  </vt:lpstr>
      <vt:lpstr> 7. Albert Camus  </vt:lpstr>
      <vt:lpstr>8. Jean-Paul Sartre</vt:lpstr>
      <vt:lpstr>9. Bytí a nicota</vt:lpstr>
      <vt:lpstr>10. Karl Jaspers</vt:lpstr>
      <vt:lpstr>Literatura: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Existencialismus a existence</dc:title>
  <dc:creator>Naděžda Pelcová</dc:creator>
  <cp:lastModifiedBy>Naděžda Pelcová</cp:lastModifiedBy>
  <cp:revision>11</cp:revision>
  <dcterms:created xsi:type="dcterms:W3CDTF">2021-03-22T14:48:34Z</dcterms:created>
  <dcterms:modified xsi:type="dcterms:W3CDTF">2021-03-25T17:24:46Z</dcterms:modified>
</cp:coreProperties>
</file>