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23" r:id="rId2"/>
    <p:sldId id="319" r:id="rId3"/>
    <p:sldId id="303" r:id="rId4"/>
    <p:sldId id="304" r:id="rId5"/>
    <p:sldId id="305" r:id="rId6"/>
    <p:sldId id="308" r:id="rId7"/>
    <p:sldId id="306" r:id="rId8"/>
    <p:sldId id="626" r:id="rId9"/>
    <p:sldId id="309" r:id="rId10"/>
    <p:sldId id="310" r:id="rId11"/>
    <p:sldId id="286" r:id="rId12"/>
    <p:sldId id="287" r:id="rId13"/>
    <p:sldId id="288" r:id="rId14"/>
    <p:sldId id="289" r:id="rId15"/>
    <p:sldId id="624" r:id="rId16"/>
    <p:sldId id="256" r:id="rId17"/>
    <p:sldId id="258" r:id="rId18"/>
    <p:sldId id="625" r:id="rId19"/>
    <p:sldId id="257" r:id="rId20"/>
    <p:sldId id="321" r:id="rId21"/>
    <p:sldId id="322" r:id="rId22"/>
    <p:sldId id="259" r:id="rId23"/>
    <p:sldId id="261" r:id="rId24"/>
    <p:sldId id="262" r:id="rId25"/>
    <p:sldId id="263" r:id="rId26"/>
    <p:sldId id="264" r:id="rId27"/>
    <p:sldId id="260" r:id="rId28"/>
    <p:sldId id="265" r:id="rId29"/>
    <p:sldId id="266" r:id="rId30"/>
    <p:sldId id="597" r:id="rId31"/>
    <p:sldId id="598" r:id="rId32"/>
    <p:sldId id="619" r:id="rId33"/>
    <p:sldId id="599" r:id="rId34"/>
    <p:sldId id="620" r:id="rId35"/>
    <p:sldId id="621" r:id="rId36"/>
    <p:sldId id="622" r:id="rId37"/>
    <p:sldId id="623" r:id="rId38"/>
    <p:sldId id="280" r:id="rId39"/>
    <p:sldId id="279" r:id="rId40"/>
    <p:sldId id="311" r:id="rId41"/>
    <p:sldId id="313" r:id="rId42"/>
    <p:sldId id="32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želka, Benjamin" initials="PB" lastIdx="2" clrIdx="0">
    <p:extLst>
      <p:ext uri="{19B8F6BF-5375-455C-9EA6-DF929625EA0E}">
        <p15:presenceInfo xmlns:p15="http://schemas.microsoft.com/office/powerpoint/2012/main" userId="S::petruzeb@ff.cuni.cz::f8e3b45a-faa4-4094-9acf-441c23478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 autoAdjust="0"/>
    <p:restoredTop sz="94709"/>
  </p:normalViewPr>
  <p:slideViewPr>
    <p:cSldViewPr snapToGrid="0" snapToObjects="1">
      <p:cViewPr varScale="1">
        <p:scale>
          <a:sx n="67" d="100"/>
          <a:sy n="67" d="100"/>
        </p:scale>
        <p:origin x="17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/Disk%20Google/6_VYUKA/1_pr&#780;edme&#780;ty/1_nova_bakalar/7_kontingenc&#780;ni&#769;_tabulky/pr&#780;i&#769;klad_korel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/Disk%20Google/6_VYUKA/1_pr&#780;edme&#780;ty/1_nova_bakalar/7_kontingenc&#780;ni&#769;_tabulky/pr&#780;i&#769;klad_korel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Výška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0304346147908"/>
                  <c:y val="-1.786829706173135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/>
                      <a:t>y = 10000x + 10000</a:t>
                    </a:r>
                    <a:endParaRPr lang="en-US" sz="24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List1!$B$2:$B$10</c:f>
              <c:numCache>
                <c:formatCode>#,##0</c:formatCode>
                <c:ptCount val="9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 formatCode="General">
                  <c:v>40000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FD-1B4F-AF2D-6EA7D76E3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06528"/>
        <c:axId val="124773808"/>
      </c:scatterChart>
      <c:valAx>
        <c:axId val="12450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773808"/>
        <c:crosses val="autoZero"/>
        <c:crossBetween val="midCat"/>
      </c:valAx>
      <c:valAx>
        <c:axId val="1247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5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Výška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List1!$B$2:$B$10</c:f>
              <c:numCache>
                <c:formatCode>#,##0</c:formatCode>
                <c:ptCount val="9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 formatCode="General">
                  <c:v>40000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44-8E4B-8B32-D86367FA9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506528"/>
        <c:axId val="124773808"/>
      </c:scatterChart>
      <c:valAx>
        <c:axId val="12450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773808"/>
        <c:crosses val="autoZero"/>
        <c:crossBetween val="midCat"/>
      </c:valAx>
      <c:valAx>
        <c:axId val="1247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5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E20A-F640-4249-A811-C32A9612F3D3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3504-9055-D448-A00B-03FEB6440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Dokáže předpovědět hodnoty veličiny na základě druhé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Body si zdánlivě dělají, co chtějí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A22C5-6FA1-B14A-82D4-2B011332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A3CAD6-AA09-CB49-96A0-B0EAB3E6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FEF6C-9A9F-E146-BBE0-5F27471A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7DBCF-0B4C-504A-B12D-EEC2D039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94911-F303-9D4A-954B-92D0A3F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5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1EC28-E068-D340-94C8-3333853D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65E6EE-C264-3E45-B393-6822861D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35DB1-9D4A-B243-ACDA-D0CD9A0E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639EE-83BA-A340-96E6-3F33955A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71BAE-4D67-A64A-AEDB-F435837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920B97-D308-3F4D-AF69-DD11D1C23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F3FFB3-F5DA-964D-89FA-5414234E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25013-8AF7-EA42-80BD-922848D2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703B0-FE8F-0547-B8B7-DB2C710C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E427B-C97B-FD42-A90F-B72D5E9A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1E1D8-8FA2-4A45-A396-34524295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EA1F-8EAD-5E4B-A548-183D6F18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93751-A773-1C4E-A984-09C38270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CE5B6-1809-1142-BC04-6BC10690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3A51A8-AEB0-8244-888B-D657632F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7BE48-C56D-2F49-9324-943164F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EEE748-D13E-CC49-A5A4-D89B1FA1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32019-2CE7-F24E-A99A-D39824D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085933-A27A-0F4C-9EE9-56360E79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F74FC-2055-C948-A182-8919317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CC246-77ED-6846-B600-E07F8A9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1EF61-1B18-5A42-87D1-F2661E22A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A6F0E1-EE46-3249-BDF2-A616A52FE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C1E8A4-BD74-BF42-8CEC-0E34A15D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481539-9877-4141-A866-DD1301B3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035F21-4928-1F4C-9CA5-60D67F52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09C55-5933-7145-AF87-3C33721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34C03A-5E34-B140-821F-08F5792E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69FD70-9598-BB46-A000-AA65F92C4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BA198C-8B9A-844D-8A29-A282BA3B3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AD0B8B-6C06-644D-A105-3243F8FA6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6BA753-E776-194E-A71C-38829519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DD62DB-1D7C-1841-B5B7-450F3FDD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B25719-82BA-4C4D-AB3F-EBCD6020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0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459C6-ABE7-7540-9BCC-7DBA1EFD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4AFDB2-A28B-8D40-A064-A9F69436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EDB2CB-B271-CA41-ACCA-43A4A4A2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AC340C-29A7-B146-B272-0CC7390E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5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349907-6DD6-5C40-870B-62C0B7D0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A17912-FE25-1740-BE8E-256DF08F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ECAAB8-0BB8-D94E-86E1-1C73717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3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16841-73E8-8C42-B877-B9D73172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A4BC6-EF42-A149-ABE4-CB02D278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2F71F7-DDBC-014E-B958-7EF1C73E6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70CC5-0ADA-5047-86D4-2F7E8209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63D31D-CABC-474E-9389-CBBAC7BC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2677B6-C3ED-8144-9328-8F0E88B5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8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DE871-AD55-5E4B-AA99-BC5D1004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ED7D15-B8C1-194D-8BE8-9843EF837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D7C85E-9F1C-4B4B-B0BF-9B1FB234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37F1A-9E67-8947-A352-E261C43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C93332-8C7E-D944-87EE-529D68D3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3C0C29-0757-3D40-96F1-23539B21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E8D36B-51E1-284B-B78C-28F64F6E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4B819-F8EA-5D4F-84FB-10C94A2E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EB0C9F-E5CF-DE43-A4DE-F6ED78BA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6A7-071C-0C47-AD2D-4C367EF6AB0B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CE7C8-82AC-5740-837C-62C1EAFF6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5858A-6F40-F74A-AB47-5DACB84C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F2CF-2865-6A67-AF20-7F46B4ABC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Popis vztahu dvou proměnných: pokračování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20CD7-DB32-5D0D-50C5-7BBFEA7BD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Regrese</a:t>
            </a:r>
          </a:p>
        </p:txBody>
      </p:sp>
    </p:spTree>
    <p:extLst>
      <p:ext uri="{BB962C8B-B14F-4D97-AF65-F5344CB8AC3E}">
        <p14:creationId xmlns:p14="http://schemas.microsoft.com/office/powerpoint/2010/main" val="406856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6C175-846F-EA8E-2B56-CEADEEC2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příjmu a 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D204D-CB70-C07E-0950-C9B1BE9F48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y = 10 000 + 10 000x</a:t>
            </a:r>
          </a:p>
          <a:p>
            <a:r>
              <a:rPr lang="cs-CZ" dirty="0"/>
              <a:t>Vzdělání = základní, střední, vysoké</a:t>
            </a:r>
          </a:p>
          <a:p>
            <a:r>
              <a:rPr lang="cs-CZ" dirty="0"/>
              <a:t>Jaký mají příjem lidé se základním, středním a vysokým?</a:t>
            </a:r>
          </a:p>
          <a:p>
            <a:r>
              <a:rPr lang="cs-CZ" dirty="0"/>
              <a:t>Základní (0): 10 000 (10 000 + 0 *10 000)</a:t>
            </a:r>
          </a:p>
          <a:p>
            <a:r>
              <a:rPr lang="cs-CZ" dirty="0"/>
              <a:t>Střední (1): 20 000</a:t>
            </a:r>
          </a:p>
          <a:p>
            <a:r>
              <a:rPr lang="cs-CZ" dirty="0"/>
              <a:t>Vysoké (2): 30 000</a:t>
            </a:r>
          </a:p>
          <a:p>
            <a:r>
              <a:rPr lang="cs-CZ" dirty="0"/>
              <a:t>Nejvyšší (3): 40 000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117F5F3-C436-F33E-C2D7-5DE0A3D7812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33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0F2E5D7-6208-10A5-2489-5CD90BD5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lineární závislosti: proložení dat přímkou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B3B60D-EECD-4888-9C36-E546FF22EE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Pozorujeme tendenci závislosti</a:t>
            </a:r>
          </a:p>
          <a:p>
            <a:r>
              <a:rPr lang="cs-CZ" dirty="0"/>
              <a:t>Co můžeme říci o této souvislost?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978F7D8-0EB1-51A2-20B1-99F07D7D0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15545"/>
            <a:ext cx="5181600" cy="3571498"/>
          </a:xfrm>
        </p:spPr>
      </p:pic>
    </p:spTree>
    <p:extLst>
      <p:ext uri="{BB962C8B-B14F-4D97-AF65-F5344CB8AC3E}">
        <p14:creationId xmlns:p14="http://schemas.microsoft.com/office/powerpoint/2010/main" val="8497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3A2F2-149A-82BD-EDC7-D2813E00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02943"/>
            <a:ext cx="9525000" cy="1325563"/>
          </a:xfrm>
        </p:spPr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2DAE30-5E9C-0BBA-C43A-2E3E89250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29742" y="2243564"/>
            <a:ext cx="5181600" cy="35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7F3CA-912F-E2CB-C887-819B4EF2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84DF0B9-06B9-BB3C-87C0-4D8D1B529E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9864" y="2310705"/>
            <a:ext cx="5828376" cy="3657404"/>
          </a:xfrm>
        </p:spPr>
      </p:pic>
    </p:spTree>
    <p:extLst>
      <p:ext uri="{BB962C8B-B14F-4D97-AF65-F5344CB8AC3E}">
        <p14:creationId xmlns:p14="http://schemas.microsoft.com/office/powerpoint/2010/main" val="35702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22DE1-D43B-CED4-F6E7-DE9454E1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tipy lineární závislosti: proložení dat přímkou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71688C2-8DBE-CAAF-D3CD-D9B6A7F15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3530" y="2312729"/>
            <a:ext cx="5086812" cy="3627953"/>
          </a:xfrm>
        </p:spPr>
      </p:pic>
    </p:spTree>
    <p:extLst>
      <p:ext uri="{BB962C8B-B14F-4D97-AF65-F5344CB8AC3E}">
        <p14:creationId xmlns:p14="http://schemas.microsoft.com/office/powerpoint/2010/main" val="103644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52B8D-9FE7-E7BE-3033-048E6A74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Lineární regrese vs korelační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EBA98A-32F4-3F24-B29F-8A9E25BCA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Korelace</a:t>
            </a:r>
            <a:r>
              <a:rPr lang="cs-CZ" dirty="0"/>
              <a:t> </a:t>
            </a:r>
          </a:p>
          <a:p>
            <a:r>
              <a:rPr lang="cs-CZ" dirty="0"/>
              <a:t>identifikace (ne)přítomnosti vztahu mezi dvěma proměnnými</a:t>
            </a:r>
          </a:p>
          <a:p>
            <a:r>
              <a:rPr lang="cs-CZ" dirty="0"/>
              <a:t>souvislost, stupeň těsnosti vztahu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B8009-A743-D854-F7A6-3AE50A062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Regrese</a:t>
            </a:r>
          </a:p>
          <a:p>
            <a:r>
              <a:rPr lang="cs-CZ" dirty="0"/>
              <a:t>Odhad hodnoty závislé proměnné na základě nezávislé proměnné</a:t>
            </a:r>
          </a:p>
        </p:txBody>
      </p:sp>
    </p:spTree>
    <p:extLst>
      <p:ext uri="{BB962C8B-B14F-4D97-AF65-F5344CB8AC3E}">
        <p14:creationId xmlns:p14="http://schemas.microsoft.com/office/powerpoint/2010/main" val="424595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F2CF-2865-6A67-AF20-7F46B4ABC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Statistický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20CD7-DB32-5D0D-50C5-7BBFEA7BD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6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6F3A7-1EEC-B270-3237-958B32AB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a věda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9422F5-DDCD-BAC6-33E7-2DAF81ED7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čemu a proč používáme modely?</a:t>
            </a:r>
          </a:p>
        </p:txBody>
      </p:sp>
    </p:spTree>
    <p:extLst>
      <p:ext uri="{BB962C8B-B14F-4D97-AF65-F5344CB8AC3E}">
        <p14:creationId xmlns:p14="http://schemas.microsoft.com/office/powerpoint/2010/main" val="237870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E4CE6-B2B9-D950-4033-CBDB9602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3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Co je model v adiktologii a k čemu ho používáme?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83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E4CE6-B2B9-D950-4033-CBDB9602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Adiktologie a modely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C20D1-0128-A0C7-7ACF-E1B4C007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(Sociální) realita je složitá -&gt; potřeba zjednodušit</a:t>
            </a:r>
          </a:p>
          <a:p>
            <a:pPr fontAlgn="base"/>
            <a:r>
              <a:rPr lang="cs-CZ" dirty="0"/>
              <a:t>Modely fungují ve vědě na více úrovních: teoretický model, statistický model</a:t>
            </a:r>
          </a:p>
          <a:p>
            <a:pPr fontAlgn="base"/>
            <a:r>
              <a:rPr lang="cs-CZ" dirty="0"/>
              <a:t>Model, pokus o definici: reprezentace určitého aspektu světa založená na zjednodušujících předpokladech.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3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AEA76-621C-4A40-CD37-E0EB5FDF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EEAF63-E7DE-5C8C-02E7-D9C85C1EA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1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2F995-1207-71DC-E416-CC561E36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COM-B jako nástroj kontextové analýzy chování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88D964E-7B42-17F5-DC31-78C16A56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035" y="1827895"/>
            <a:ext cx="6720915" cy="320220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48B77D-6BCF-9A2E-B414-0C7CE5884BB4}"/>
              </a:ext>
            </a:extLst>
          </p:cNvPr>
          <p:cNvSpPr txBox="1"/>
          <p:nvPr/>
        </p:nvSpPr>
        <p:spPr>
          <a:xfrm>
            <a:off x="1004047" y="5719482"/>
            <a:ext cx="986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(Zdroj: </a:t>
            </a:r>
            <a:r>
              <a:rPr lang="cs-CZ" dirty="0" err="1"/>
              <a:t>Michie</a:t>
            </a:r>
            <a:r>
              <a:rPr lang="cs-CZ" dirty="0"/>
              <a:t> et al., 2011a in </a:t>
            </a:r>
            <a:r>
              <a:rPr lang="cs-CZ" dirty="0" err="1"/>
              <a:t>West</a:t>
            </a:r>
            <a:r>
              <a:rPr lang="cs-CZ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691894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D73BC8-929D-7812-D09B-56238D25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Figure 1. Path analysis showing that increases in psychological flexibility mediate relationship between acute effects of psychedelics and decreases in depression/anxiety (full sample, N=985). **p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599C30-6572-51B4-F8B4-C84A9CDAE1F3}"/>
              </a:ext>
            </a:extLst>
          </p:cNvPr>
          <p:cNvSpPr txBox="1"/>
          <p:nvPr/>
        </p:nvSpPr>
        <p:spPr>
          <a:xfrm>
            <a:off x="9054790" y="2516777"/>
            <a:ext cx="2295962" cy="375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Zdroj</a:t>
            </a:r>
            <a:r>
              <a:rPr lang="en-US" sz="2200" dirty="0"/>
              <a:t>: </a:t>
            </a:r>
            <a:r>
              <a:rPr lang="en-US" sz="2200" b="0" i="0" dirty="0">
                <a:effectLst/>
              </a:rPr>
              <a:t>Davis, A. K., Barrett, F. S., &amp; Griffiths, R. R. (2020). Psychological flexibility mediates the relations between acute psychedelic effects and subjective decreases in depression and anxiety. </a:t>
            </a:r>
            <a:r>
              <a:rPr lang="en-US" sz="2200" b="0" i="1" dirty="0">
                <a:effectLst/>
              </a:rPr>
              <a:t>Journal of contextual behavioral science</a:t>
            </a:r>
            <a:r>
              <a:rPr lang="en-US" sz="2200" b="0" i="0" dirty="0">
                <a:effectLst/>
              </a:rPr>
              <a:t>, </a:t>
            </a:r>
            <a:r>
              <a:rPr lang="en-US" sz="2200" b="0" i="1" dirty="0">
                <a:effectLst/>
              </a:rPr>
              <a:t>15</a:t>
            </a:r>
            <a:r>
              <a:rPr lang="en-US" sz="2200" b="0" i="0" dirty="0">
                <a:effectLst/>
              </a:rPr>
              <a:t>, 39-45.</a:t>
            </a:r>
            <a:endParaRPr lang="en-US" sz="2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8DBEBB-AD6A-F246-986B-CED2E98F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602043"/>
            <a:ext cx="7772400" cy="38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8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8BBDB-73B9-9D03-E095-9859F62A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smysl modelu?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7E516-684B-C996-1284-52D225FF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užitečnost</a:t>
            </a:r>
          </a:p>
          <a:p>
            <a:r>
              <a:rPr lang="cs-CZ" dirty="0"/>
              <a:t>“</a:t>
            </a:r>
            <a:r>
              <a:rPr lang="cs-CZ" b="1" dirty="0"/>
              <a:t>All </a:t>
            </a:r>
            <a:r>
              <a:rPr lang="cs-CZ" b="1" dirty="0" err="1"/>
              <a:t>models</a:t>
            </a:r>
            <a:r>
              <a:rPr lang="cs-CZ" b="1" dirty="0"/>
              <a:t> are </a:t>
            </a:r>
            <a:r>
              <a:rPr lang="cs-CZ" b="1" dirty="0" err="1"/>
              <a:t>wrong</a:t>
            </a:r>
            <a:r>
              <a:rPr lang="cs-CZ" dirty="0"/>
              <a:t>, </a:t>
            </a:r>
            <a:r>
              <a:rPr lang="cs-CZ" b="1" dirty="0"/>
              <a:t>but </a:t>
            </a:r>
            <a:r>
              <a:rPr lang="cs-CZ" b="1" dirty="0" err="1"/>
              <a:t>some</a:t>
            </a:r>
            <a:r>
              <a:rPr lang="cs-CZ" b="1" dirty="0"/>
              <a:t> are </a:t>
            </a:r>
            <a:r>
              <a:rPr lang="cs-CZ" b="1" dirty="0" err="1"/>
              <a:t>useful</a:t>
            </a:r>
            <a:r>
              <a:rPr lang="cs-CZ" dirty="0"/>
              <a:t>” je slavný citát, který je často připisován britskému statistikovi Georgovi E. P. </a:t>
            </a:r>
            <a:r>
              <a:rPr lang="cs-CZ" dirty="0" err="1"/>
              <a:t>Boxovi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76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9DF34-51E4-C195-19C4-0FE22072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modely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CF8DF-6C2E-F4A5-BAC4-116C59038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04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FACDC-4343-E382-D5AC-AB5B6CBA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jako nulový model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13843-3B96-18A0-6464-ACB543AE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7862" cy="4282098"/>
          </a:xfrm>
        </p:spPr>
        <p:txBody>
          <a:bodyPr/>
          <a:lstStyle/>
          <a:p>
            <a:pPr fontAlgn="base"/>
            <a:r>
              <a:rPr lang="cs-CZ" dirty="0"/>
              <a:t>nulový model – bez dalších dodatečných informací</a:t>
            </a:r>
          </a:p>
          <a:p>
            <a:pPr fontAlgn="base"/>
            <a:r>
              <a:rPr lang="cs-CZ" dirty="0"/>
              <a:t>2 základní stavební kameny:</a:t>
            </a:r>
          </a:p>
          <a:p>
            <a:pPr lvl="1" fontAlgn="base"/>
            <a:r>
              <a:rPr lang="cs-CZ" dirty="0"/>
              <a:t>predikce modelu (aritmetický průměr v tomto případě a pro každou hodnotu)</a:t>
            </a:r>
          </a:p>
          <a:p>
            <a:pPr lvl="1" fontAlgn="base"/>
            <a:r>
              <a:rPr lang="cs-CZ" dirty="0"/>
              <a:t>odchylka od predikce (od modelu)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F971C5-36F8-1128-E20C-F971FD5D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25" y="790138"/>
            <a:ext cx="4691309" cy="52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14F89-8C49-76FC-AB4F-89960203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3614" cy="1055461"/>
          </a:xfrm>
        </p:spPr>
        <p:txBody>
          <a:bodyPr>
            <a:normAutofit fontScale="90000"/>
          </a:bodyPr>
          <a:lstStyle/>
          <a:p>
            <a:r>
              <a:rPr lang="cs-CZ" dirty="0"/>
              <a:t>S jedním kategoriálním </a:t>
            </a:r>
            <a:r>
              <a:rPr lang="cs-CZ" dirty="0" err="1"/>
              <a:t>prediktoremem</a:t>
            </a:r>
            <a:br>
              <a:rPr lang="cs-CZ" dirty="0"/>
            </a:b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60370A-5D66-78F5-E577-571156EA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60" y="0"/>
            <a:ext cx="522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A3F27F-C7B6-6B63-DF23-ECAD7C5D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2" y="1215152"/>
            <a:ext cx="4691309" cy="52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6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8A181-1282-83E6-AAE9-C9018665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jedním kardinálním prediktorem</a:t>
            </a:r>
            <a:br>
              <a:rPr lang="cs-CZ" dirty="0"/>
            </a:b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98D1AD-6374-B17F-7C8F-7B2B213C6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77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D271-D9D0-495F-C45D-66E43526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popis statistického modelu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D09C0-CEEF-F7F9-1740-42A803AC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Statistický model má dva komponenty: deterministickou komponentu a náhodnou komponentu</a:t>
            </a:r>
          </a:p>
          <a:p>
            <a:pPr marL="0" indent="0" fontAlgn="base">
              <a:buNone/>
            </a:pPr>
            <a:r>
              <a:rPr lang="cs-CZ" dirty="0" err="1"/>
              <a:t>observation</a:t>
            </a:r>
            <a:r>
              <a:rPr lang="cs-CZ" dirty="0"/>
              <a:t> = </a:t>
            </a:r>
            <a:r>
              <a:rPr lang="cs-CZ" dirty="0" err="1"/>
              <a:t>deterministic</a:t>
            </a:r>
            <a:r>
              <a:rPr lang="cs-CZ" dirty="0"/>
              <a:t> model + </a:t>
            </a:r>
            <a:r>
              <a:rPr lang="cs-CZ" dirty="0" err="1"/>
              <a:t>residual</a:t>
            </a:r>
            <a:r>
              <a:rPr lang="cs-CZ" dirty="0"/>
              <a:t> </a:t>
            </a:r>
            <a:r>
              <a:rPr lang="cs-CZ" dirty="0" err="1"/>
              <a:t>error</a:t>
            </a:r>
            <a:endParaRPr lang="cs-CZ" dirty="0"/>
          </a:p>
          <a:p>
            <a:pPr fontAlgn="base"/>
            <a:r>
              <a:rPr lang="cs-CZ" dirty="0"/>
              <a:t>To můžeme vyjádřit takto:</a:t>
            </a:r>
          </a:p>
          <a:p>
            <a:pPr marL="0" indent="0" fontAlgn="base">
              <a:buNone/>
            </a:pPr>
            <a:r>
              <a:rPr lang="cs-CZ" dirty="0"/>
              <a:t>Data = model + zbytek</a:t>
            </a:r>
          </a:p>
          <a:p>
            <a:pPr fontAlgn="base"/>
            <a:r>
              <a:rPr lang="cs-CZ" dirty="0"/>
              <a:t>Nebo alternativně takto:</a:t>
            </a:r>
          </a:p>
          <a:p>
            <a:pPr marL="0" indent="0" fontAlgn="base">
              <a:buNone/>
            </a:pPr>
            <a:r>
              <a:rPr lang="cs-CZ" dirty="0"/>
              <a:t>Pozorování = predikovaná hodnota + chyba</a:t>
            </a:r>
          </a:p>
        </p:txBody>
      </p:sp>
    </p:spTree>
    <p:extLst>
      <p:ext uri="{BB962C8B-B14F-4D97-AF65-F5344CB8AC3E}">
        <p14:creationId xmlns:p14="http://schemas.microsoft.com/office/powerpoint/2010/main" val="4192071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6A9C7-81E2-FDE6-175C-C11BA829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a regrese jako statistické modely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69AC9-8A0D-EB39-97E4-291A4FC8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normální zápis modelu s průměrem:</a:t>
            </a:r>
          </a:p>
          <a:p>
            <a:pPr fontAlgn="base"/>
            <a:r>
              <a:rPr lang="cs-CZ" dirty="0" err="1"/>
              <a:t>yi</a:t>
            </a:r>
            <a:r>
              <a:rPr lang="cs-CZ" dirty="0"/>
              <a:t>= </a:t>
            </a:r>
            <a:r>
              <a:rPr lang="cs-CZ" dirty="0" err="1"/>
              <a:t>y</a:t>
            </a:r>
            <a:r>
              <a:rPr lang="cs-CZ" dirty="0"/>
              <a:t>¯+ </a:t>
            </a:r>
            <a:r>
              <a:rPr lang="cs-CZ" dirty="0" err="1"/>
              <a:t>ei</a:t>
            </a:r>
            <a:endParaRPr lang="cs-CZ" dirty="0"/>
          </a:p>
          <a:p>
            <a:pPr marL="0" indent="0" fontAlgn="base">
              <a:buNone/>
            </a:pPr>
            <a:r>
              <a:rPr lang="cs-CZ" dirty="0"/>
              <a:t>Formální zápis jednoduché lineární regrese:</a:t>
            </a:r>
          </a:p>
          <a:p>
            <a:pPr fontAlgn="base"/>
            <a:r>
              <a:rPr lang="cs-CZ" dirty="0" err="1"/>
              <a:t>yi</a:t>
            </a:r>
            <a:r>
              <a:rPr lang="cs-CZ" dirty="0"/>
              <a:t>= </a:t>
            </a:r>
            <a:r>
              <a:rPr lang="el-GR" dirty="0"/>
              <a:t>β0</a:t>
            </a:r>
            <a:r>
              <a:rPr lang="cs-CZ" dirty="0"/>
              <a:t> </a:t>
            </a:r>
            <a:r>
              <a:rPr lang="el-GR" dirty="0"/>
              <a:t>+</a:t>
            </a:r>
            <a:r>
              <a:rPr lang="cs-CZ" dirty="0"/>
              <a:t> </a:t>
            </a:r>
            <a:r>
              <a:rPr lang="el-GR" dirty="0"/>
              <a:t>β1</a:t>
            </a:r>
            <a:r>
              <a:rPr lang="cs-CZ" dirty="0"/>
              <a:t> </a:t>
            </a:r>
            <a:r>
              <a:rPr lang="el-GR" dirty="0"/>
              <a:t>∗</a:t>
            </a:r>
            <a:r>
              <a:rPr lang="cs-CZ" dirty="0"/>
              <a:t> </a:t>
            </a:r>
            <a:r>
              <a:rPr lang="cs-CZ" dirty="0" err="1"/>
              <a:t>xi</a:t>
            </a:r>
            <a:r>
              <a:rPr lang="cs-CZ" dirty="0"/>
              <a:t>+ </a:t>
            </a:r>
            <a:r>
              <a:rPr lang="cs-CZ" dirty="0" err="1"/>
              <a:t>ei</a:t>
            </a:r>
            <a:endParaRPr lang="cs-CZ" dirty="0"/>
          </a:p>
          <a:p>
            <a:pPr fontAlgn="base"/>
            <a:r>
              <a:rPr lang="el-GR" dirty="0"/>
              <a:t>β1 (</a:t>
            </a:r>
            <a:r>
              <a:rPr lang="cs-CZ" dirty="0"/>
              <a:t>regresní koeficient) vyjadřuje sklon přímky,</a:t>
            </a:r>
          </a:p>
          <a:p>
            <a:pPr fontAlgn="base"/>
            <a:r>
              <a:rPr lang="cs-CZ" dirty="0"/>
              <a:t>regresní koeficient v jednoduché lineární regresi: o kolik se podle našeho modelu zvedne podmíněná očekávaná hodnota závislé proměnné, když hodnota nezávislé proměnné vzroste o jednotku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20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EBC8C-ECE2-4636-05DB-B71D293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Očekávaná hodnota a podmíněná očekávaná hodnota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F0C689-E8BA-72D8-C697-20122A98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Očekávaná hodnota (</a:t>
            </a:r>
            <a:r>
              <a:rPr lang="cs-CZ" dirty="0" err="1"/>
              <a:t>expectation</a:t>
            </a:r>
            <a:r>
              <a:rPr lang="cs-CZ" dirty="0"/>
              <a:t>) - průměr z velkého počtu nezávislých pozorování</a:t>
            </a:r>
          </a:p>
          <a:p>
            <a:pPr fontAlgn="base"/>
            <a:r>
              <a:rPr lang="cs-CZ" dirty="0"/>
              <a:t>Podmíněná očekávaná hodnota - očekávaná hodnota závislé proměnné za předpokladu naplnění určitých podmínek</a:t>
            </a:r>
          </a:p>
          <a:p>
            <a:pPr fontAlgn="base"/>
            <a:r>
              <a:rPr lang="cs-CZ" dirty="0"/>
              <a:t>Podmíněná očekávaná hodnota v případě jednoduché lineární regrese: Průměrná hodnota závislé proměnné pro danou hodnotu nezávislé proměnné za předpokladu, že mezi nimi existuje lineární vztah.</a:t>
            </a:r>
          </a:p>
          <a:p>
            <a:pPr fontAlgn="base"/>
            <a:r>
              <a:rPr lang="cs-CZ" dirty="0"/>
              <a:t>Deterministická část modelu udává podmíněnou očekávanou hodnotu.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2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5251E-831D-D40D-C52B-6F4EE7D0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9ACDA-58B2-BD51-C707-14AFB26B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Zkoumáme závislost jedné proměnné (vysvětlované, závislé) na další jedné nebo více (vysvětlující, nezávislé) proměnných</a:t>
            </a:r>
          </a:p>
          <a:p>
            <a:r>
              <a:rPr lang="cs-CZ" dirty="0"/>
              <a:t>Vhodný model (imituje realitu na základě statistických postupů) pro popis zkoumaného vztahu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57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F2159-6B75-33F1-EF88-CB890A30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Vícerozměrná analýza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52E8DF-2396-2A6B-BA43-CAF300F38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85577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BFD30-789B-3F8E-924F-5C555AD4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dirty="0"/>
              <a:t>Vícerozměrná (</a:t>
            </a:r>
            <a:r>
              <a:rPr lang="cs-CZ" dirty="0" err="1"/>
              <a:t>multivariační</a:t>
            </a:r>
            <a:r>
              <a:rPr lang="cs-CZ" dirty="0"/>
              <a:t>/</a:t>
            </a:r>
            <a:r>
              <a:rPr lang="cs-CZ" dirty="0" err="1"/>
              <a:t>multivariate</a:t>
            </a:r>
            <a:r>
              <a:rPr lang="cs-CZ" dirty="0"/>
              <a:t>)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13309-EA3B-FE07-4D1D-288432AD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 </a:t>
            </a:r>
            <a:r>
              <a:rPr lang="cs-CZ" b="1" dirty="0"/>
              <a:t>dvojice proměnných </a:t>
            </a:r>
            <a:r>
              <a:rPr lang="cs-CZ" dirty="0"/>
              <a:t>statisticky zkoumáme </a:t>
            </a:r>
            <a:r>
              <a:rPr lang="cs-CZ" b="1" dirty="0"/>
              <a:t>vztahy více proměnných zároveň</a:t>
            </a:r>
            <a:endParaRPr lang="cs-CZ" dirty="0"/>
          </a:p>
          <a:p>
            <a:r>
              <a:rPr lang="cs-CZ" dirty="0"/>
              <a:t>většina výzkumných dat je vícerozměrných: chceme zjistit celou řadu vlastností</a:t>
            </a:r>
          </a:p>
          <a:p>
            <a:r>
              <a:rPr lang="cs-CZ" dirty="0"/>
              <a:t>nestačí analyzovat každou proměnnou zvlášť – pro pochopení vztahů je třeba analyzovat proměnné současně</a:t>
            </a:r>
          </a:p>
        </p:txBody>
      </p:sp>
    </p:spTree>
    <p:extLst>
      <p:ext uri="{BB962C8B-B14F-4D97-AF65-F5344CB8AC3E}">
        <p14:creationId xmlns:p14="http://schemas.microsoft.com/office/powerpoint/2010/main" val="60745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C227F-BA97-39B8-CEF4-6821DDC4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 případě jakých proměnných je bude vhodné zkoumat společně? Napadnou vás nějaké příklady?</a:t>
            </a:r>
          </a:p>
        </p:txBody>
      </p:sp>
    </p:spTree>
    <p:extLst>
      <p:ext uri="{BB962C8B-B14F-4D97-AF65-F5344CB8AC3E}">
        <p14:creationId xmlns:p14="http://schemas.microsoft.com/office/powerpoint/2010/main" val="44726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B01D-42F2-0A99-5F61-21440478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parciální 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42AD4-E0BF-EA62-DCE0-6300864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91081"/>
          </a:xfrm>
        </p:spPr>
        <p:txBody>
          <a:bodyPr/>
          <a:lstStyle/>
          <a:p>
            <a:r>
              <a:rPr lang="cs-CZ" dirty="0"/>
              <a:t>Ve výzkumu jsme zjistili: „osoby, které rády jedí hamburgery, milují své rodiny, svoji práci a náboženství…“</a:t>
            </a:r>
          </a:p>
          <a:p>
            <a:r>
              <a:rPr lang="cs-CZ" dirty="0"/>
              <a:t>Nepředpokládáme, že jídlo způsobuje religiozitu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přijdeme na nějaký třetí faktor, který toto způsobil a dokážeme to zahrnout do analýzy?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A059B9-A0FC-FC15-32F0-405A8624DA11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4156386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6EDC-00A7-A6F4-EBAF-3362ECE1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parciální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korelace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085A931B-7394-81FC-2162-D85EE25FEB76}"/>
              </a:ext>
            </a:extLst>
          </p:cNvPr>
          <p:cNvGraphicFramePr>
            <a:graphicFrameLocks/>
          </p:cNvGraphicFramePr>
          <p:nvPr/>
        </p:nvGraphicFramePr>
        <p:xfrm>
          <a:off x="2096918" y="2084546"/>
          <a:ext cx="8182462" cy="39231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3694">
                  <a:extLst>
                    <a:ext uri="{9D8B030D-6E8A-4147-A177-3AD203B41FA5}">
                      <a16:colId xmlns:a16="http://schemas.microsoft.com/office/drawing/2014/main" val="1343047882"/>
                    </a:ext>
                  </a:extLst>
                </a:gridCol>
                <a:gridCol w="2516111">
                  <a:extLst>
                    <a:ext uri="{9D8B030D-6E8A-4147-A177-3AD203B41FA5}">
                      <a16:colId xmlns:a16="http://schemas.microsoft.com/office/drawing/2014/main" val="2940819971"/>
                    </a:ext>
                  </a:extLst>
                </a:gridCol>
                <a:gridCol w="1526469">
                  <a:extLst>
                    <a:ext uri="{9D8B030D-6E8A-4147-A177-3AD203B41FA5}">
                      <a16:colId xmlns:a16="http://schemas.microsoft.com/office/drawing/2014/main" val="2819133751"/>
                    </a:ext>
                  </a:extLst>
                </a:gridCol>
                <a:gridCol w="1906188">
                  <a:extLst>
                    <a:ext uri="{9D8B030D-6E8A-4147-A177-3AD203B41FA5}">
                      <a16:colId xmlns:a16="http://schemas.microsoft.com/office/drawing/2014/main" val="3656895269"/>
                    </a:ext>
                  </a:extLst>
                </a:gridCol>
              </a:tblGrid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 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Preferované jídlo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3100" u="none" strike="noStrike" dirty="0">
                          <a:effectLst/>
                        </a:rPr>
                        <a:t>Celkem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/>
                </a:tc>
                <a:extLst>
                  <a:ext uri="{0D108BD9-81ED-4DB2-BD59-A6C34878D82A}">
                    <a16:rowId xmlns:a16="http://schemas.microsoft.com/office/drawing/2014/main" val="2217523418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Zbožnost: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 dirty="0">
                          <a:effectLst/>
                        </a:rPr>
                        <a:t>Hamburger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Kaviár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67039"/>
                  </a:ext>
                </a:extLst>
              </a:tr>
              <a:tr h="1093138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Vysoká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78%, 780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25%, 125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905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1619609647"/>
                  </a:ext>
                </a:extLst>
              </a:tr>
              <a:tr h="1093138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Nízká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22%, 220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75%, 375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595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2605896778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pPr algn="l" fontAlgn="b"/>
                      <a:r>
                        <a:rPr lang="cs-CZ" sz="3100" u="none" strike="noStrike">
                          <a:effectLst/>
                        </a:rPr>
                        <a:t>Celkem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1000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>
                          <a:effectLst/>
                        </a:rPr>
                        <a:t>500</a:t>
                      </a:r>
                      <a:endParaRPr lang="cs-CZ" sz="3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100" u="none" strike="noStrike" dirty="0">
                          <a:effectLst/>
                        </a:rPr>
                        <a:t>1500</a:t>
                      </a:r>
                      <a:endParaRPr lang="cs-CZ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40" marR="12240" marT="12240" marB="0" anchor="b"/>
                </a:tc>
                <a:extLst>
                  <a:ext uri="{0D108BD9-81ED-4DB2-BD59-A6C34878D82A}">
                    <a16:rowId xmlns:a16="http://schemas.microsoft.com/office/drawing/2014/main" val="363592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4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55E6F-F02A-9C1D-E405-D1D3D1EA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Parcializace</a:t>
            </a:r>
            <a:r>
              <a:rPr lang="cs-CZ" dirty="0"/>
              <a:t>: identifikování vlivu třetí proměnné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2D2A3-448B-DC36-7D80-B3453FF5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kontrolujeme pro další faktor?</a:t>
            </a:r>
          </a:p>
          <a:p>
            <a:pPr marL="514350" indent="-514350">
              <a:buAutoNum type="arabicParenR"/>
            </a:pPr>
            <a:r>
              <a:rPr lang="cs-CZ" dirty="0"/>
              <a:t>Vzorek rozdělíme do tolika podsouborů, kolik kategorií má proměnná, jejíž vliv kontrolujeme.</a:t>
            </a:r>
          </a:p>
          <a:p>
            <a:pPr marL="0" indent="0">
              <a:buNone/>
            </a:pPr>
            <a:r>
              <a:rPr lang="cs-CZ" dirty="0"/>
              <a:t>V tomto případě několik podsouborů, kde budou mít všichni stejnou hodnotu ve vzdělání – dva podsoubory: nízké a vysoké vzdělání.</a:t>
            </a:r>
          </a:p>
          <a:p>
            <a:pPr marL="514350" indent="-514350">
              <a:buAutoNum type="arabicParenR"/>
            </a:pPr>
            <a:r>
              <a:rPr lang="cs-CZ" dirty="0"/>
              <a:t>Pro každý podsoubor tabulku, která má stejnou formu jako původní tabulka popisující souvislost</a:t>
            </a:r>
          </a:p>
          <a:p>
            <a:pPr marL="514350" indent="-514350">
              <a:buAutoNum type="arabicParenR"/>
            </a:pPr>
            <a:r>
              <a:rPr lang="cs-CZ" dirty="0"/>
              <a:t>Porovnáme intenzitu souvislosti v původní tabulce se souvislostí zjištěnou v nových tabulkách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AB69BA-E84A-68FE-AE4B-F531CA2B1435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508084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C4A3CC3-889B-DD83-3A87-B2D0CAF7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762"/>
            <a:ext cx="4260273" cy="6218237"/>
          </a:xfrm>
        </p:spPr>
        <p:txBody>
          <a:bodyPr>
            <a:normAutofit/>
          </a:bodyPr>
          <a:lstStyle/>
          <a:p>
            <a:r>
              <a:rPr lang="cs-CZ" dirty="0"/>
              <a:t>Mezi osobami s nižším vzděláním je více preferovaný hamburger</a:t>
            </a:r>
          </a:p>
          <a:p>
            <a:r>
              <a:rPr lang="cs-CZ" dirty="0"/>
              <a:t>Mezi osoba s vyšším vzděláním je více preferovaný kaviár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Vzdělání má vliv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společenské skupiny se odlišují svým vzděláním a je s tím spojen i určitý životní styl a strava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EAD18A-A319-F547-7824-4D615CABEF09}"/>
              </a:ext>
            </a:extLst>
          </p:cNvPr>
          <p:cNvSpPr txBox="1"/>
          <p:nvPr/>
        </p:nvSpPr>
        <p:spPr>
          <a:xfrm>
            <a:off x="9230311" y="6488668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DAFE180-BF47-1F7D-2DFF-090AA910FD7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639763"/>
          <a:ext cx="5459412" cy="275589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40787">
                  <a:extLst>
                    <a:ext uri="{9D8B030D-6E8A-4147-A177-3AD203B41FA5}">
                      <a16:colId xmlns:a16="http://schemas.microsoft.com/office/drawing/2014/main" val="3572316955"/>
                    </a:ext>
                  </a:extLst>
                </a:gridCol>
                <a:gridCol w="1437051">
                  <a:extLst>
                    <a:ext uri="{9D8B030D-6E8A-4147-A177-3AD203B41FA5}">
                      <a16:colId xmlns:a16="http://schemas.microsoft.com/office/drawing/2014/main" val="625276960"/>
                    </a:ext>
                  </a:extLst>
                </a:gridCol>
                <a:gridCol w="1340787">
                  <a:extLst>
                    <a:ext uri="{9D8B030D-6E8A-4147-A177-3AD203B41FA5}">
                      <a16:colId xmlns:a16="http://schemas.microsoft.com/office/drawing/2014/main" val="2712943730"/>
                    </a:ext>
                  </a:extLst>
                </a:gridCol>
                <a:gridCol w="1340787">
                  <a:extLst>
                    <a:ext uri="{9D8B030D-6E8A-4147-A177-3AD203B41FA5}">
                      <a16:colId xmlns:a16="http://schemas.microsoft.com/office/drawing/2014/main" val="2730392372"/>
                    </a:ext>
                  </a:extLst>
                </a:gridCol>
              </a:tblGrid>
              <a:tr h="45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900" b="1" u="none" strike="noStrike">
                          <a:effectLst/>
                        </a:rPr>
                        <a:t>Osoby s nízkým vzděláním</a:t>
                      </a:r>
                      <a:endParaRPr lang="cs-CZ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1668577724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 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900" u="none" strike="noStrike">
                          <a:effectLst/>
                        </a:rPr>
                        <a:t>Preferované jídlo: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900" u="none" strike="noStrike">
                          <a:effectLst/>
                        </a:rPr>
                        <a:t>Celkem: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/>
                </a:tc>
                <a:extLst>
                  <a:ext uri="{0D108BD9-81ED-4DB2-BD59-A6C34878D82A}">
                    <a16:rowId xmlns:a16="http://schemas.microsoft.com/office/drawing/2014/main" val="2390189444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Zbožnost: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Hamburger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Kaviár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19822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Vysoká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b="1" u="none" strike="noStrike" dirty="0">
                          <a:effectLst/>
                        </a:rPr>
                        <a:t>78%, 624</a:t>
                      </a:r>
                      <a:endParaRPr lang="cs-CZ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78%, 156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>
                          <a:effectLst/>
                        </a:rPr>
                        <a:t>905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4191531352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Nízká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22%, 176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 dirty="0">
                          <a:effectLst/>
                        </a:rPr>
                        <a:t>22%, 4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>
                          <a:effectLst/>
                        </a:rPr>
                        <a:t>595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4148288747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900" u="none" strike="noStrike">
                          <a:effectLst/>
                        </a:rPr>
                        <a:t>Celkem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>
                          <a:effectLst/>
                        </a:rPr>
                        <a:t>1000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>
                          <a:effectLst/>
                        </a:rPr>
                        <a:t>500</a:t>
                      </a:r>
                      <a:endParaRPr lang="cs-CZ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900" u="none" strike="noStrike" dirty="0">
                          <a:effectLst/>
                        </a:rPr>
                        <a:t>1500</a:t>
                      </a:r>
                      <a:endParaRPr lang="cs-CZ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8" marR="9218" marT="9218" marB="0" anchor="b"/>
                </a:tc>
                <a:extLst>
                  <a:ext uri="{0D108BD9-81ED-4DB2-BD59-A6C34878D82A}">
                    <a16:rowId xmlns:a16="http://schemas.microsoft.com/office/drawing/2014/main" val="1626318412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64F39F-4DAA-D84B-5AF9-AF3662EA334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463925"/>
          <a:ext cx="5459412" cy="2755896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40771">
                  <a:extLst>
                    <a:ext uri="{9D8B030D-6E8A-4147-A177-3AD203B41FA5}">
                      <a16:colId xmlns:a16="http://schemas.microsoft.com/office/drawing/2014/main" val="4016100515"/>
                    </a:ext>
                  </a:extLst>
                </a:gridCol>
                <a:gridCol w="1437099">
                  <a:extLst>
                    <a:ext uri="{9D8B030D-6E8A-4147-A177-3AD203B41FA5}">
                      <a16:colId xmlns:a16="http://schemas.microsoft.com/office/drawing/2014/main" val="166049041"/>
                    </a:ext>
                  </a:extLst>
                </a:gridCol>
                <a:gridCol w="1340771">
                  <a:extLst>
                    <a:ext uri="{9D8B030D-6E8A-4147-A177-3AD203B41FA5}">
                      <a16:colId xmlns:a16="http://schemas.microsoft.com/office/drawing/2014/main" val="1639371300"/>
                    </a:ext>
                  </a:extLst>
                </a:gridCol>
                <a:gridCol w="1340771">
                  <a:extLst>
                    <a:ext uri="{9D8B030D-6E8A-4147-A177-3AD203B41FA5}">
                      <a16:colId xmlns:a16="http://schemas.microsoft.com/office/drawing/2014/main" val="2490843054"/>
                    </a:ext>
                  </a:extLst>
                </a:gridCol>
              </a:tblGrid>
              <a:tr h="4593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Osoby s vysokým vzděláním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3556878435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Preferované jídlo: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1800" u="none" strike="noStrike">
                          <a:effectLst/>
                        </a:rPr>
                        <a:t>Celkem: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/>
                </a:tc>
                <a:extLst>
                  <a:ext uri="{0D108BD9-81ED-4DB2-BD59-A6C34878D82A}">
                    <a16:rowId xmlns:a16="http://schemas.microsoft.com/office/drawing/2014/main" val="630064455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Zbožnost: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Hamburger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Kaviár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37560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Vysoká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25%, 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25%, 75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905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1844917247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Nízká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u="none" strike="noStrike" dirty="0">
                          <a:effectLst/>
                        </a:rPr>
                        <a:t>75%, 150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75%, 325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595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1464659303"/>
                  </a:ext>
                </a:extLst>
              </a:tr>
              <a:tr h="45931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1000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500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1500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2" marR="8772" marT="8772" marB="0" anchor="b"/>
                </a:tc>
                <a:extLst>
                  <a:ext uri="{0D108BD9-81ED-4DB2-BD59-A6C34878D82A}">
                    <a16:rowId xmlns:a16="http://schemas.microsoft.com/office/drawing/2014/main" val="364226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6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2C8D0-85BF-DFF7-06F9-8B1ABA8F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Parcializace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20EF5-5CA3-5827-EF48-A638E2312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Nemusíme odhalit jen pravou souvislost ale i nepravou nezávislost</a:t>
            </a:r>
          </a:p>
          <a:p>
            <a:r>
              <a:rPr lang="cs-CZ" dirty="0"/>
              <a:t>Souvislost existuje jen v určité části vzorku (například mezi pohlavím)</a:t>
            </a:r>
          </a:p>
          <a:p>
            <a:r>
              <a:rPr lang="cs-CZ" dirty="0"/>
              <a:t>Problém pokud bychom chtěli tímto způsobem zohlednit v analýze více tabulek – měli bychom spousty tabulek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statistici vymysleli vhodnější metody, ale využívající obdobné způsoby přemýšlení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13C5E5-46F0-21C5-81DC-916689E5BF9D}"/>
              </a:ext>
            </a:extLst>
          </p:cNvPr>
          <p:cNvSpPr txBox="1"/>
          <p:nvPr/>
        </p:nvSpPr>
        <p:spPr>
          <a:xfrm>
            <a:off x="9251576" y="6176963"/>
            <a:ext cx="276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Disman</a:t>
            </a:r>
            <a:r>
              <a:rPr lang="cs-CZ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928308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06E3B-DD62-36E1-5C98-E4569BD6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Výprava do více rozměrného prostoru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A2C414-76B7-3DE6-99EA-279EB0BD2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(zdroj: </a:t>
            </a:r>
            <a:r>
              <a:rPr lang="cs-CZ" dirty="0" err="1"/>
              <a:t>Disman</a:t>
            </a:r>
            <a:r>
              <a:rPr lang="cs-CZ" dirty="0"/>
              <a:t> 2011)</a:t>
            </a:r>
          </a:p>
        </p:txBody>
      </p:sp>
    </p:spTree>
    <p:extLst>
      <p:ext uri="{BB962C8B-B14F-4D97-AF65-F5344CB8AC3E}">
        <p14:creationId xmlns:p14="http://schemas.microsoft.com/office/powerpoint/2010/main" val="3377396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5E856-4B97-613C-BC28-2484521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regresní přímky je plocha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BEED7D-6826-2D4B-A965-02F460583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Regresní plocha je umístěna tak, aby průměrná vzdálenost všech pozorování od ní byla co nejmenší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775E10-6F74-A0AE-7921-AB22278A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64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8257C-6948-DF6C-AFC6-343B942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lineární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51681-D1E3-3BFE-AF48-6A97CDAC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04242"/>
          </a:xfrm>
        </p:spPr>
        <p:txBody>
          <a:bodyPr/>
          <a:lstStyle/>
          <a:p>
            <a:r>
              <a:rPr lang="cs-CZ" dirty="0"/>
              <a:t>Předpokládá se lineární vztah a využití kardinálních dat</a:t>
            </a:r>
          </a:p>
          <a:p>
            <a:r>
              <a:rPr lang="cs-CZ" dirty="0"/>
              <a:t>Stanovení závislé a nezávislé proměnné (na základě teorie) – jaké příklady vás napadnou?</a:t>
            </a:r>
          </a:p>
          <a:p>
            <a:r>
              <a:rPr lang="cs-CZ" dirty="0"/>
              <a:t>Lineární vztah je definován pomocí přímky – ta ukazuje jakým způsobem nejlépe předpovědět vysvětlovanou proměnnou</a:t>
            </a:r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CF769C-3582-5574-E7AD-241DD973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70" y="1488870"/>
            <a:ext cx="6596831" cy="52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1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5E856-4B97-613C-BC28-2484521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regresní přímky je plocha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BEED7D-6826-2D4B-A965-02F460583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 – </a:t>
            </a:r>
            <a:r>
              <a:rPr lang="cs-CZ" dirty="0" err="1"/>
              <a:t>kontanta</a:t>
            </a:r>
            <a:r>
              <a:rPr lang="cs-CZ" dirty="0"/>
              <a:t> (</a:t>
            </a:r>
            <a:r>
              <a:rPr lang="cs-CZ" dirty="0" err="1"/>
              <a:t>intercept</a:t>
            </a:r>
            <a:r>
              <a:rPr lang="cs-CZ" dirty="0"/>
              <a:t>)</a:t>
            </a:r>
          </a:p>
          <a:p>
            <a:r>
              <a:rPr lang="cs-CZ" dirty="0"/>
              <a:t>Parciální regresní koeficienty – od prostého regresního koeficientu se liší tím, že byly očištěny od zkreslujícího vlivu dalších proměnných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7F83C5F-3AE9-73F2-FE8C-293144134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0" y="2216944"/>
            <a:ext cx="4864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5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4ED98-F6A5-7AD8-036B-AA404E2B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rovnice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CF2B8D-375D-B495-5C98-76BF2E1D9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899" y="2322405"/>
            <a:ext cx="3346494" cy="769309"/>
          </a:xfrm>
        </p:spPr>
      </p:pic>
      <p:graphicFrame>
        <p:nvGraphicFramePr>
          <p:cNvPr id="4" name="Tabulka 7">
            <a:extLst>
              <a:ext uri="{FF2B5EF4-FFF2-40B4-BE49-F238E27FC236}">
                <a16:creationId xmlns:a16="http://schemas.microsoft.com/office/drawing/2014/main" id="{385F8CE4-F21F-0971-443E-11A516CD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5282"/>
              </p:ext>
            </p:extLst>
          </p:nvPr>
        </p:nvGraphicFramePr>
        <p:xfrm>
          <a:off x="5144709" y="101614"/>
          <a:ext cx="6859722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61">
                  <a:extLst>
                    <a:ext uri="{9D8B030D-6E8A-4147-A177-3AD203B41FA5}">
                      <a16:colId xmlns:a16="http://schemas.microsoft.com/office/drawing/2014/main" val="2569492371"/>
                    </a:ext>
                  </a:extLst>
                </a:gridCol>
                <a:gridCol w="3429861">
                  <a:extLst>
                    <a:ext uri="{9D8B030D-6E8A-4147-A177-3AD203B41FA5}">
                      <a16:colId xmlns:a16="http://schemas.microsoft.com/office/drawing/2014/main" val="4116945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/>
                        <a:t>Překlad rovnice do jednoduchého jazyka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1) Každému jedince je přidělena v závisle proměnné </a:t>
                      </a:r>
                      <a:r>
                        <a:rPr lang="cs-CZ" dirty="0" err="1"/>
                        <a:t>Y</a:t>
                      </a:r>
                      <a:r>
                        <a:rPr lang="cs-CZ" dirty="0"/>
                        <a:t> hodnotu konstanty 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Máme, stejně jako předtím, jedinou konstantu (</a:t>
                      </a:r>
                      <a:r>
                        <a:rPr lang="cs-CZ" dirty="0" err="1"/>
                        <a:t>intercept</a:t>
                      </a:r>
                      <a:r>
                        <a:rPr lang="cs-CZ" dirty="0"/>
                        <a:t>) a. Tedy, každý dostane základní příjem, odpovídající příjmu osob s nejnižšími možnými hodnotami v obou nezávisle proměnných, ve vzdělání a v povolání.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2) Dále vynásobíme pro každého jedince hodnotu prvé nezávisle proměnné parciální koeficientem  </a:t>
                      </a:r>
                      <a:r>
                        <a:rPr lang="cs-CZ" i="1" dirty="0" err="1"/>
                        <a:t>Byx.z</a:t>
                      </a:r>
                      <a:r>
                        <a:rPr lang="cs-CZ" i="1" dirty="0"/>
                        <a:t> </a:t>
                      </a:r>
                      <a:r>
                        <a:rPr lang="cs-CZ" dirty="0"/>
                        <a:t>a výsledek připočteme k hodnotě konstanty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 je prémie, kterou jedinec obdrží za každý rok vzdělání. Nicméně koeficient je jiný než ten, který jsme používali pro výpočet v regresní analýze na dvou proměnných. Byl tedy očištěn od zkreslujícího vlivu povolání, který je spojen se vzděláním.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8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3) Krok 2. opakujeme pro jedincovu hodnotu v nezávisle proměnné Z, kterou vynásobíme parciálním koeficientem </a:t>
                      </a:r>
                      <a:r>
                        <a:rPr lang="cs-CZ" i="1" dirty="0" err="1"/>
                        <a:t>Byz.x</a:t>
                      </a:r>
                      <a:r>
                        <a:rPr lang="cs-CZ" i="1" dirty="0"/>
                        <a:t>. </a:t>
                      </a:r>
                      <a:r>
                        <a:rPr lang="cs-CZ" i="0" dirty="0"/>
                        <a:t>Výsledek opět přičteme k výsledkům operací v krocích 1. a 2</a:t>
                      </a:r>
                      <a:r>
                        <a:rPr lang="cs-CZ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 je druhá prémie za povolání. Hodnota povolání je násobena dílčím koeficientem, korigovaným pro zkreslující vliv vzdělání, vázaný na povolání.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7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36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4ED98-F6A5-7AD8-036B-AA404E2B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rovnice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CF2B8D-375D-B495-5C98-76BF2E1D9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899" y="2322405"/>
            <a:ext cx="3346494" cy="769309"/>
          </a:xfrm>
        </p:spPr>
      </p:pic>
      <p:graphicFrame>
        <p:nvGraphicFramePr>
          <p:cNvPr id="4" name="Tabulka 7">
            <a:extLst>
              <a:ext uri="{FF2B5EF4-FFF2-40B4-BE49-F238E27FC236}">
                <a16:creationId xmlns:a16="http://schemas.microsoft.com/office/drawing/2014/main" id="{385F8CE4-F21F-0971-443E-11A516CD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23779"/>
              </p:ext>
            </p:extLst>
          </p:nvPr>
        </p:nvGraphicFramePr>
        <p:xfrm>
          <a:off x="4927600" y="1949953"/>
          <a:ext cx="685972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861">
                  <a:extLst>
                    <a:ext uri="{9D8B030D-6E8A-4147-A177-3AD203B41FA5}">
                      <a16:colId xmlns:a16="http://schemas.microsoft.com/office/drawing/2014/main" val="2569492371"/>
                    </a:ext>
                  </a:extLst>
                </a:gridCol>
                <a:gridCol w="3429861">
                  <a:extLst>
                    <a:ext uri="{9D8B030D-6E8A-4147-A177-3AD203B41FA5}">
                      <a16:colId xmlns:a16="http://schemas.microsoft.com/office/drawing/2014/main" val="411694551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cs-CZ" dirty="0"/>
                        <a:t>Parciální regresní koeficienty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Byx.z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Odpovídá přírůstku v příjmu, když vzdělání vzrostlo o jeden rok a zaměstnání zůstalo nezměněno.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5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i="1" dirty="0" err="1"/>
                        <a:t>Byz.x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Odpovídá přírůstku v příjmu, když se povolání zlepšilo o jednu kategorii a vzdělání zůstalo nezměněno.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8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13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8257C-6948-DF6C-AFC6-343B942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Jednoduchá lineární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51681-D1E3-3BFE-AF48-6A97CDAC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04242"/>
          </a:xfrm>
        </p:spPr>
        <p:txBody>
          <a:bodyPr/>
          <a:lstStyle/>
          <a:p>
            <a:r>
              <a:rPr lang="cs-CZ" dirty="0" err="1"/>
              <a:t>y</a:t>
            </a:r>
            <a:r>
              <a:rPr lang="cs-CZ" dirty="0"/>
              <a:t> = a + </a:t>
            </a:r>
            <a:r>
              <a:rPr lang="cs-CZ" dirty="0" err="1"/>
              <a:t>bx</a:t>
            </a:r>
            <a:endParaRPr lang="cs-CZ" dirty="0"/>
          </a:p>
          <a:p>
            <a:r>
              <a:rPr lang="cs-CZ" dirty="0"/>
              <a:t>y = hodnota závislé proměnné</a:t>
            </a:r>
          </a:p>
          <a:p>
            <a:r>
              <a:rPr lang="cs-CZ" dirty="0"/>
              <a:t>a = konstanta, průsečík s osou</a:t>
            </a:r>
          </a:p>
          <a:p>
            <a:r>
              <a:rPr lang="cs-CZ" dirty="0"/>
              <a:t>b = regresní koeficient (směrnice, sklon regresní přímky), o kolik vzroste </a:t>
            </a:r>
            <a:r>
              <a:rPr lang="cs-CZ" dirty="0" err="1"/>
              <a:t>y</a:t>
            </a:r>
            <a:r>
              <a:rPr lang="cs-CZ" dirty="0"/>
              <a:t>, když se </a:t>
            </a:r>
            <a:r>
              <a:rPr lang="cs-CZ" dirty="0" err="1"/>
              <a:t>x</a:t>
            </a:r>
            <a:r>
              <a:rPr lang="cs-CZ" dirty="0"/>
              <a:t> změní o jednotku</a:t>
            </a:r>
          </a:p>
          <a:p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F492FD9-9967-7EE1-08EE-97E2BA5314D1}"/>
              </a:ext>
            </a:extLst>
          </p:cNvPr>
          <p:cNvGraphicFramePr>
            <a:graphicFrameLocks/>
          </p:cNvGraphicFramePr>
          <p:nvPr/>
        </p:nvGraphicFramePr>
        <p:xfrm>
          <a:off x="6172200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304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5C7B4-0CE9-2956-3304-75D03F67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odhadnout příjem, když známe vzdělání?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36A00-3D97-8ECA-029E-4979903C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Každému v našem vzorku dáme stejnou konstantní sumu (konstantu, „</a:t>
            </a:r>
            <a:r>
              <a:rPr lang="cs-CZ" dirty="0" err="1"/>
              <a:t>intercept</a:t>
            </a:r>
            <a:r>
              <a:rPr lang="cs-CZ" dirty="0"/>
              <a:t>“)</a:t>
            </a:r>
          </a:p>
          <a:p>
            <a:pPr marL="514350" indent="-514350">
              <a:buAutoNum type="arabicParenR"/>
            </a:pPr>
            <a:r>
              <a:rPr lang="cs-CZ" dirty="0"/>
              <a:t>Kromě toho dostane každý jednotlivec prémii, závisející na tom, kolik má let vzdělání (tato individuální prémie je částka, odpovídající počtu let vzdělání, který je vynásoben regresním koeficientu)</a:t>
            </a:r>
          </a:p>
          <a:p>
            <a:r>
              <a:rPr lang="cs-CZ" dirty="0"/>
              <a:t>situace je složitější - máme pouze odhad</a:t>
            </a:r>
          </a:p>
        </p:txBody>
      </p:sp>
    </p:spTree>
    <p:extLst>
      <p:ext uri="{BB962C8B-B14F-4D97-AF65-F5344CB8AC3E}">
        <p14:creationId xmlns:p14="http://schemas.microsoft.com/office/powerpoint/2010/main" val="14991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9F699-831D-FFCB-CE56-C5A6584B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parametrů vztahu: jak proložit přímku?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53142-0D94-3A97-D826-9B069E18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17258" cy="44276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Nejčastějším postupem – metoda nejmenších čtverců</a:t>
            </a:r>
          </a:p>
          <a:p>
            <a:r>
              <a:rPr lang="cs-CZ" dirty="0"/>
              <a:t>Prokládáme data přímkou tak, aby součet druhých odmocnin (čtverců) odchylek skutečných od predikovaných byl co nejmenší (aby “rezidua“ byla co nejmenší)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DC3288-FB33-D1F2-F10E-80070475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5644"/>
            <a:ext cx="5689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6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C6C7-B019-091A-9EC8-E26AFF6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Která přímka nejlépe proloží data? Která má nejmenší součet </a:t>
            </a:r>
            <a:r>
              <a:rPr lang="cs-CZ" dirty="0" err="1"/>
              <a:t>reziudií</a:t>
            </a:r>
            <a:r>
              <a:rPr lang="cs-CZ" dirty="0"/>
              <a:t> (vzdálenosti  jednotlivých bodů od přímky)?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5E8635-D6D9-DDBA-0D7A-CB2A6EF0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316"/>
            <a:ext cx="4266312" cy="34688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9B1042F-4953-D457-00FD-80B5B58F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312" y="2138316"/>
            <a:ext cx="4260565" cy="34688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E0C1DE-AC58-DF27-231E-2FF0D51B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242" y="1994856"/>
            <a:ext cx="4344708" cy="36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B4507-B68A-4029-EF30-92FDFB8D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příjmu a 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5C937-07DC-6326-7AEE-D8E85485F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y = 10 000 + 10 000x</a:t>
            </a:r>
          </a:p>
          <a:p>
            <a:r>
              <a:rPr lang="cs-CZ" dirty="0"/>
              <a:t>Vzdělání = základní (0), střední (1), vysoké (2), nejvyšší (3)</a:t>
            </a:r>
          </a:p>
          <a:p>
            <a:r>
              <a:rPr lang="cs-CZ" dirty="0"/>
              <a:t>Jaký mají příjem lidé se základním, středním a vysokým?</a:t>
            </a:r>
          </a:p>
        </p:txBody>
      </p:sp>
    </p:spTree>
    <p:extLst>
      <p:ext uri="{BB962C8B-B14F-4D97-AF65-F5344CB8AC3E}">
        <p14:creationId xmlns:p14="http://schemas.microsoft.com/office/powerpoint/2010/main" val="1391137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1560</Words>
  <Application>Microsoft Macintosh PowerPoint</Application>
  <PresentationFormat>Širokoúhlá obrazovka</PresentationFormat>
  <Paragraphs>201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Motiv Office</vt:lpstr>
      <vt:lpstr>Popis vztahu dvou proměnných: pokračování</vt:lpstr>
      <vt:lpstr>Regrese</vt:lpstr>
      <vt:lpstr>Regrese</vt:lpstr>
      <vt:lpstr>Jednoduchá lineární regrese</vt:lpstr>
      <vt:lpstr>Jednoduchá lineární regrese</vt:lpstr>
      <vt:lpstr>Jak odhadnout příjem, když známe vzdělání?</vt:lpstr>
      <vt:lpstr>Odhad parametrů vztahu: jak proložit přímku?</vt:lpstr>
      <vt:lpstr>Která přímka nejlépe proloží data? Která má nejmenší součet reziudií (vzdálenosti  jednotlivých bodů od přímky)?</vt:lpstr>
      <vt:lpstr>Závislost příjmu a vzdělání</vt:lpstr>
      <vt:lpstr>Závislost příjmu a vzdělání</vt:lpstr>
      <vt:lpstr>Druhy lineární závislosti: proložení dat přímkou</vt:lpstr>
      <vt:lpstr>4. tipy lineární závislosti: proložení dat přímkou</vt:lpstr>
      <vt:lpstr>4. tipy lineární závislosti: proložení dat přímkou</vt:lpstr>
      <vt:lpstr>4. tipy lineární závislosti: proložení dat přímkou</vt:lpstr>
      <vt:lpstr>Lineární regrese vs korelační analýza</vt:lpstr>
      <vt:lpstr>Statistický model</vt:lpstr>
      <vt:lpstr>Modely a věda</vt:lpstr>
      <vt:lpstr>Co je model v adiktologii a k čemu ho používáme? </vt:lpstr>
      <vt:lpstr>Adiktologie a modely </vt:lpstr>
      <vt:lpstr>Systém COM-B jako nástroj kontextové analýzy chování</vt:lpstr>
      <vt:lpstr>Figure 1. Path analysis showing that increases in psychological flexibility mediate relationship between acute effects of psychedelics and decreases in depression/anxiety (full sample, N=985). **p</vt:lpstr>
      <vt:lpstr>Jaký je smysl modelu?</vt:lpstr>
      <vt:lpstr>Statistické modely</vt:lpstr>
      <vt:lpstr>Průměr jako nulový model </vt:lpstr>
      <vt:lpstr>S jedním kategoriálním prediktoremem </vt:lpstr>
      <vt:lpstr>S jedním kardinálním prediktorem </vt:lpstr>
      <vt:lpstr>Obecný popis statistického modelu</vt:lpstr>
      <vt:lpstr>Průměr a regrese jako statistické modely </vt:lpstr>
      <vt:lpstr>Očekávaná hodnota a podmíněná očekávaná hodnota </vt:lpstr>
      <vt:lpstr>Vícerozměrná analýza</vt:lpstr>
      <vt:lpstr>Vícerozměrná (multivariační/multivariate) statistika</vt:lpstr>
      <vt:lpstr>V případě jakých proměnných je bude vhodné zkoumat společně? Napadnou vás nějaké příklady?</vt:lpstr>
      <vt:lpstr>Příklad: parciální korelace</vt:lpstr>
      <vt:lpstr>Příklad: parciální korelace</vt:lpstr>
      <vt:lpstr>Parcializace: identifikování vlivu třetí proměnné</vt:lpstr>
      <vt:lpstr>Prezentace aplikace PowerPoint</vt:lpstr>
      <vt:lpstr>Parcializace</vt:lpstr>
      <vt:lpstr>Výprava do více rozměrného prostoru</vt:lpstr>
      <vt:lpstr>Místo regresní přímky je plocha</vt:lpstr>
      <vt:lpstr>Místo regresní přímky je plocha</vt:lpstr>
      <vt:lpstr>Vysvětlení rovnice</vt:lpstr>
      <vt:lpstr>Vysvětlení rovnice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 adiktology - pokročilá</dc:title>
  <dc:creator>Petruželka, Benjamin</dc:creator>
  <cp:lastModifiedBy>Benjamin Petruželka</cp:lastModifiedBy>
  <cp:revision>85</cp:revision>
  <dcterms:created xsi:type="dcterms:W3CDTF">2020-01-03T11:42:41Z</dcterms:created>
  <dcterms:modified xsi:type="dcterms:W3CDTF">2023-12-25T18:40:28Z</dcterms:modified>
</cp:coreProperties>
</file>