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864" r:id="rId2"/>
    <p:sldMasterId id="2147483871" r:id="rId3"/>
  </p:sldMasterIdLst>
  <p:notesMasterIdLst>
    <p:notesMasterId r:id="rId19"/>
  </p:notesMasterIdLst>
  <p:sldIdLst>
    <p:sldId id="304" r:id="rId4"/>
    <p:sldId id="484" r:id="rId5"/>
    <p:sldId id="485" r:id="rId6"/>
    <p:sldId id="488" r:id="rId7"/>
    <p:sldId id="490" r:id="rId8"/>
    <p:sldId id="487" r:id="rId9"/>
    <p:sldId id="491" r:id="rId10"/>
    <p:sldId id="494" r:id="rId11"/>
    <p:sldId id="496" r:id="rId12"/>
    <p:sldId id="497" r:id="rId13"/>
    <p:sldId id="495" r:id="rId14"/>
    <p:sldId id="455" r:id="rId15"/>
    <p:sldId id="469" r:id="rId16"/>
    <p:sldId id="476" r:id="rId17"/>
    <p:sldId id="498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2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BA1F9B40-C8FA-FF43-B352-859A9B50A2C6}" type="datetimeFigureOut">
              <a:rPr lang="cs-CZ"/>
              <a:pPr>
                <a:defRPr/>
              </a:pPr>
              <a:t>03.04.20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4858E9F4-C2E5-0D43-A4FB-3C11AF2FB5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38551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4.pn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72750-8E21-9048-8D4A-FA6A1DC32A3D}" type="datetime1">
              <a:rPr lang="cs-CZ"/>
              <a:pPr>
                <a:defRPr/>
              </a:pPr>
              <a:t>03.04.20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4720F-75D9-EE4E-B3C8-405D32E0E5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439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2E832-A245-B54C-8097-DF38BE9F635E}" type="datetime1">
              <a:rPr lang="cs-CZ"/>
              <a:pPr>
                <a:defRPr/>
              </a:pPr>
              <a:t>03.04.20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3CAA7-60E9-A64E-9442-5859A58D77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212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97BF7-AFFD-A142-8CAE-81069F662BA7}" type="datetime1">
              <a:rPr lang="cs-CZ"/>
              <a:pPr>
                <a:defRPr/>
              </a:pPr>
              <a:t>03.04.20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81D2C-64FD-3A40-A72D-FBDE5C6FEA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7136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:\_GRAFIKA\PIAF\UCESANI_PREZENTACE\FOTO\Obrázek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25" y="476250"/>
            <a:ext cx="2825750" cy="211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924944"/>
            <a:ext cx="7772400" cy="1470025"/>
          </a:xfrm>
        </p:spPr>
        <p:txBody>
          <a:bodyPr/>
          <a:lstStyle>
            <a:lvl1pPr>
              <a:defRPr b="1" cap="all" baseline="0">
                <a:solidFill>
                  <a:srgbClr val="9F2E4C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229200"/>
            <a:ext cx="6400800" cy="1464568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6562703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9F2E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smtClean="0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36504"/>
          </a:xfrm>
        </p:spPr>
        <p:txBody>
          <a:bodyPr/>
          <a:lstStyle>
            <a:lvl1pPr>
              <a:buClr>
                <a:srgbClr val="9F2E4C"/>
              </a:buClr>
              <a:defRPr sz="2000"/>
            </a:lvl1pPr>
            <a:lvl2pPr marL="742950" indent="-285750">
              <a:buClr>
                <a:srgbClr val="9F2E4C"/>
              </a:buClr>
              <a:buFont typeface="Arial" pitchFamily="34" charset="0"/>
              <a:buChar char="•"/>
              <a:defRPr sz="2000"/>
            </a:lvl2pPr>
            <a:lvl3pPr marL="1143000" indent="-228600">
              <a:buClr>
                <a:srgbClr val="9F2E4C"/>
              </a:buClr>
              <a:buFont typeface="Calibri" pitchFamily="34" charset="0"/>
              <a:buChar char="–"/>
              <a:defRPr sz="1500"/>
            </a:lvl3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0312808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363272" cy="11430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9F2E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smtClean="0"/>
              <a:t>Click to edit Master title style</a:t>
            </a:r>
            <a:endParaRPr lang="cs-CZ" dirty="0"/>
          </a:p>
        </p:txBody>
      </p:sp>
      <p:sp>
        <p:nvSpPr>
          <p:cNvPr id="9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0"/>
            <a:ext cx="4042792" cy="4536504"/>
          </a:xfrm>
        </p:spPr>
        <p:txBody>
          <a:bodyPr/>
          <a:lstStyle>
            <a:lvl1pPr>
              <a:buClr>
                <a:srgbClr val="9F2E4C"/>
              </a:buClr>
              <a:defRPr sz="2000"/>
            </a:lvl1pPr>
            <a:lvl2pPr marL="742950" indent="-285750">
              <a:buClr>
                <a:srgbClr val="9F2E4C"/>
              </a:buClr>
              <a:buFont typeface="Arial" pitchFamily="34" charset="0"/>
              <a:buChar char="•"/>
              <a:defRPr sz="2000"/>
            </a:lvl2pPr>
            <a:lvl3pPr marL="1143000" indent="-228600">
              <a:buClr>
                <a:srgbClr val="9F2E4C"/>
              </a:buClr>
              <a:buFont typeface="Calibri" pitchFamily="34" charset="0"/>
              <a:buChar char="–"/>
              <a:defRPr sz="1500"/>
            </a:lvl3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</p:txBody>
      </p:sp>
      <p:sp>
        <p:nvSpPr>
          <p:cNvPr id="10" name="Zástupný symbol pro obsah 2"/>
          <p:cNvSpPr>
            <a:spLocks noGrp="1"/>
          </p:cNvSpPr>
          <p:nvPr>
            <p:ph idx="10"/>
          </p:nvPr>
        </p:nvSpPr>
        <p:spPr>
          <a:xfrm>
            <a:off x="4788024" y="1988840"/>
            <a:ext cx="4033844" cy="4536504"/>
          </a:xfrm>
        </p:spPr>
        <p:txBody>
          <a:bodyPr/>
          <a:lstStyle>
            <a:lvl1pPr>
              <a:buClr>
                <a:srgbClr val="9F2E4C"/>
              </a:buClr>
              <a:defRPr sz="2000"/>
            </a:lvl1pPr>
            <a:lvl2pPr marL="742950" indent="-285750">
              <a:buClr>
                <a:srgbClr val="9F2E4C"/>
              </a:buClr>
              <a:buFont typeface="Arial" pitchFamily="34" charset="0"/>
              <a:buChar char="•"/>
              <a:defRPr sz="2000"/>
            </a:lvl2pPr>
            <a:lvl3pPr marL="1143000" indent="-228600">
              <a:buClr>
                <a:srgbClr val="9F2E4C"/>
              </a:buClr>
              <a:buFont typeface="Calibri" pitchFamily="34" charset="0"/>
              <a:buChar char="–"/>
              <a:defRPr sz="1500"/>
            </a:lvl3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169332000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0080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70080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363272" cy="11430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9F2E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smtClean="0"/>
              <a:t>Click to edit Master title style</a:t>
            </a:r>
            <a:endParaRPr lang="cs-CZ" dirty="0"/>
          </a:p>
        </p:txBody>
      </p:sp>
      <p:sp>
        <p:nvSpPr>
          <p:cNvPr id="11" name="Zástupný symbol pro obsah 2"/>
          <p:cNvSpPr>
            <a:spLocks noGrp="1"/>
          </p:cNvSpPr>
          <p:nvPr>
            <p:ph idx="10"/>
          </p:nvPr>
        </p:nvSpPr>
        <p:spPr>
          <a:xfrm>
            <a:off x="467544" y="2403426"/>
            <a:ext cx="4042792" cy="4176464"/>
          </a:xfrm>
        </p:spPr>
        <p:txBody>
          <a:bodyPr/>
          <a:lstStyle>
            <a:lvl1pPr>
              <a:buClr>
                <a:srgbClr val="9F2E4C"/>
              </a:buClr>
              <a:defRPr sz="2000"/>
            </a:lvl1pPr>
            <a:lvl2pPr marL="742950" indent="-285750">
              <a:buClr>
                <a:srgbClr val="9F2E4C"/>
              </a:buClr>
              <a:buFont typeface="Arial" pitchFamily="34" charset="0"/>
              <a:buChar char="•"/>
              <a:defRPr sz="2000"/>
            </a:lvl2pPr>
            <a:lvl3pPr marL="1143000" indent="-228600">
              <a:buClr>
                <a:srgbClr val="9F2E4C"/>
              </a:buClr>
              <a:buFont typeface="Calibri" pitchFamily="34" charset="0"/>
              <a:buChar char="–"/>
              <a:defRPr sz="1500"/>
            </a:lvl3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11"/>
          </p:nvPr>
        </p:nvSpPr>
        <p:spPr>
          <a:xfrm>
            <a:off x="4644008" y="2403426"/>
            <a:ext cx="4042792" cy="4176464"/>
          </a:xfrm>
        </p:spPr>
        <p:txBody>
          <a:bodyPr/>
          <a:lstStyle>
            <a:lvl1pPr>
              <a:buClr>
                <a:srgbClr val="9F2E4C"/>
              </a:buClr>
              <a:defRPr sz="2000"/>
            </a:lvl1pPr>
            <a:lvl2pPr marL="742950" indent="-285750">
              <a:buClr>
                <a:srgbClr val="9F2E4C"/>
              </a:buClr>
              <a:buFont typeface="Arial" pitchFamily="34" charset="0"/>
              <a:buChar char="•"/>
              <a:defRPr sz="2000"/>
            </a:lvl2pPr>
            <a:lvl3pPr marL="1143000" indent="-228600">
              <a:buClr>
                <a:srgbClr val="9F2E4C"/>
              </a:buClr>
              <a:buFont typeface="Calibri" pitchFamily="34" charset="0"/>
              <a:buChar char="–"/>
              <a:defRPr sz="1500"/>
            </a:lvl3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26222889"/>
      </p:ext>
    </p:extLst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9F2E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smtClean="0"/>
              <a:t>Click to edit Master title style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5194920" cy="4536504"/>
          </a:xfrm>
        </p:spPr>
        <p:txBody>
          <a:bodyPr/>
          <a:lstStyle>
            <a:lvl1pPr marL="0" indent="0">
              <a:buClr>
                <a:srgbClr val="9F2E4C"/>
              </a:buClr>
              <a:buNone/>
              <a:defRPr sz="2000"/>
            </a:lvl1pPr>
            <a:lvl2pPr marL="742950" indent="-285750">
              <a:buClr>
                <a:srgbClr val="9F2E4C"/>
              </a:buClr>
              <a:buFont typeface="Arial" pitchFamily="34" charset="0"/>
              <a:buChar char="•"/>
              <a:defRPr sz="2000"/>
            </a:lvl2pPr>
            <a:lvl3pPr marL="1143000" indent="-228600">
              <a:buClr>
                <a:srgbClr val="9F2E4C"/>
              </a:buClr>
              <a:buFont typeface="Calibri" pitchFamily="34" charset="0"/>
              <a:buChar char="–"/>
              <a:defRPr sz="1500"/>
            </a:lvl3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8" name="Zástupný symbol pro obrázek 2"/>
          <p:cNvSpPr>
            <a:spLocks noGrp="1"/>
          </p:cNvSpPr>
          <p:nvPr>
            <p:ph type="pic" idx="10"/>
          </p:nvPr>
        </p:nvSpPr>
        <p:spPr>
          <a:xfrm>
            <a:off x="5796136" y="1700808"/>
            <a:ext cx="2952328" cy="288032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Drag picture to placeholder or click icon to add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130542199"/>
      </p:ext>
    </p:extLst>
  </p:cSld>
  <p:clrMapOvr>
    <a:masterClrMapping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03.04.20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D8626-32C7-B742-8510-1C7E52EAED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2698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03.04.20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BCD0D-613E-C740-A8BF-8FA783C54E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31942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03.04.20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53863-310C-114F-8293-7A4C3B9304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885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6B758-E28B-0043-8214-F07C4B99EAC0}" type="datetime1">
              <a:rPr lang="cs-CZ"/>
              <a:pPr>
                <a:defRPr/>
              </a:pPr>
              <a:t>03.04.20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336ED-35A6-3A48-A360-A441ED63BD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755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03.04.20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AAB2B-CAC2-3C4E-A3BE-4C26B84A77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560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03.04.20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7B8B6-BC20-C54E-B2AF-FD69B40A4B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605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03.04.20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81865-B8CA-F144-8969-110F8346C1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25957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03.04.20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C55F1-28BA-DC4D-8BA2-0F641B9CDA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30030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03.04.20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00CC3-56A6-AD40-8854-C33B2B1155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56005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Drag picture to placeholder or click icon to add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03.04.20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06DEB-1B83-0849-96B5-1E650CE333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5988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03.04.20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4F905-308F-9E43-87E9-1379E3EFE6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8692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03.04.20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69BF3-B22C-AF4A-974D-14FAAEC2CC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3136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5"/>
          <p:cNvSpPr/>
          <p:nvPr/>
        </p:nvSpPr>
        <p:spPr>
          <a:xfrm>
            <a:off x="7658100" y="6327775"/>
            <a:ext cx="1268413" cy="30797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Obdélník 6"/>
          <p:cNvSpPr/>
          <p:nvPr/>
        </p:nvSpPr>
        <p:spPr>
          <a:xfrm>
            <a:off x="215900" y="6327775"/>
            <a:ext cx="7385050" cy="307975"/>
          </a:xfrm>
          <a:prstGeom prst="rect">
            <a:avLst/>
          </a:prstGeom>
          <a:solidFill>
            <a:srgbClr val="F58913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TextovéPole 7"/>
          <p:cNvSpPr txBox="1"/>
          <p:nvPr/>
        </p:nvSpPr>
        <p:spPr>
          <a:xfrm>
            <a:off x="5786438" y="6389688"/>
            <a:ext cx="1928812" cy="254000"/>
          </a:xfrm>
          <a:prstGeom prst="rect">
            <a:avLst/>
          </a:prstGeom>
          <a:noFill/>
        </p:spPr>
        <p:txBody>
          <a:bodyPr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cs-CZ" sz="1000" b="1">
                <a:solidFill>
                  <a:srgbClr val="FFFFFF"/>
                </a:solidFill>
                <a:latin typeface="Arial" charset="0"/>
              </a:rPr>
              <a:t>© MEDIARESEARCH, a.s.</a:t>
            </a:r>
          </a:p>
        </p:txBody>
      </p:sp>
      <p:sp>
        <p:nvSpPr>
          <p:cNvPr id="8" name="Obdélník 8"/>
          <p:cNvSpPr/>
          <p:nvPr/>
        </p:nvSpPr>
        <p:spPr>
          <a:xfrm>
            <a:off x="215900" y="222250"/>
            <a:ext cx="7389813" cy="469900"/>
          </a:xfrm>
          <a:prstGeom prst="rect">
            <a:avLst/>
          </a:prstGeom>
          <a:gradFill>
            <a:gsLst>
              <a:gs pos="0">
                <a:srgbClr val="FEBF0E"/>
              </a:gs>
              <a:gs pos="100000">
                <a:srgbClr val="F1791C"/>
              </a:gs>
            </a:gsLst>
            <a:lin ang="5400000" scaled="0"/>
          </a:gra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Obdélník 9"/>
          <p:cNvSpPr/>
          <p:nvPr/>
        </p:nvSpPr>
        <p:spPr>
          <a:xfrm>
            <a:off x="7651750" y="222250"/>
            <a:ext cx="1277938" cy="469900"/>
          </a:xfrm>
          <a:prstGeom prst="rect">
            <a:avLst/>
          </a:prstGeom>
          <a:gradFill>
            <a:gsLst>
              <a:gs pos="9000">
                <a:schemeClr val="tx1">
                  <a:lumMod val="50000"/>
                  <a:lumOff val="50000"/>
                </a:schemeClr>
              </a:gs>
              <a:gs pos="85000">
                <a:schemeClr val="tx1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FFFFFF"/>
              </a:solidFill>
            </a:endParaRPr>
          </a:p>
        </p:txBody>
      </p:sp>
      <p:pic>
        <p:nvPicPr>
          <p:cNvPr id="10" name="Picture 5" descr="X:\Groups\08-Marketingu a PR\01-Firemni kultura\01-Grafika a marketingove materialy\Grafika a materiály MR ČR\Loga\MEDIARESEARCH\Logo_se_sloganem\AI\MRES_clai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211" b="4068"/>
          <a:stretch>
            <a:fillRect/>
          </a:stretch>
        </p:blipFill>
        <p:spPr bwMode="auto">
          <a:xfrm>
            <a:off x="7807325" y="85725"/>
            <a:ext cx="9540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obsah 2"/>
          <p:cNvSpPr>
            <a:spLocks noGrp="1"/>
          </p:cNvSpPr>
          <p:nvPr>
            <p:ph idx="13"/>
          </p:nvPr>
        </p:nvSpPr>
        <p:spPr>
          <a:xfrm>
            <a:off x="214281" y="1428735"/>
            <a:ext cx="8716993" cy="4760947"/>
          </a:xfrm>
        </p:spPr>
        <p:txBody>
          <a:bodyPr/>
          <a:lstStyle>
            <a:lvl1pPr>
              <a:buFont typeface="Wingdings" pitchFamily="2" charset="2"/>
              <a:buChar char="§"/>
              <a:tabLst>
                <a:tab pos="5295900" algn="l"/>
              </a:tabLst>
              <a:defRPr sz="2800" b="0" i="0" cap="none" baseline="0">
                <a:solidFill>
                  <a:schemeClr val="tx1"/>
                </a:solidFill>
              </a:defRPr>
            </a:lvl1pPr>
            <a:lvl2pPr>
              <a:buFont typeface="Wingdings" pitchFamily="2" charset="2"/>
              <a:buChar char="§"/>
              <a:tabLst>
                <a:tab pos="5295900" algn="l"/>
              </a:tabLst>
              <a:defRPr sz="2400" i="0">
                <a:solidFill>
                  <a:schemeClr val="tx1"/>
                </a:solidFill>
              </a:defRPr>
            </a:lvl2pPr>
            <a:lvl3pPr>
              <a:buFont typeface="Wingdings" pitchFamily="2" charset="2"/>
              <a:buChar char="§"/>
              <a:tabLst>
                <a:tab pos="5295900" algn="l"/>
              </a:tabLst>
              <a:defRPr sz="2000">
                <a:solidFill>
                  <a:schemeClr val="tx1"/>
                </a:solidFill>
              </a:defRPr>
            </a:lvl3pPr>
            <a:lvl4pPr>
              <a:buFont typeface="Wingdings" pitchFamily="2" charset="2"/>
              <a:buChar char="§"/>
              <a:tabLst>
                <a:tab pos="5295900" algn="l"/>
              </a:tabLst>
              <a:defRPr sz="1800">
                <a:solidFill>
                  <a:schemeClr val="tx1"/>
                </a:solidFill>
              </a:defRPr>
            </a:lvl4pPr>
            <a:lvl5pPr>
              <a:buFont typeface="Wingdings" pitchFamily="2" charset="2"/>
              <a:buChar char="§"/>
              <a:tabLst>
                <a:tab pos="5295900" algn="l"/>
              </a:tabLst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214282" y="285728"/>
            <a:ext cx="7286676" cy="428628"/>
          </a:xfrm>
          <a:prstGeom prst="rect">
            <a:avLst/>
          </a:prstGeom>
        </p:spPr>
        <p:txBody>
          <a:bodyPr/>
          <a:lstStyle>
            <a:lvl1pPr algn="l"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cs-CZ" dirty="0"/>
          </a:p>
        </p:txBody>
      </p:sp>
      <p:sp>
        <p:nvSpPr>
          <p:cNvPr id="23" name="Podnadpis 2"/>
          <p:cNvSpPr>
            <a:spLocks noGrp="1"/>
          </p:cNvSpPr>
          <p:nvPr>
            <p:ph type="subTitle" idx="1"/>
          </p:nvPr>
        </p:nvSpPr>
        <p:spPr>
          <a:xfrm>
            <a:off x="214281" y="857232"/>
            <a:ext cx="8716993" cy="500066"/>
          </a:xfrm>
        </p:spPr>
        <p:txBody>
          <a:bodyPr/>
          <a:lstStyle>
            <a:lvl1pPr marL="0" indent="0" algn="l">
              <a:buNone/>
              <a:defRPr sz="2800" b="1" cap="small" baseline="0">
                <a:solidFill>
                  <a:srgbClr val="FEA300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cs-CZ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 Step Ahead</a:t>
            </a: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5208C-F436-3044-B819-17EBA6434C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653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adpis a obsah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5"/>
          <p:cNvSpPr/>
          <p:nvPr/>
        </p:nvSpPr>
        <p:spPr>
          <a:xfrm>
            <a:off x="7658100" y="6327775"/>
            <a:ext cx="1268413" cy="30797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Obdélník 6"/>
          <p:cNvSpPr/>
          <p:nvPr/>
        </p:nvSpPr>
        <p:spPr>
          <a:xfrm>
            <a:off x="215900" y="6327775"/>
            <a:ext cx="7385050" cy="307975"/>
          </a:xfrm>
          <a:prstGeom prst="rect">
            <a:avLst/>
          </a:prstGeom>
          <a:solidFill>
            <a:srgbClr val="F58913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TextovéPole 7"/>
          <p:cNvSpPr txBox="1"/>
          <p:nvPr/>
        </p:nvSpPr>
        <p:spPr>
          <a:xfrm>
            <a:off x="5786438" y="6389688"/>
            <a:ext cx="1928812" cy="254000"/>
          </a:xfrm>
          <a:prstGeom prst="rect">
            <a:avLst/>
          </a:prstGeom>
          <a:noFill/>
        </p:spPr>
        <p:txBody>
          <a:bodyPr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cs-CZ" sz="1000" b="1">
                <a:solidFill>
                  <a:srgbClr val="FFFFFF"/>
                </a:solidFill>
                <a:latin typeface="Arial" charset="0"/>
              </a:rPr>
              <a:t>© MEDIARESEARCH, a.s.</a:t>
            </a:r>
          </a:p>
        </p:txBody>
      </p:sp>
      <p:sp>
        <p:nvSpPr>
          <p:cNvPr id="8" name="Obdélník 8"/>
          <p:cNvSpPr/>
          <p:nvPr/>
        </p:nvSpPr>
        <p:spPr>
          <a:xfrm>
            <a:off x="215900" y="222250"/>
            <a:ext cx="7389813" cy="469900"/>
          </a:xfrm>
          <a:prstGeom prst="rect">
            <a:avLst/>
          </a:prstGeom>
          <a:gradFill>
            <a:gsLst>
              <a:gs pos="0">
                <a:srgbClr val="FEBF0E"/>
              </a:gs>
              <a:gs pos="100000">
                <a:srgbClr val="F1791C"/>
              </a:gs>
            </a:gsLst>
            <a:lin ang="5400000" scaled="0"/>
          </a:gra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Obdélník 9"/>
          <p:cNvSpPr/>
          <p:nvPr/>
        </p:nvSpPr>
        <p:spPr>
          <a:xfrm>
            <a:off x="7651750" y="222250"/>
            <a:ext cx="1277938" cy="469900"/>
          </a:xfrm>
          <a:prstGeom prst="rect">
            <a:avLst/>
          </a:prstGeom>
          <a:gradFill>
            <a:gsLst>
              <a:gs pos="9000">
                <a:schemeClr val="tx1">
                  <a:lumMod val="50000"/>
                  <a:lumOff val="50000"/>
                </a:schemeClr>
              </a:gs>
              <a:gs pos="85000">
                <a:schemeClr val="tx1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FFFFFF"/>
              </a:solidFill>
            </a:endParaRPr>
          </a:p>
        </p:txBody>
      </p:sp>
      <p:pic>
        <p:nvPicPr>
          <p:cNvPr id="10" name="Picture 5" descr="X:\Groups\08-Marketingu a PR\01-Firemni kultura\01-Grafika a marketingove materialy\Grafika a materiály MR ČR\Loga\MEDIARESEARCH\Logo_se_sloganem\AI\MRES_clai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211" b="4068"/>
          <a:stretch>
            <a:fillRect/>
          </a:stretch>
        </p:blipFill>
        <p:spPr bwMode="auto">
          <a:xfrm>
            <a:off x="7807325" y="85725"/>
            <a:ext cx="9540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obsah 2"/>
          <p:cNvSpPr>
            <a:spLocks noGrp="1"/>
          </p:cNvSpPr>
          <p:nvPr>
            <p:ph idx="13"/>
          </p:nvPr>
        </p:nvSpPr>
        <p:spPr>
          <a:xfrm>
            <a:off x="214281" y="1428735"/>
            <a:ext cx="8716993" cy="4760947"/>
          </a:xfrm>
        </p:spPr>
        <p:txBody>
          <a:bodyPr/>
          <a:lstStyle>
            <a:lvl1pPr>
              <a:buFont typeface="Wingdings" pitchFamily="2" charset="2"/>
              <a:buChar char="§"/>
              <a:tabLst>
                <a:tab pos="5295900" algn="l"/>
              </a:tabLst>
              <a:defRPr sz="2800" b="0" i="0" cap="none" baseline="0">
                <a:solidFill>
                  <a:schemeClr val="tx1"/>
                </a:solidFill>
              </a:defRPr>
            </a:lvl1pPr>
            <a:lvl2pPr>
              <a:buFont typeface="Wingdings" pitchFamily="2" charset="2"/>
              <a:buChar char="§"/>
              <a:tabLst>
                <a:tab pos="5295900" algn="l"/>
              </a:tabLst>
              <a:defRPr sz="2400" i="0">
                <a:solidFill>
                  <a:schemeClr val="tx1"/>
                </a:solidFill>
              </a:defRPr>
            </a:lvl2pPr>
            <a:lvl3pPr>
              <a:buFont typeface="Wingdings" pitchFamily="2" charset="2"/>
              <a:buChar char="§"/>
              <a:tabLst>
                <a:tab pos="5295900" algn="l"/>
              </a:tabLst>
              <a:defRPr sz="2000">
                <a:solidFill>
                  <a:schemeClr val="tx1"/>
                </a:solidFill>
              </a:defRPr>
            </a:lvl3pPr>
            <a:lvl4pPr>
              <a:buFont typeface="Wingdings" pitchFamily="2" charset="2"/>
              <a:buChar char="§"/>
              <a:tabLst>
                <a:tab pos="5295900" algn="l"/>
              </a:tabLst>
              <a:defRPr sz="1800">
                <a:solidFill>
                  <a:schemeClr val="tx1"/>
                </a:solidFill>
              </a:defRPr>
            </a:lvl4pPr>
            <a:lvl5pPr>
              <a:buFont typeface="Wingdings" pitchFamily="2" charset="2"/>
              <a:buChar char="§"/>
              <a:tabLst>
                <a:tab pos="5295900" algn="l"/>
              </a:tabLst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214282" y="285728"/>
            <a:ext cx="7286676" cy="428628"/>
          </a:xfrm>
          <a:prstGeom prst="rect">
            <a:avLst/>
          </a:prstGeom>
        </p:spPr>
        <p:txBody>
          <a:bodyPr/>
          <a:lstStyle>
            <a:lvl1pPr algn="l"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cs-CZ" dirty="0"/>
          </a:p>
        </p:txBody>
      </p:sp>
      <p:sp>
        <p:nvSpPr>
          <p:cNvPr id="23" name="Podnadpis 2"/>
          <p:cNvSpPr>
            <a:spLocks noGrp="1"/>
          </p:cNvSpPr>
          <p:nvPr>
            <p:ph type="subTitle" idx="1"/>
          </p:nvPr>
        </p:nvSpPr>
        <p:spPr>
          <a:xfrm>
            <a:off x="214281" y="857232"/>
            <a:ext cx="8716993" cy="500066"/>
          </a:xfrm>
        </p:spPr>
        <p:txBody>
          <a:bodyPr/>
          <a:lstStyle>
            <a:lvl1pPr marL="0" indent="0" algn="l">
              <a:buNone/>
              <a:defRPr sz="2800" b="1" cap="small" baseline="0">
                <a:solidFill>
                  <a:srgbClr val="FEA300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cs-CZ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 Step Ahead</a:t>
            </a: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D76EB-9D35-2E4E-BF4C-291D67E642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0447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93CA5-6883-FD4A-9349-AEC80CCFBF7A}" type="datetime1">
              <a:rPr lang="cs-CZ"/>
              <a:pPr>
                <a:defRPr/>
              </a:pPr>
              <a:t>03.04.20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ED900-F489-704C-9080-4A958256D0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73286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169863" y="6480175"/>
            <a:ext cx="7196137" cy="1588"/>
          </a:xfrm>
          <a:prstGeom prst="line">
            <a:avLst/>
          </a:prstGeom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156410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ABD4D-6115-9447-8E03-6B1210A0064C}" type="datetime1">
              <a:rPr lang="cs-CZ"/>
              <a:pPr>
                <a:defRPr/>
              </a:pPr>
              <a:t>03.04.20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6578A-42A0-7247-82BC-312A1D3A04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978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5AFF4-6B9A-6144-8D1C-050062C7221D}" type="datetime1">
              <a:rPr lang="cs-CZ"/>
              <a:pPr>
                <a:defRPr/>
              </a:pPr>
              <a:t>03.04.20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95942-8E09-3F47-A24E-9CBCE287B1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4970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6CEFF-DCF3-0B44-BDD1-7FA73C9164DC}" type="datetime1">
              <a:rPr lang="cs-CZ"/>
              <a:pPr>
                <a:defRPr/>
              </a:pPr>
              <a:t>03.04.20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CBCA6-DFAB-A848-9DC2-CE07BEF105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743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8635E-7E27-BF46-AD71-85BE6EA20574}" type="datetime1">
              <a:rPr lang="cs-CZ"/>
              <a:pPr>
                <a:defRPr/>
              </a:pPr>
              <a:t>03.04.20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CC949-B8BF-4C49-A740-428462D180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996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3E6F8-A23C-BF4B-818F-DACF58F23005}" type="datetime1">
              <a:rPr lang="cs-CZ"/>
              <a:pPr>
                <a:defRPr/>
              </a:pPr>
              <a:t>03.04.20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769A-95C7-5D49-8636-46D5F36033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083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BB3EF-E8F1-6E49-B232-68F771D5A371}" type="datetime1">
              <a:rPr lang="cs-CZ"/>
              <a:pPr>
                <a:defRPr/>
              </a:pPr>
              <a:t>03.04.20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60795-AF07-A948-BA59-3D5FC6E851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3201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0.xml"/><Relationship Id="rId15" Type="http://schemas.openxmlformats.org/officeDocument/2006/relationships/theme" Target="../theme/theme3.xml"/><Relationship Id="rId1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9.xml"/><Relationship Id="rId4" Type="http://schemas.openxmlformats.org/officeDocument/2006/relationships/slideLayout" Target="../slideLayouts/slideLayout20.xml"/><Relationship Id="rId5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3.xml"/><Relationship Id="rId8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Georgia" charset="0"/>
                <a:cs typeface="Arial" charset="0"/>
              </a:defRPr>
            </a:lvl1pPr>
          </a:lstStyle>
          <a:p>
            <a:pPr>
              <a:defRPr/>
            </a:pPr>
            <a:fld id="{16B4569C-1694-B74B-B82C-8AC66EFB26D0}" type="datetime1">
              <a:rPr lang="cs-CZ"/>
              <a:pPr>
                <a:defRPr/>
              </a:pPr>
              <a:t>03.04.20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Georgia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Georgia" charset="0"/>
                <a:cs typeface="Arial" charset="0"/>
              </a:defRPr>
            </a:lvl1pPr>
          </a:lstStyle>
          <a:p>
            <a:pPr>
              <a:defRPr/>
            </a:pPr>
            <a:fld id="{6012AB58-FA36-E643-B5E4-91F9FE1FB0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8" r:id="rId1"/>
    <p:sldLayoutId id="2147484329" r:id="rId2"/>
    <p:sldLayoutId id="2147484330" r:id="rId3"/>
    <p:sldLayoutId id="2147484331" r:id="rId4"/>
    <p:sldLayoutId id="2147484332" r:id="rId5"/>
    <p:sldLayoutId id="2147484333" r:id="rId6"/>
    <p:sldLayoutId id="2147484334" r:id="rId7"/>
    <p:sldLayoutId id="2147484335" r:id="rId8"/>
    <p:sldLayoutId id="2147484336" r:id="rId9"/>
    <p:sldLayoutId id="2147484337" r:id="rId10"/>
    <p:sldLayoutId id="2147484338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13315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E9E369-46FC-7E4B-A137-B61022E9F93E}" type="datetime1">
              <a:rPr lang="cs-CZ"/>
              <a:pPr>
                <a:defRPr/>
              </a:pPr>
              <a:t>03.04.20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8600FC6-94F1-4E4D-9B57-57ACE4F992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0" r:id="rId1"/>
    <p:sldLayoutId id="2147484351" r:id="rId2"/>
    <p:sldLayoutId id="2147484352" r:id="rId3"/>
    <p:sldLayoutId id="2147484353" r:id="rId4"/>
    <p:sldLayoutId id="2147484354" r:id="rId5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5363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03.04.20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6C21F84C-C26D-F747-A85F-570DC483B9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9" r:id="rId1"/>
    <p:sldLayoutId id="2147484340" r:id="rId2"/>
    <p:sldLayoutId id="2147484341" r:id="rId3"/>
    <p:sldLayoutId id="2147484342" r:id="rId4"/>
    <p:sldLayoutId id="2147484343" r:id="rId5"/>
    <p:sldLayoutId id="2147484344" r:id="rId6"/>
    <p:sldLayoutId id="2147484345" r:id="rId7"/>
    <p:sldLayoutId id="2147484346" r:id="rId8"/>
    <p:sldLayoutId id="2147484347" r:id="rId9"/>
    <p:sldLayoutId id="2147484348" r:id="rId10"/>
    <p:sldLayoutId id="2147484349" r:id="rId11"/>
    <p:sldLayoutId id="2147484355" r:id="rId12"/>
    <p:sldLayoutId id="2147484356" r:id="rId13"/>
    <p:sldLayoutId id="2147484357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23071"/>
            <a:ext cx="7772400" cy="14700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Metodika</a:t>
            </a:r>
            <a:r>
              <a:rPr lang="en-US" dirty="0" smtClean="0"/>
              <a:t> </a:t>
            </a:r>
            <a:r>
              <a:rPr lang="en-US" dirty="0" err="1" smtClean="0"/>
              <a:t>tvorby</a:t>
            </a:r>
            <a:r>
              <a:rPr lang="en-US" dirty="0" smtClean="0"/>
              <a:t> </a:t>
            </a:r>
            <a:r>
              <a:rPr lang="en-US" dirty="0" err="1" smtClean="0"/>
              <a:t>bakalářské</a:t>
            </a:r>
            <a:r>
              <a:rPr lang="en-US" dirty="0" smtClean="0"/>
              <a:t> </a:t>
            </a:r>
            <a:r>
              <a:rPr lang="en-US" dirty="0" err="1" smtClean="0"/>
              <a:t>práce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Empirická</a:t>
            </a:r>
            <a:r>
              <a:rPr lang="en-US" dirty="0" smtClean="0"/>
              <a:t> </a:t>
            </a:r>
            <a:r>
              <a:rPr lang="en-US" dirty="0" err="1" smtClean="0"/>
              <a:t>stať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288" y="1484313"/>
            <a:ext cx="8229600" cy="4535487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2400" dirty="0" err="1" smtClean="0"/>
              <a:t>Logika</a:t>
            </a:r>
            <a:r>
              <a:rPr lang="en-US" sz="2400" dirty="0" smtClean="0"/>
              <a:t> a </a:t>
            </a:r>
            <a:r>
              <a:rPr lang="en-US" sz="2400" dirty="0" err="1" smtClean="0"/>
              <a:t>struktura</a:t>
            </a:r>
            <a:r>
              <a:rPr lang="en-US" sz="2400" dirty="0" smtClean="0"/>
              <a:t> </a:t>
            </a:r>
            <a:r>
              <a:rPr lang="en-US" sz="2400" dirty="0" err="1" smtClean="0"/>
              <a:t>vychází</a:t>
            </a:r>
            <a:r>
              <a:rPr lang="en-US" sz="2400" dirty="0" smtClean="0"/>
              <a:t> </a:t>
            </a:r>
            <a:r>
              <a:rPr lang="en-US" sz="2400" dirty="0" err="1" smtClean="0"/>
              <a:t>ze</a:t>
            </a:r>
            <a:r>
              <a:rPr lang="en-US" sz="2400" dirty="0" smtClean="0"/>
              <a:t> </a:t>
            </a:r>
            <a:r>
              <a:rPr lang="en-US" sz="2400" dirty="0" err="1" smtClean="0"/>
              <a:t>zprávy</a:t>
            </a:r>
            <a:r>
              <a:rPr lang="en-US" sz="2400" dirty="0" smtClean="0"/>
              <a:t> o  </a:t>
            </a:r>
            <a:r>
              <a:rPr lang="en-US" sz="2400" dirty="0" err="1" smtClean="0"/>
              <a:t>průběhu</a:t>
            </a:r>
            <a:r>
              <a:rPr lang="en-US" sz="2400" dirty="0" smtClean="0"/>
              <a:t> a </a:t>
            </a:r>
            <a:r>
              <a:rPr lang="en-US" sz="2400" dirty="0" err="1" smtClean="0"/>
              <a:t>výsledcích</a:t>
            </a:r>
            <a:r>
              <a:rPr lang="en-US" sz="2400" dirty="0" smtClean="0"/>
              <a:t> </a:t>
            </a:r>
            <a:r>
              <a:rPr lang="en-US" sz="2400" dirty="0" err="1" smtClean="0"/>
              <a:t>výzkumu</a:t>
            </a:r>
            <a:r>
              <a:rPr lang="en-US" sz="2400" dirty="0" smtClean="0"/>
              <a:t>, </a:t>
            </a:r>
            <a:r>
              <a:rPr lang="en-US" sz="2400" dirty="0" err="1" smtClean="0"/>
              <a:t>který</a:t>
            </a:r>
            <a:r>
              <a:rPr lang="en-US" sz="2400" dirty="0" smtClean="0"/>
              <a:t> </a:t>
            </a:r>
            <a:r>
              <a:rPr lang="en-US" sz="2400" dirty="0" err="1" smtClean="0"/>
              <a:t>probíhá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4 </a:t>
            </a:r>
            <a:r>
              <a:rPr lang="en-US" sz="2400" dirty="0" err="1" smtClean="0"/>
              <a:t>základních</a:t>
            </a:r>
            <a:r>
              <a:rPr lang="en-US" sz="2400" dirty="0" smtClean="0"/>
              <a:t> </a:t>
            </a:r>
            <a:r>
              <a:rPr lang="en-US" sz="2400" dirty="0" err="1" smtClean="0"/>
              <a:t>etapách</a:t>
            </a:r>
            <a:r>
              <a:rPr lang="en-US" sz="2400" dirty="0" smtClean="0"/>
              <a:t>::</a:t>
            </a:r>
          </a:p>
          <a:p>
            <a:pPr marL="0" indent="0">
              <a:buFont typeface="Arial" charset="0"/>
              <a:buNone/>
              <a:defRPr/>
            </a:pPr>
            <a:endParaRPr lang="en-US" sz="2400" dirty="0" smtClean="0"/>
          </a:p>
          <a:p>
            <a:pPr>
              <a:defRPr/>
            </a:pPr>
            <a:r>
              <a:rPr lang="cs-CZ" sz="2400" dirty="0" smtClean="0"/>
              <a:t>přikročíme </a:t>
            </a:r>
            <a:r>
              <a:rPr lang="cs-CZ" sz="2400" dirty="0"/>
              <a:t>k experimentu/pozorování, o němž pořídíme záznamy (sbíráme data), která podrobíme analýze/zkoumání</a:t>
            </a:r>
            <a:r>
              <a:rPr lang="cs-CZ" sz="2400" dirty="0" smtClean="0"/>
              <a:t>. </a:t>
            </a:r>
            <a:r>
              <a:rPr lang="cs-CZ" sz="2400" dirty="0"/>
              <a:t>Z</a:t>
            </a:r>
            <a:r>
              <a:rPr lang="cs-CZ" sz="2400" dirty="0" smtClean="0"/>
              <a:t>ákladním </a:t>
            </a:r>
            <a:r>
              <a:rPr lang="cs-CZ" sz="2400" dirty="0"/>
              <a:t>cílem sběru dat  a jejich analýzy je ověřit platnost hypotéz.</a:t>
            </a:r>
          </a:p>
          <a:p>
            <a:pPr>
              <a:defRPr/>
            </a:pPr>
            <a:r>
              <a:rPr lang="cs-CZ" sz="2400" dirty="0" smtClean="0"/>
              <a:t>Následuje </a:t>
            </a:r>
            <a:r>
              <a:rPr lang="cs-CZ" sz="2400" dirty="0"/>
              <a:t>interpretace výsledků </a:t>
            </a:r>
            <a:r>
              <a:rPr lang="cs-CZ" sz="2400" dirty="0" smtClean="0"/>
              <a:t>analýzy - </a:t>
            </a:r>
            <a:r>
              <a:rPr lang="cs-CZ" sz="2400" dirty="0"/>
              <a:t>pokud se H potvrdí, zamýšlíme se nad podmínkami jejich platnosti v diskusi. </a:t>
            </a:r>
            <a:r>
              <a:rPr lang="cs-CZ" sz="2400" dirty="0"/>
              <a:t>Pokud se je prokázat nepodařilo, přemýšlíme </a:t>
            </a:r>
            <a:r>
              <a:rPr lang="cs-CZ" sz="2400" dirty="0" smtClean="0"/>
              <a:t>o příčinách. </a:t>
            </a:r>
            <a:r>
              <a:rPr lang="cs-CZ" sz="2400" dirty="0"/>
              <a:t>J</a:t>
            </a:r>
            <a:r>
              <a:rPr lang="cs-CZ" sz="2400" dirty="0" smtClean="0"/>
              <a:t>ak </a:t>
            </a:r>
            <a:r>
              <a:rPr lang="cs-CZ" sz="2400" dirty="0"/>
              <a:t>jsou zjištění využitelná v praktickém životě</a:t>
            </a:r>
          </a:p>
          <a:p>
            <a:pPr marL="0" indent="0">
              <a:buFont typeface="Arial" charset="0"/>
              <a:buNone/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90468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Jednotlivé</a:t>
            </a:r>
            <a:r>
              <a:rPr lang="en-US" dirty="0" smtClean="0"/>
              <a:t> </a:t>
            </a:r>
            <a:r>
              <a:rPr lang="en-US" dirty="0" err="1" smtClean="0"/>
              <a:t>části</a:t>
            </a:r>
            <a:r>
              <a:rPr lang="en-US" dirty="0" smtClean="0"/>
              <a:t> BP: </a:t>
            </a:r>
            <a:r>
              <a:rPr lang="en-US" dirty="0" err="1" smtClean="0"/>
              <a:t>Úvod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288" y="1484313"/>
            <a:ext cx="8229600" cy="4535487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en-US" sz="2400" dirty="0" smtClean="0"/>
          </a:p>
          <a:p>
            <a:pPr>
              <a:defRPr/>
            </a:pPr>
            <a:r>
              <a:rPr lang="en-US" sz="2400" dirty="0" err="1" smtClean="0"/>
              <a:t>Jaký</a:t>
            </a:r>
            <a:r>
              <a:rPr lang="en-US" sz="2400" dirty="0" smtClean="0"/>
              <a:t> </a:t>
            </a:r>
            <a:r>
              <a:rPr lang="en-US" sz="2400" dirty="0" err="1" smtClean="0"/>
              <a:t>problém</a:t>
            </a:r>
            <a:r>
              <a:rPr lang="en-US" sz="2400" dirty="0" smtClean="0"/>
              <a:t> </a:t>
            </a:r>
            <a:r>
              <a:rPr lang="en-US" sz="2400" dirty="0" err="1" smtClean="0"/>
              <a:t>výzkum</a:t>
            </a:r>
            <a:r>
              <a:rPr lang="en-US" sz="2400" dirty="0" smtClean="0"/>
              <a:t> </a:t>
            </a:r>
            <a:r>
              <a:rPr lang="en-US" sz="2400" dirty="0" err="1" smtClean="0"/>
              <a:t>řeší</a:t>
            </a:r>
            <a:r>
              <a:rPr lang="en-US" sz="2400" dirty="0" smtClean="0"/>
              <a:t>?</a:t>
            </a:r>
          </a:p>
          <a:p>
            <a:pPr>
              <a:defRPr/>
            </a:pPr>
            <a:r>
              <a:rPr lang="en-US" sz="2400" dirty="0" err="1" smtClean="0"/>
              <a:t>Shrnutí</a:t>
            </a:r>
            <a:r>
              <a:rPr lang="en-US" sz="2400" dirty="0" smtClean="0"/>
              <a:t> </a:t>
            </a:r>
            <a:r>
              <a:rPr lang="en-US" sz="2400" dirty="0" err="1" smtClean="0"/>
              <a:t>dosavadních</a:t>
            </a:r>
            <a:r>
              <a:rPr lang="en-US" sz="2400" dirty="0" smtClean="0"/>
              <a:t> </a:t>
            </a:r>
            <a:r>
              <a:rPr lang="en-US" sz="2400" dirty="0" err="1" smtClean="0"/>
              <a:t>úspěchů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daném</a:t>
            </a:r>
            <a:r>
              <a:rPr lang="en-US" sz="2400" dirty="0" smtClean="0"/>
              <a:t> </a:t>
            </a:r>
            <a:r>
              <a:rPr lang="en-US" sz="2400" dirty="0" err="1" smtClean="0"/>
              <a:t>poli</a:t>
            </a:r>
            <a:r>
              <a:rPr lang="en-US" sz="2400" dirty="0" smtClean="0"/>
              <a:t> </a:t>
            </a:r>
            <a:r>
              <a:rPr lang="en-US" sz="2400" dirty="0" err="1" smtClean="0"/>
              <a:t>bádání</a:t>
            </a:r>
            <a:endParaRPr lang="en-US" sz="2400" dirty="0" smtClean="0"/>
          </a:p>
          <a:p>
            <a:pPr>
              <a:defRPr/>
            </a:pPr>
            <a:r>
              <a:rPr lang="en-US" sz="2400" dirty="0" smtClean="0"/>
              <a:t>Na </a:t>
            </a:r>
            <a:r>
              <a:rPr lang="en-US" sz="2400" dirty="0" err="1" smtClean="0"/>
              <a:t>které</a:t>
            </a:r>
            <a:r>
              <a:rPr lang="en-US" sz="2400" dirty="0" smtClean="0"/>
              <a:t> </a:t>
            </a:r>
            <a:r>
              <a:rPr lang="en-US" sz="2400" dirty="0" err="1" smtClean="0"/>
              <a:t>autory</a:t>
            </a:r>
            <a:r>
              <a:rPr lang="en-US" sz="2400" dirty="0" smtClean="0"/>
              <a:t> </a:t>
            </a:r>
            <a:r>
              <a:rPr lang="en-US" sz="2400" dirty="0" err="1" smtClean="0"/>
              <a:t>práce</a:t>
            </a:r>
            <a:r>
              <a:rPr lang="en-US" sz="2400" dirty="0" smtClean="0"/>
              <a:t> </a:t>
            </a:r>
            <a:r>
              <a:rPr lang="en-US" sz="2400" dirty="0" err="1" smtClean="0"/>
              <a:t>navazuje</a:t>
            </a:r>
            <a:r>
              <a:rPr lang="en-US" sz="2400" dirty="0" smtClean="0"/>
              <a:t>,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kterým</a:t>
            </a:r>
            <a:r>
              <a:rPr lang="en-US" sz="2400" dirty="0" smtClean="0"/>
              <a:t> </a:t>
            </a:r>
            <a:r>
              <a:rPr lang="en-US" sz="2400" dirty="0" err="1" smtClean="0"/>
              <a:t>směrům</a:t>
            </a:r>
            <a:r>
              <a:rPr lang="en-US" sz="2400" dirty="0" smtClean="0"/>
              <a:t> se </a:t>
            </a:r>
            <a:r>
              <a:rPr lang="en-US" sz="2400" dirty="0" err="1" smtClean="0"/>
              <a:t>hlásí</a:t>
            </a:r>
            <a:r>
              <a:rPr lang="en-US" sz="2400" dirty="0" smtClean="0"/>
              <a:t>?</a:t>
            </a:r>
          </a:p>
          <a:p>
            <a:pPr>
              <a:defRPr/>
            </a:pPr>
            <a:r>
              <a:rPr lang="en-US" sz="2400" dirty="0" err="1" smtClean="0"/>
              <a:t>Informace</a:t>
            </a:r>
            <a:r>
              <a:rPr lang="en-US" sz="2400" dirty="0" smtClean="0"/>
              <a:t> o </a:t>
            </a:r>
            <a:r>
              <a:rPr lang="en-US" sz="2400" dirty="0" err="1" smtClean="0"/>
              <a:t>logice</a:t>
            </a:r>
            <a:r>
              <a:rPr lang="en-US" sz="2400" dirty="0" smtClean="0"/>
              <a:t> </a:t>
            </a:r>
            <a:r>
              <a:rPr lang="en-US" sz="2400" dirty="0" err="1" smtClean="0"/>
              <a:t>výkladu</a:t>
            </a:r>
            <a:r>
              <a:rPr lang="en-US" sz="2400" dirty="0" smtClean="0"/>
              <a:t>, </a:t>
            </a:r>
            <a:r>
              <a:rPr lang="en-US" sz="2400" dirty="0" err="1" smtClean="0"/>
              <a:t>struktuřee</a:t>
            </a:r>
            <a:r>
              <a:rPr lang="en-US" sz="2400" dirty="0" smtClean="0"/>
              <a:t> BP</a:t>
            </a:r>
          </a:p>
          <a:p>
            <a:pPr>
              <a:defRPr/>
            </a:pPr>
            <a:r>
              <a:rPr lang="en-US" sz="2400" b="1" dirty="0" smtClean="0"/>
              <a:t>K </a:t>
            </a:r>
            <a:r>
              <a:rPr lang="en-US" sz="2400" b="1" dirty="0" err="1" smtClean="0"/>
              <a:t>jakému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základnímu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závěru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autor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dospěl</a:t>
            </a:r>
            <a:endParaRPr lang="en-US" sz="2400" b="1" dirty="0" smtClean="0"/>
          </a:p>
          <a:p>
            <a:pPr>
              <a:defRPr/>
            </a:pPr>
            <a:r>
              <a:rPr lang="en-US" sz="2400" b="1" dirty="0" err="1" smtClean="0"/>
              <a:t>Odchýlení</a:t>
            </a:r>
            <a:r>
              <a:rPr lang="en-US" sz="2400" b="1" dirty="0" smtClean="0"/>
              <a:t> se od </a:t>
            </a:r>
            <a:r>
              <a:rPr lang="en-US" sz="2400" b="1" dirty="0" err="1" smtClean="0"/>
              <a:t>tezí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struktuře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cílech</a:t>
            </a:r>
            <a:r>
              <a:rPr lang="en-US" sz="2400" b="1" dirty="0" smtClean="0"/>
              <a:t> a </a:t>
            </a:r>
            <a:r>
              <a:rPr lang="en-US" sz="2400" b="1" dirty="0" err="1" smtClean="0"/>
              <a:t>metodách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práce</a:t>
            </a:r>
            <a:r>
              <a:rPr lang="en-US" sz="2400" b="1" dirty="0" smtClean="0"/>
              <a:t> </a:t>
            </a:r>
            <a:r>
              <a:rPr lang="mr-IN" sz="2400" b="1" dirty="0" smtClean="0"/>
              <a:t>–</a:t>
            </a:r>
            <a:r>
              <a:rPr lang="en-US" sz="2400" b="1" dirty="0" smtClean="0"/>
              <a:t> je </a:t>
            </a:r>
            <a:r>
              <a:rPr lang="en-US" sz="2400" b="1" dirty="0" err="1" smtClean="0"/>
              <a:t>možné</a:t>
            </a:r>
            <a:r>
              <a:rPr lang="en-US" sz="2400" b="1" dirty="0" smtClean="0"/>
              <a:t>, ale je </a:t>
            </a:r>
            <a:r>
              <a:rPr lang="en-US" sz="2400" b="1" dirty="0" err="1" smtClean="0"/>
              <a:t>potřeba</a:t>
            </a:r>
            <a:r>
              <a:rPr lang="en-US" sz="2400" b="1" dirty="0" smtClean="0"/>
              <a:t> v </a:t>
            </a:r>
            <a:r>
              <a:rPr lang="en-US" sz="2400" b="1" dirty="0" err="1" smtClean="0"/>
              <a:t>úvodu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vysvětlit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proč</a:t>
            </a:r>
            <a:r>
              <a:rPr lang="en-US" sz="2400" b="1" dirty="0" smtClean="0"/>
              <a:t> k </a:t>
            </a:r>
            <a:r>
              <a:rPr lang="en-US" sz="2400" b="1" dirty="0" err="1" smtClean="0"/>
              <a:t>němu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došlo</a:t>
            </a: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091136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Jednotlivé</a:t>
            </a:r>
            <a:r>
              <a:rPr lang="en-US" dirty="0" smtClean="0"/>
              <a:t> </a:t>
            </a:r>
            <a:r>
              <a:rPr lang="en-US" dirty="0" err="1" smtClean="0"/>
              <a:t>části</a:t>
            </a:r>
            <a:r>
              <a:rPr lang="en-US" dirty="0" smtClean="0"/>
              <a:t> BP: </a:t>
            </a:r>
            <a:r>
              <a:rPr lang="en-US" dirty="0" err="1" smtClean="0"/>
              <a:t>Teoretická</a:t>
            </a:r>
            <a:r>
              <a:rPr lang="en-US" dirty="0" smtClean="0"/>
              <a:t> </a:t>
            </a:r>
            <a:r>
              <a:rPr lang="en-US" dirty="0" err="1" smtClean="0"/>
              <a:t>část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85800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endParaRPr lang="en-US" sz="2400" dirty="0" smtClean="0"/>
          </a:p>
          <a:p>
            <a:r>
              <a:rPr lang="en-US" sz="2400" dirty="0" err="1" smtClean="0"/>
              <a:t>Jaký</a:t>
            </a:r>
            <a:r>
              <a:rPr lang="en-US" sz="2400" dirty="0" smtClean="0"/>
              <a:t> je </a:t>
            </a:r>
            <a:r>
              <a:rPr lang="en-US" sz="2400" dirty="0" err="1" smtClean="0"/>
              <a:t>dosavadní</a:t>
            </a:r>
            <a:r>
              <a:rPr lang="en-US" sz="2400" dirty="0" smtClean="0"/>
              <a:t> </a:t>
            </a:r>
            <a:r>
              <a:rPr lang="en-US" sz="2400" dirty="0" err="1" smtClean="0"/>
              <a:t>stav</a:t>
            </a:r>
            <a:r>
              <a:rPr lang="en-US" sz="2400" dirty="0" smtClean="0"/>
              <a:t> </a:t>
            </a:r>
            <a:r>
              <a:rPr lang="en-US" sz="2400" dirty="0" err="1" smtClean="0"/>
              <a:t>poznání</a:t>
            </a:r>
            <a:r>
              <a:rPr lang="en-US" sz="2400" dirty="0" smtClean="0"/>
              <a:t> v </a:t>
            </a:r>
            <a:r>
              <a:rPr lang="en-US" sz="2400" dirty="0" err="1" smtClean="0"/>
              <a:t>oblasti</a:t>
            </a:r>
            <a:r>
              <a:rPr lang="en-US" sz="2400" dirty="0" smtClean="0"/>
              <a:t> </a:t>
            </a:r>
            <a:r>
              <a:rPr lang="en-US" sz="2400" dirty="0" err="1" smtClean="0"/>
              <a:t>našehe</a:t>
            </a:r>
            <a:r>
              <a:rPr lang="en-US" sz="2400" dirty="0" smtClean="0"/>
              <a:t> </a:t>
            </a:r>
            <a:r>
              <a:rPr lang="en-US" sz="2400" dirty="0" err="1" smtClean="0"/>
              <a:t>zájmu</a:t>
            </a:r>
            <a:r>
              <a:rPr lang="en-US" sz="2400" dirty="0" smtClean="0"/>
              <a:t>?</a:t>
            </a:r>
          </a:p>
          <a:p>
            <a:r>
              <a:rPr lang="en-US" sz="2400" dirty="0" err="1" smtClean="0"/>
              <a:t>Definování</a:t>
            </a:r>
            <a:r>
              <a:rPr lang="en-US" sz="2400" dirty="0" smtClean="0"/>
              <a:t> </a:t>
            </a:r>
            <a:r>
              <a:rPr lang="en-US" sz="2400" dirty="0" err="1" smtClean="0"/>
              <a:t>základních</a:t>
            </a:r>
            <a:r>
              <a:rPr lang="en-US" sz="2400" dirty="0" smtClean="0"/>
              <a:t> </a:t>
            </a:r>
            <a:r>
              <a:rPr lang="en-US" sz="2400" dirty="0" err="1" smtClean="0"/>
              <a:t>pojmů</a:t>
            </a:r>
            <a:r>
              <a:rPr lang="en-US" sz="2400" dirty="0" smtClean="0"/>
              <a:t> (ne </a:t>
            </a:r>
            <a:r>
              <a:rPr lang="en-US" sz="2400" dirty="0" err="1" smtClean="0"/>
              <a:t>všeobecně</a:t>
            </a:r>
            <a:r>
              <a:rPr lang="en-US" sz="2400" dirty="0" smtClean="0"/>
              <a:t> </a:t>
            </a:r>
            <a:r>
              <a:rPr lang="en-US" sz="2400" dirty="0" err="1" smtClean="0"/>
              <a:t>známých</a:t>
            </a:r>
            <a:r>
              <a:rPr lang="en-US" sz="2400" dirty="0" smtClean="0"/>
              <a:t>!)</a:t>
            </a:r>
            <a:endParaRPr lang="en-US" sz="2400" dirty="0"/>
          </a:p>
          <a:p>
            <a:r>
              <a:rPr lang="en-US" sz="2400" dirty="0" err="1" smtClean="0"/>
              <a:t>Pojmy</a:t>
            </a:r>
            <a:r>
              <a:rPr lang="en-US" sz="2400" dirty="0" smtClean="0"/>
              <a:t> je </a:t>
            </a:r>
            <a:r>
              <a:rPr lang="en-US" sz="2400" dirty="0" err="1" smtClean="0"/>
              <a:t>lépe</a:t>
            </a:r>
            <a:r>
              <a:rPr lang="en-US" sz="2400" dirty="0" smtClean="0"/>
              <a:t> </a:t>
            </a:r>
            <a:r>
              <a:rPr lang="en-US" sz="2400" dirty="0" err="1" smtClean="0"/>
              <a:t>definovat</a:t>
            </a:r>
            <a:r>
              <a:rPr lang="en-US" sz="2400" dirty="0" smtClean="0"/>
              <a:t> v </a:t>
            </a:r>
            <a:r>
              <a:rPr lang="en-US" sz="2400" dirty="0" err="1" smtClean="0"/>
              <a:t>rámci</a:t>
            </a:r>
            <a:r>
              <a:rPr lang="en-US" sz="2400" dirty="0" smtClean="0"/>
              <a:t> </a:t>
            </a:r>
            <a:r>
              <a:rPr lang="en-US" sz="2400" dirty="0" err="1" smtClean="0"/>
              <a:t>textu</a:t>
            </a:r>
            <a:r>
              <a:rPr lang="en-US" sz="2400" dirty="0" smtClean="0"/>
              <a:t>, </a:t>
            </a:r>
            <a:r>
              <a:rPr lang="en-US" sz="2400" dirty="0" err="1" smtClean="0"/>
              <a:t>než</a:t>
            </a:r>
            <a:r>
              <a:rPr lang="en-US" sz="2400" dirty="0" smtClean="0"/>
              <a:t> v </a:t>
            </a:r>
            <a:r>
              <a:rPr lang="en-US" sz="2400" dirty="0" err="1" smtClean="0"/>
              <a:t>samostatné</a:t>
            </a:r>
            <a:r>
              <a:rPr lang="en-US" sz="2400" dirty="0" smtClean="0"/>
              <a:t> </a:t>
            </a:r>
            <a:r>
              <a:rPr lang="en-US" sz="2400" dirty="0" err="1" smtClean="0"/>
              <a:t>kapitole</a:t>
            </a:r>
            <a:endParaRPr lang="en-US" sz="2400" dirty="0" smtClean="0"/>
          </a:p>
          <a:p>
            <a:r>
              <a:rPr lang="en-US" sz="2400" dirty="0" err="1" smtClean="0"/>
              <a:t>Jedná</a:t>
            </a:r>
            <a:r>
              <a:rPr lang="en-US" sz="2400" dirty="0" smtClean="0"/>
              <a:t> se o </a:t>
            </a:r>
            <a:r>
              <a:rPr lang="en-US" sz="2400" dirty="0" err="1"/>
              <a:t>z</a:t>
            </a:r>
            <a:r>
              <a:rPr lang="en-US" sz="2400" dirty="0" err="1" smtClean="0"/>
              <a:t>áklad</a:t>
            </a:r>
            <a:r>
              <a:rPr lang="en-US" sz="2400" dirty="0" smtClean="0"/>
              <a:t> pro </a:t>
            </a:r>
            <a:r>
              <a:rPr lang="en-US" sz="2400" dirty="0" err="1" smtClean="0"/>
              <a:t>analytickou</a:t>
            </a:r>
            <a:r>
              <a:rPr lang="en-US" sz="2400" dirty="0" smtClean="0"/>
              <a:t> </a:t>
            </a:r>
            <a:r>
              <a:rPr lang="en-US" sz="2400" dirty="0" err="1" smtClean="0"/>
              <a:t>část</a:t>
            </a:r>
            <a:r>
              <a:rPr lang="en-US" sz="2400" dirty="0" smtClean="0"/>
              <a:t> a je </a:t>
            </a:r>
            <a:r>
              <a:rPr lang="en-US" sz="2400" dirty="0" err="1" smtClean="0"/>
              <a:t>nutné</a:t>
            </a:r>
            <a:r>
              <a:rPr lang="en-US" sz="2400" dirty="0" smtClean="0"/>
              <a:t>, </a:t>
            </a:r>
            <a:r>
              <a:rPr lang="en-US" sz="2400" dirty="0" err="1" smtClean="0"/>
              <a:t>aby</a:t>
            </a:r>
            <a:r>
              <a:rPr lang="en-US" sz="2400" dirty="0" smtClean="0"/>
              <a:t> </a:t>
            </a:r>
            <a:r>
              <a:rPr lang="en-US" sz="2400" dirty="0" err="1" smtClean="0"/>
              <a:t>byly</a:t>
            </a:r>
            <a:r>
              <a:rPr lang="en-US" sz="2400" dirty="0" smtClean="0"/>
              <a:t> </a:t>
            </a:r>
            <a:r>
              <a:rPr lang="en-US" sz="2400" dirty="0" err="1" smtClean="0"/>
              <a:t>vechny</a:t>
            </a:r>
            <a:r>
              <a:rPr lang="en-US" sz="2400" dirty="0" smtClean="0"/>
              <a:t> </a:t>
            </a:r>
            <a:r>
              <a:rPr lang="en-US" sz="2400" dirty="0" err="1" smtClean="0"/>
              <a:t>tyto</a:t>
            </a:r>
            <a:r>
              <a:rPr lang="en-US" sz="2400" dirty="0" smtClean="0"/>
              <a:t> </a:t>
            </a:r>
            <a:r>
              <a:rPr lang="en-US" sz="2400" dirty="0" err="1" smtClean="0"/>
              <a:t>části</a:t>
            </a:r>
            <a:r>
              <a:rPr lang="en-US" sz="2400" dirty="0" smtClean="0"/>
              <a:t> </a:t>
            </a:r>
            <a:r>
              <a:rPr lang="en-US" sz="2400" dirty="0" err="1" smtClean="0"/>
              <a:t>vzájemeně</a:t>
            </a:r>
            <a:r>
              <a:rPr lang="en-US" sz="2400" dirty="0" smtClean="0"/>
              <a:t> </a:t>
            </a:r>
            <a:r>
              <a:rPr lang="en-US" sz="2400" dirty="0" err="1" smtClean="0"/>
              <a:t>provázan</a:t>
            </a:r>
            <a:r>
              <a:rPr lang="en-US" sz="2400" dirty="0" err="1"/>
              <a:t>é</a:t>
            </a:r>
            <a:r>
              <a:rPr lang="en-US" sz="2400" dirty="0" smtClean="0"/>
              <a:t>!</a:t>
            </a:r>
            <a:br>
              <a:rPr lang="en-US" sz="2400" dirty="0" smtClean="0"/>
            </a:br>
            <a:endParaRPr lang="en-US" sz="2400" dirty="0"/>
          </a:p>
          <a:p>
            <a:r>
              <a:rPr lang="en-US" sz="2400" b="1" dirty="0" err="1" smtClean="0"/>
              <a:t>Teoretická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část</a:t>
            </a:r>
            <a:r>
              <a:rPr lang="en-US" sz="2400" b="1" dirty="0" smtClean="0"/>
              <a:t> by </a:t>
            </a:r>
            <a:r>
              <a:rPr lang="en-US" sz="2400" b="1" dirty="0" err="1" smtClean="0"/>
              <a:t>měla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být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zaměřená</a:t>
            </a:r>
            <a:r>
              <a:rPr lang="en-US" sz="2400" b="1" dirty="0" smtClean="0"/>
              <a:t> a </a:t>
            </a:r>
            <a:r>
              <a:rPr lang="en-US" sz="2400" b="1" dirty="0" err="1" smtClean="0"/>
              <a:t>obsahovat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pouze</a:t>
            </a:r>
            <a:r>
              <a:rPr lang="en-US" sz="2400" b="1" dirty="0" smtClean="0"/>
              <a:t> to, co je v </a:t>
            </a:r>
            <a:r>
              <a:rPr lang="en-US" sz="2400" b="1" dirty="0" err="1" smtClean="0"/>
              <a:t>analytické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části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skutečně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použito</a:t>
            </a: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531559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Jenotlivé</a:t>
            </a:r>
            <a:r>
              <a:rPr lang="en-US" dirty="0" smtClean="0"/>
              <a:t> </a:t>
            </a:r>
            <a:r>
              <a:rPr lang="en-US" dirty="0" err="1" smtClean="0"/>
              <a:t>části</a:t>
            </a:r>
            <a:r>
              <a:rPr lang="en-US" dirty="0" smtClean="0"/>
              <a:t> BP: </a:t>
            </a:r>
            <a:r>
              <a:rPr lang="en-US" dirty="0" err="1" smtClean="0"/>
              <a:t>Metodologie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85800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endParaRPr lang="en-US" sz="2400" dirty="0" smtClean="0"/>
          </a:p>
          <a:p>
            <a:r>
              <a:rPr lang="en-US" sz="2400" dirty="0" err="1" smtClean="0"/>
              <a:t>Každá</a:t>
            </a:r>
            <a:r>
              <a:rPr lang="en-US" sz="2400" dirty="0" smtClean="0"/>
              <a:t> BP </a:t>
            </a:r>
            <a:r>
              <a:rPr lang="en-US" sz="2400" dirty="0" err="1" smtClean="0"/>
              <a:t>musí</a:t>
            </a:r>
            <a:r>
              <a:rPr lang="en-US" sz="2400" dirty="0" smtClean="0"/>
              <a:t> </a:t>
            </a:r>
            <a:r>
              <a:rPr lang="en-US" sz="2400" dirty="0" err="1" smtClean="0"/>
              <a:t>obsahovat</a:t>
            </a:r>
            <a:r>
              <a:rPr lang="en-US" sz="2400" dirty="0" smtClean="0"/>
              <a:t> </a:t>
            </a:r>
            <a:r>
              <a:rPr lang="en-US" sz="2400" dirty="0" err="1" smtClean="0"/>
              <a:t>také</a:t>
            </a:r>
            <a:r>
              <a:rPr lang="en-US" sz="2400" dirty="0" smtClean="0"/>
              <a:t> </a:t>
            </a:r>
            <a:r>
              <a:rPr lang="en-US" sz="2400" dirty="0" err="1" smtClean="0"/>
              <a:t>metodologickou</a:t>
            </a:r>
            <a:r>
              <a:rPr lang="en-US" sz="2400" dirty="0" smtClean="0"/>
              <a:t> </a:t>
            </a:r>
            <a:r>
              <a:rPr lang="en-US" sz="2400" dirty="0" err="1" smtClean="0"/>
              <a:t>kapitolu</a:t>
            </a:r>
            <a:endParaRPr lang="en-US" sz="2400" dirty="0" smtClean="0"/>
          </a:p>
          <a:p>
            <a:r>
              <a:rPr lang="en-US" sz="2400" dirty="0" err="1" smtClean="0"/>
              <a:t>Jde</a:t>
            </a:r>
            <a:r>
              <a:rPr lang="en-US" sz="2400" dirty="0" smtClean="0"/>
              <a:t> o </a:t>
            </a:r>
            <a:r>
              <a:rPr lang="en-US" sz="2400" dirty="0" err="1" smtClean="0"/>
              <a:t>popis</a:t>
            </a:r>
            <a:r>
              <a:rPr lang="en-US" sz="2400" dirty="0" smtClean="0"/>
              <a:t> </a:t>
            </a:r>
            <a:r>
              <a:rPr lang="en-US" sz="2400" dirty="0" err="1" smtClean="0"/>
              <a:t>použitých</a:t>
            </a:r>
            <a:r>
              <a:rPr lang="en-US" sz="2400" dirty="0" smtClean="0"/>
              <a:t> </a:t>
            </a:r>
            <a:r>
              <a:rPr lang="en-US" sz="2400" dirty="0" err="1" smtClean="0"/>
              <a:t>dat</a:t>
            </a:r>
            <a:r>
              <a:rPr lang="en-US" sz="2400" dirty="0" smtClean="0"/>
              <a:t> a </a:t>
            </a:r>
            <a:r>
              <a:rPr lang="en-US" sz="2400" dirty="0" err="1" smtClean="0"/>
              <a:t>nástrojů</a:t>
            </a:r>
            <a:r>
              <a:rPr lang="en-US" sz="2400" dirty="0" smtClean="0"/>
              <a:t> </a:t>
            </a:r>
            <a:r>
              <a:rPr lang="en-US" sz="2400" dirty="0" err="1" smtClean="0"/>
              <a:t>jejich</a:t>
            </a:r>
            <a:r>
              <a:rPr lang="en-US" sz="2400" dirty="0" smtClean="0"/>
              <a:t> </a:t>
            </a:r>
            <a:r>
              <a:rPr lang="en-US" sz="2400" dirty="0" err="1" smtClean="0"/>
              <a:t>analýzy</a:t>
            </a:r>
            <a:endParaRPr lang="en-US" sz="2400" dirty="0" smtClean="0"/>
          </a:p>
          <a:p>
            <a:r>
              <a:rPr lang="en-US" sz="2400" dirty="0" err="1" smtClean="0"/>
              <a:t>Kvantitativní</a:t>
            </a:r>
            <a:r>
              <a:rPr lang="en-US" sz="2400" dirty="0" smtClean="0"/>
              <a:t> </a:t>
            </a:r>
            <a:r>
              <a:rPr lang="en-US" sz="2400" dirty="0" err="1" smtClean="0"/>
              <a:t>práce</a:t>
            </a:r>
            <a:r>
              <a:rPr lang="en-US" sz="2400" dirty="0"/>
              <a:t> </a:t>
            </a:r>
            <a:r>
              <a:rPr lang="en-US" sz="2400" dirty="0" smtClean="0"/>
              <a:t>– </a:t>
            </a:r>
            <a:r>
              <a:rPr lang="en-US" sz="2400" dirty="0" err="1" smtClean="0"/>
              <a:t>charakteristika</a:t>
            </a:r>
            <a:r>
              <a:rPr lang="en-US" sz="2400" dirty="0" smtClean="0"/>
              <a:t> </a:t>
            </a:r>
            <a:r>
              <a:rPr lang="en-US" sz="2400" dirty="0" err="1" smtClean="0"/>
              <a:t>použitých</a:t>
            </a:r>
            <a:r>
              <a:rPr lang="en-US" sz="2400" dirty="0" smtClean="0"/>
              <a:t> </a:t>
            </a:r>
            <a:r>
              <a:rPr lang="en-US" sz="2400" dirty="0" err="1" smtClean="0"/>
              <a:t>dat</a:t>
            </a:r>
            <a:r>
              <a:rPr lang="en-US" sz="2400" dirty="0" smtClean="0"/>
              <a:t> a </a:t>
            </a:r>
            <a:r>
              <a:rPr lang="en-US" sz="2400" dirty="0" err="1" smtClean="0"/>
              <a:t>jejich</a:t>
            </a:r>
            <a:r>
              <a:rPr lang="en-US" sz="2400" dirty="0" smtClean="0"/>
              <a:t> </a:t>
            </a:r>
            <a:r>
              <a:rPr lang="en-US" sz="2400" dirty="0" err="1" smtClean="0"/>
              <a:t>zdroj</a:t>
            </a:r>
            <a:r>
              <a:rPr lang="en-US" sz="2400" dirty="0" smtClean="0"/>
              <a:t>, </a:t>
            </a:r>
            <a:r>
              <a:rPr lang="en-US" sz="2400" dirty="0" err="1" smtClean="0"/>
              <a:t>způsob</a:t>
            </a:r>
            <a:r>
              <a:rPr lang="en-US" sz="2400" dirty="0" smtClean="0"/>
              <a:t> </a:t>
            </a:r>
            <a:r>
              <a:rPr lang="en-US" sz="2400" dirty="0" err="1" smtClean="0"/>
              <a:t>jejich</a:t>
            </a:r>
            <a:r>
              <a:rPr lang="en-US" sz="2400" dirty="0" smtClean="0"/>
              <a:t> </a:t>
            </a:r>
            <a:r>
              <a:rPr lang="en-US" sz="2400" dirty="0" err="1" smtClean="0"/>
              <a:t>sběru</a:t>
            </a:r>
            <a:endParaRPr lang="en-US" sz="2400" dirty="0" smtClean="0"/>
          </a:p>
          <a:p>
            <a:r>
              <a:rPr lang="en-US" sz="2400" dirty="0" err="1" smtClean="0"/>
              <a:t>Kvalitativní</a:t>
            </a:r>
            <a:r>
              <a:rPr lang="en-US" sz="2400" dirty="0" smtClean="0"/>
              <a:t> </a:t>
            </a:r>
            <a:r>
              <a:rPr lang="en-US" sz="2400" dirty="0" err="1" smtClean="0"/>
              <a:t>práce</a:t>
            </a:r>
            <a:r>
              <a:rPr lang="en-US" sz="2400" dirty="0" smtClean="0"/>
              <a:t> – </a:t>
            </a:r>
            <a:r>
              <a:rPr lang="en-US" sz="2400" dirty="0" err="1" smtClean="0"/>
              <a:t>logika</a:t>
            </a:r>
            <a:r>
              <a:rPr lang="en-US" sz="2400" dirty="0" smtClean="0"/>
              <a:t> </a:t>
            </a:r>
            <a:r>
              <a:rPr lang="en-US" sz="2400" dirty="0" err="1" smtClean="0"/>
              <a:t>výběru</a:t>
            </a:r>
            <a:r>
              <a:rPr lang="en-US" sz="2400" dirty="0" smtClean="0"/>
              <a:t> </a:t>
            </a:r>
            <a:r>
              <a:rPr lang="en-US" sz="2400" dirty="0" err="1" smtClean="0"/>
              <a:t>analyzovaných</a:t>
            </a:r>
            <a:r>
              <a:rPr lang="en-US" sz="2400" dirty="0" smtClean="0"/>
              <a:t> </a:t>
            </a:r>
            <a:r>
              <a:rPr lang="en-US" sz="2400" dirty="0" err="1" smtClean="0"/>
              <a:t>případů</a:t>
            </a:r>
            <a:endParaRPr lang="en-US" sz="2400" dirty="0" smtClean="0"/>
          </a:p>
          <a:p>
            <a:r>
              <a:rPr lang="en-US" sz="2400" dirty="0" err="1" smtClean="0"/>
              <a:t>Legální</a:t>
            </a:r>
            <a:r>
              <a:rPr lang="en-US" sz="2400" dirty="0" smtClean="0"/>
              <a:t> a </a:t>
            </a:r>
            <a:r>
              <a:rPr lang="en-US" sz="2400" dirty="0" err="1" smtClean="0"/>
              <a:t>eetické</a:t>
            </a:r>
            <a:r>
              <a:rPr lang="en-US" sz="2400" dirty="0" smtClean="0"/>
              <a:t> </a:t>
            </a:r>
            <a:r>
              <a:rPr lang="en-US" sz="2400" dirty="0" err="1" smtClean="0"/>
              <a:t>aspekty</a:t>
            </a:r>
            <a:r>
              <a:rPr lang="en-US" sz="2400" dirty="0" smtClean="0"/>
              <a:t> </a:t>
            </a:r>
            <a:r>
              <a:rPr lang="en-US" sz="2400" dirty="0" err="1" smtClean="0"/>
              <a:t>výzkumu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77930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Jednotlivé</a:t>
            </a:r>
            <a:r>
              <a:rPr lang="en-US" dirty="0" smtClean="0"/>
              <a:t> </a:t>
            </a:r>
            <a:r>
              <a:rPr lang="en-US" dirty="0" err="1" smtClean="0"/>
              <a:t>části</a:t>
            </a:r>
            <a:r>
              <a:rPr lang="en-US" dirty="0" smtClean="0"/>
              <a:t> BP: </a:t>
            </a:r>
            <a:r>
              <a:rPr lang="en-US" dirty="0" err="1"/>
              <a:t>A</a:t>
            </a:r>
            <a:r>
              <a:rPr lang="en-US" smtClean="0"/>
              <a:t>nalýza</a:t>
            </a:r>
            <a:r>
              <a:rPr lang="en-US" dirty="0" smtClean="0"/>
              <a:t> a </a:t>
            </a:r>
            <a:r>
              <a:rPr lang="en-US" dirty="0" err="1" smtClean="0"/>
              <a:t>interpretace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85800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endParaRPr lang="en-US" sz="2400" dirty="0" smtClean="0"/>
          </a:p>
          <a:p>
            <a:r>
              <a:rPr lang="en-US" sz="2400" dirty="0" err="1" smtClean="0"/>
              <a:t>Aplikace</a:t>
            </a:r>
            <a:r>
              <a:rPr lang="en-US" sz="2400" dirty="0" smtClean="0"/>
              <a:t> </a:t>
            </a:r>
            <a:r>
              <a:rPr lang="en-US" sz="2400" dirty="0" err="1" smtClean="0"/>
              <a:t>teoretických</a:t>
            </a:r>
            <a:r>
              <a:rPr lang="en-US" sz="2400" dirty="0" smtClean="0"/>
              <a:t> </a:t>
            </a:r>
            <a:r>
              <a:rPr lang="en-US" sz="2400" dirty="0" err="1" smtClean="0"/>
              <a:t>konceptů</a:t>
            </a:r>
            <a:endParaRPr lang="en-US" sz="2400" dirty="0" smtClean="0"/>
          </a:p>
          <a:p>
            <a:r>
              <a:rPr lang="en-US" sz="2400" dirty="0" err="1" smtClean="0"/>
              <a:t>P</a:t>
            </a:r>
            <a:r>
              <a:rPr lang="en-US" sz="2400" dirty="0" err="1" smtClean="0"/>
              <a:t>ředstavujeme</a:t>
            </a:r>
            <a:r>
              <a:rPr lang="en-US" sz="2400" dirty="0" smtClean="0"/>
              <a:t> </a:t>
            </a:r>
            <a:r>
              <a:rPr lang="en-US" sz="2400" dirty="0" err="1" smtClean="0"/>
              <a:t>výsledky</a:t>
            </a:r>
            <a:r>
              <a:rPr lang="en-US" sz="2400" dirty="0" smtClean="0"/>
              <a:t> </a:t>
            </a:r>
            <a:r>
              <a:rPr lang="en-US" sz="2400" dirty="0" err="1" smtClean="0"/>
              <a:t>analýzy</a:t>
            </a:r>
            <a:r>
              <a:rPr lang="en-US" sz="2400" dirty="0" smtClean="0"/>
              <a:t>, </a:t>
            </a:r>
            <a:r>
              <a:rPr lang="en-US" sz="2400" dirty="0" err="1" smtClean="0"/>
              <a:t>které</a:t>
            </a:r>
            <a:r>
              <a:rPr lang="en-US" sz="2400" dirty="0" smtClean="0"/>
              <a:t> </a:t>
            </a:r>
            <a:r>
              <a:rPr lang="en-US" sz="2400" dirty="0" err="1" smtClean="0"/>
              <a:t>podpíráme</a:t>
            </a:r>
            <a:r>
              <a:rPr lang="en-US" sz="2400" dirty="0" smtClean="0"/>
              <a:t> </a:t>
            </a:r>
            <a:r>
              <a:rPr lang="en-US" sz="2400" dirty="0" err="1" smtClean="0"/>
              <a:t>grafy</a:t>
            </a:r>
            <a:r>
              <a:rPr lang="en-US" sz="2400" dirty="0" smtClean="0"/>
              <a:t>, </a:t>
            </a:r>
            <a:r>
              <a:rPr lang="en-US" sz="2400" dirty="0" err="1" smtClean="0"/>
              <a:t>tabulkami</a:t>
            </a:r>
            <a:r>
              <a:rPr lang="en-US" sz="2400" dirty="0" smtClean="0"/>
              <a:t>, </a:t>
            </a:r>
            <a:r>
              <a:rPr lang="en-US" sz="2400" dirty="0" err="1" smtClean="0"/>
              <a:t>obrázky</a:t>
            </a:r>
            <a:r>
              <a:rPr lang="en-US" sz="2400" dirty="0" smtClean="0"/>
              <a:t>, </a:t>
            </a:r>
            <a:r>
              <a:rPr lang="en-US" sz="2400" dirty="0" err="1" smtClean="0"/>
              <a:t>citacemi</a:t>
            </a:r>
            <a:r>
              <a:rPr lang="en-US" sz="2400" dirty="0" smtClean="0"/>
              <a:t> z </a:t>
            </a:r>
            <a:r>
              <a:rPr lang="en-US" sz="2400" dirty="0" err="1" smtClean="0"/>
              <a:t>rozhovorů</a:t>
            </a:r>
            <a:r>
              <a:rPr lang="en-US" sz="2400" dirty="0" smtClean="0"/>
              <a:t> </a:t>
            </a:r>
            <a:r>
              <a:rPr lang="en-US" sz="2400" dirty="0" err="1" smtClean="0"/>
              <a:t>apod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 smtClean="0"/>
              <a:t>Test </a:t>
            </a:r>
            <a:r>
              <a:rPr lang="en-US" sz="2400" dirty="0" err="1" smtClean="0"/>
              <a:t>hypotéz</a:t>
            </a:r>
            <a:r>
              <a:rPr lang="en-US" sz="2400" dirty="0" smtClean="0"/>
              <a:t> a </a:t>
            </a:r>
            <a:r>
              <a:rPr lang="en-US" sz="2400" dirty="0" err="1" smtClean="0"/>
              <a:t>interpretace</a:t>
            </a:r>
            <a:r>
              <a:rPr lang="en-US" sz="2400" dirty="0" smtClean="0"/>
              <a:t> </a:t>
            </a:r>
            <a:r>
              <a:rPr lang="en-US" sz="2400" dirty="0" err="1" smtClean="0"/>
              <a:t>výsledků</a:t>
            </a:r>
            <a:endParaRPr lang="en-US" sz="2400" dirty="0" smtClean="0"/>
          </a:p>
          <a:p>
            <a:r>
              <a:rPr lang="en-US" sz="2400" dirty="0" err="1" smtClean="0"/>
              <a:t>Formulace</a:t>
            </a:r>
            <a:r>
              <a:rPr lang="en-US" sz="2400" dirty="0" smtClean="0"/>
              <a:t> </a:t>
            </a:r>
            <a:r>
              <a:rPr lang="en-US" sz="2400" dirty="0" err="1" smtClean="0"/>
              <a:t>teorií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7756308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Jednotlivé</a:t>
            </a:r>
            <a:r>
              <a:rPr lang="en-US" dirty="0" smtClean="0"/>
              <a:t> </a:t>
            </a:r>
            <a:r>
              <a:rPr lang="en-US" dirty="0" err="1" smtClean="0"/>
              <a:t>části</a:t>
            </a:r>
            <a:r>
              <a:rPr lang="en-US" dirty="0" smtClean="0"/>
              <a:t> BP: </a:t>
            </a:r>
            <a:r>
              <a:rPr lang="en-US" dirty="0" err="1" smtClean="0"/>
              <a:t>Diskuse</a:t>
            </a:r>
            <a:r>
              <a:rPr lang="en-US" dirty="0" smtClean="0"/>
              <a:t> a </a:t>
            </a:r>
            <a:r>
              <a:rPr lang="en-US" dirty="0" err="1" smtClean="0"/>
              <a:t>Závěr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288" y="1484313"/>
            <a:ext cx="8229600" cy="4535487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en-US" sz="2400" dirty="0" smtClean="0"/>
          </a:p>
          <a:p>
            <a:pPr>
              <a:defRPr/>
            </a:pPr>
            <a:r>
              <a:rPr lang="cs-CZ" sz="2400" dirty="0"/>
              <a:t>pokud se H potvrdí, zamýšlíme se nad podmínkami jejich platnosti v diskusi. Pokud se je prokázat nepodařilo, přemýšlíme o příčinách</a:t>
            </a:r>
            <a:endParaRPr lang="cs-CZ" sz="2400" dirty="0" smtClean="0"/>
          </a:p>
          <a:p>
            <a:pPr>
              <a:defRPr/>
            </a:pPr>
            <a:r>
              <a:rPr lang="cs-CZ" sz="2400" dirty="0" smtClean="0"/>
              <a:t>výsledky </a:t>
            </a:r>
            <a:r>
              <a:rPr lang="cs-CZ" sz="2400" dirty="0"/>
              <a:t>nepřeceňujme, </a:t>
            </a:r>
            <a:r>
              <a:rPr lang="cs-CZ" sz="2400" dirty="0" smtClean="0"/>
              <a:t>jsme </a:t>
            </a:r>
            <a:r>
              <a:rPr lang="cs-CZ" sz="2400" dirty="0"/>
              <a:t>si </a:t>
            </a:r>
            <a:r>
              <a:rPr lang="cs-CZ" sz="2400" dirty="0" smtClean="0"/>
              <a:t>vědomi </a:t>
            </a:r>
            <a:r>
              <a:rPr lang="cs-CZ" sz="2400" dirty="0" smtClean="0"/>
              <a:t>úskalí, limitů, které také musíme zmínit </a:t>
            </a:r>
            <a:r>
              <a:rPr lang="cs-CZ" sz="2400" dirty="0"/>
              <a:t>(</a:t>
            </a:r>
            <a:r>
              <a:rPr lang="cs-CZ" sz="2400" dirty="0" smtClean="0"/>
              <a:t>předpoklady, </a:t>
            </a:r>
            <a:r>
              <a:rPr lang="cs-CZ" sz="2400" dirty="0" smtClean="0"/>
              <a:t>zvolená metoda</a:t>
            </a:r>
            <a:r>
              <a:rPr lang="cs-CZ" sz="2400" dirty="0"/>
              <a:t>, reprezentativnost dat</a:t>
            </a:r>
            <a:r>
              <a:rPr lang="cs-CZ" sz="2400" dirty="0" smtClean="0"/>
              <a:t>)</a:t>
            </a:r>
          </a:p>
          <a:p>
            <a:pPr>
              <a:defRPr/>
            </a:pPr>
            <a:r>
              <a:rPr lang="en-US" sz="2400" dirty="0" smtClean="0"/>
              <a:t>P</a:t>
            </a:r>
            <a:r>
              <a:rPr lang="cs-CZ" sz="2400" dirty="0" err="1" smtClean="0"/>
              <a:t>okládáme</a:t>
            </a:r>
            <a:r>
              <a:rPr lang="cs-CZ" sz="2400" dirty="0" smtClean="0"/>
              <a:t> otevřené </a:t>
            </a:r>
            <a:r>
              <a:rPr lang="cs-CZ" sz="2400" dirty="0" smtClean="0"/>
              <a:t>otázky - </a:t>
            </a:r>
            <a:r>
              <a:rPr lang="cs-CZ" sz="2400" dirty="0"/>
              <a:t>kam se příště vydat</a:t>
            </a:r>
          </a:p>
          <a:p>
            <a:pPr>
              <a:defRPr/>
            </a:pPr>
            <a:r>
              <a:rPr lang="en-US" sz="2400" dirty="0" smtClean="0"/>
              <a:t>N</a:t>
            </a:r>
            <a:r>
              <a:rPr lang="cs-CZ" sz="2400" dirty="0" err="1" smtClean="0"/>
              <a:t>ezmi</a:t>
            </a:r>
            <a:r>
              <a:rPr lang="cs-CZ" sz="2400" dirty="0" err="1" smtClean="0"/>
              <a:t>ňujeme</a:t>
            </a:r>
            <a:r>
              <a:rPr lang="cs-CZ" sz="2400" dirty="0" smtClean="0"/>
              <a:t> v</a:t>
            </a:r>
            <a:r>
              <a:rPr lang="cs-CZ" sz="2400" dirty="0"/>
              <a:t> závěru zcela nový problém, </a:t>
            </a:r>
            <a:r>
              <a:rPr lang="cs-CZ" sz="2400" dirty="0" smtClean="0"/>
              <a:t>neuvádíme nic, </a:t>
            </a:r>
            <a:r>
              <a:rPr lang="cs-CZ" sz="2400" dirty="0"/>
              <a:t>co nevyplývá z předchozího </a:t>
            </a:r>
            <a:r>
              <a:rPr lang="cs-CZ" sz="2400" dirty="0" smtClean="0"/>
              <a:t>textu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51381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Strategie</a:t>
            </a:r>
            <a:r>
              <a:rPr lang="en-US" dirty="0" smtClean="0"/>
              <a:t> </a:t>
            </a:r>
            <a:r>
              <a:rPr lang="en-US" dirty="0" err="1" smtClean="0"/>
              <a:t>psaní</a:t>
            </a:r>
            <a:r>
              <a:rPr lang="en-US" dirty="0" smtClean="0"/>
              <a:t> </a:t>
            </a:r>
            <a:r>
              <a:rPr lang="en-US" dirty="0" err="1" smtClean="0"/>
              <a:t>bakalářské</a:t>
            </a:r>
            <a:r>
              <a:rPr lang="en-US" dirty="0" smtClean="0"/>
              <a:t> </a:t>
            </a:r>
            <a:r>
              <a:rPr lang="en-US" dirty="0" err="1" smtClean="0"/>
              <a:t>práce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288" y="1052513"/>
            <a:ext cx="8229600" cy="4535487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en-US" sz="2400" dirty="0" smtClean="0"/>
          </a:p>
          <a:p>
            <a:pPr>
              <a:defRPr/>
            </a:pPr>
            <a:r>
              <a:rPr lang="cs-CZ" sz="2400" dirty="0" smtClean="0"/>
              <a:t>Při psaní teze si musíme položit čtyři typy otázek</a:t>
            </a:r>
            <a:br>
              <a:rPr lang="cs-CZ" sz="2400" dirty="0" smtClean="0"/>
            </a:br>
            <a:endParaRPr lang="cs-CZ" sz="2400" dirty="0"/>
          </a:p>
          <a:p>
            <a:pPr marL="0" indent="0">
              <a:lnSpc>
                <a:spcPct val="110000"/>
              </a:lnSpc>
              <a:buNone/>
              <a:defRPr/>
            </a:pPr>
            <a:r>
              <a:rPr lang="cs-CZ" sz="2400" dirty="0" smtClean="0"/>
              <a:t>1. Čím </a:t>
            </a:r>
            <a:r>
              <a:rPr lang="cs-CZ" sz="2400" dirty="0"/>
              <a:t>se budeme zabývat, jaký problém chceme řešit, </a:t>
            </a:r>
            <a:r>
              <a:rPr lang="cs-CZ" sz="2400" u="sng" dirty="0">
                <a:solidFill>
                  <a:srgbClr val="FF0000"/>
                </a:solidFill>
              </a:rPr>
              <a:t>na jakou otázku chceme </a:t>
            </a:r>
            <a:r>
              <a:rPr lang="cs-CZ" sz="2400" u="sng" dirty="0" smtClean="0">
                <a:solidFill>
                  <a:srgbClr val="FF0000"/>
                </a:solidFill>
              </a:rPr>
              <a:t>odpovědět?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2</a:t>
            </a:r>
            <a:r>
              <a:rPr lang="cs-CZ" sz="2400" dirty="0"/>
              <a:t>. </a:t>
            </a:r>
            <a:r>
              <a:rPr lang="cs-CZ" sz="2400" dirty="0" smtClean="0"/>
              <a:t>Na </a:t>
            </a:r>
            <a:r>
              <a:rPr lang="cs-CZ" sz="2400" dirty="0"/>
              <a:t>co lze navázat. Kdo se problémem zabýval, jaká literatura je k </a:t>
            </a:r>
            <a:r>
              <a:rPr lang="cs-CZ" sz="2400" dirty="0" smtClean="0"/>
              <a:t>dispozici?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>3. Jak </a:t>
            </a:r>
            <a:r>
              <a:rPr lang="cs-CZ" sz="2400" dirty="0"/>
              <a:t>budeme problém řešit (kde a jak budeme hledat odpověď</a:t>
            </a:r>
            <a:r>
              <a:rPr lang="cs-CZ" sz="2400" dirty="0" smtClean="0"/>
              <a:t>)?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>4</a:t>
            </a:r>
            <a:r>
              <a:rPr lang="cs-CZ" sz="2400" dirty="0"/>
              <a:t>. Kolik času k dispozici, jak si jej rozvrhneme, jaký je požadovaný rozsah?</a:t>
            </a:r>
            <a:br>
              <a:rPr lang="cs-CZ" sz="2400" dirty="0"/>
            </a:b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358412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Strategie</a:t>
            </a:r>
            <a:r>
              <a:rPr lang="en-US" dirty="0" smtClean="0"/>
              <a:t> </a:t>
            </a:r>
            <a:r>
              <a:rPr lang="en-US" dirty="0" err="1" smtClean="0"/>
              <a:t>psaní</a:t>
            </a:r>
            <a:r>
              <a:rPr lang="en-US" dirty="0" smtClean="0"/>
              <a:t> </a:t>
            </a:r>
            <a:r>
              <a:rPr lang="en-US" dirty="0" err="1" smtClean="0"/>
              <a:t>bakalářské</a:t>
            </a:r>
            <a:r>
              <a:rPr lang="en-US" dirty="0" smtClean="0"/>
              <a:t> </a:t>
            </a:r>
            <a:r>
              <a:rPr lang="en-US" dirty="0" err="1" smtClean="0"/>
              <a:t>práce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288" y="1052736"/>
            <a:ext cx="8229600" cy="4535487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en-US" sz="2400" dirty="0" smtClean="0"/>
          </a:p>
          <a:p>
            <a:pPr>
              <a:defRPr/>
            </a:pPr>
            <a:r>
              <a:rPr lang="cs-CZ" sz="2400" dirty="0"/>
              <a:t>Formulovat výzkumný problém je vhodné až po povšechném zmapování literatury k </a:t>
            </a:r>
            <a:r>
              <a:rPr lang="cs-CZ" sz="2400" dirty="0" smtClean="0"/>
              <a:t>tématu. Práci </a:t>
            </a:r>
            <a:r>
              <a:rPr lang="cs-CZ" sz="2400" dirty="0"/>
              <a:t>na </a:t>
            </a:r>
            <a:r>
              <a:rPr lang="cs-CZ" sz="2400" dirty="0" smtClean="0"/>
              <a:t>tezi </a:t>
            </a:r>
            <a:r>
              <a:rPr lang="cs-CZ" sz="2400" dirty="0"/>
              <a:t>tedy zahajujeme výzkumem v knihovně a na </a:t>
            </a:r>
            <a:r>
              <a:rPr lang="cs-CZ" sz="2400" dirty="0" smtClean="0"/>
              <a:t>internetu</a:t>
            </a:r>
            <a:br>
              <a:rPr lang="cs-CZ" sz="2400" dirty="0" smtClean="0"/>
            </a:br>
            <a:endParaRPr lang="cs-CZ" sz="2400" dirty="0"/>
          </a:p>
          <a:p>
            <a:pPr>
              <a:defRPr/>
            </a:pPr>
            <a:r>
              <a:rPr lang="cs-CZ" sz="2400" dirty="0"/>
              <a:t>Výzkumem v knihovně začínáme pořizovat </a:t>
            </a:r>
            <a:r>
              <a:rPr lang="cs-CZ" sz="2400" dirty="0" smtClean="0"/>
              <a:t>rešerši (</a:t>
            </a:r>
            <a:r>
              <a:rPr lang="cs-CZ" sz="2400" dirty="0" err="1" smtClean="0"/>
              <a:t>rechercher</a:t>
            </a:r>
            <a:r>
              <a:rPr lang="cs-CZ" sz="2400" dirty="0" smtClean="0"/>
              <a:t> </a:t>
            </a:r>
            <a:r>
              <a:rPr lang="cs-CZ" sz="2400" dirty="0"/>
              <a:t>– hledat, pátrat, </a:t>
            </a:r>
            <a:r>
              <a:rPr lang="cs-CZ" sz="2400" dirty="0" smtClean="0"/>
              <a:t>vyhledávat) </a:t>
            </a:r>
            <a:r>
              <a:rPr lang="mr-IN" sz="2400" dirty="0" smtClean="0"/>
              <a:t>–</a:t>
            </a:r>
            <a:r>
              <a:rPr lang="cs-CZ" sz="2400" dirty="0" smtClean="0"/>
              <a:t> tedy výsledek </a:t>
            </a:r>
            <a:r>
              <a:rPr lang="cs-CZ" sz="2400" dirty="0"/>
              <a:t>pátrání po relevantní literatuře vztahující se k tématu</a:t>
            </a:r>
            <a:r>
              <a:rPr lang="cs-CZ" sz="2400" dirty="0" smtClean="0"/>
              <a:t>.</a:t>
            </a:r>
          </a:p>
          <a:p>
            <a:pPr>
              <a:defRPr/>
            </a:pPr>
            <a:endParaRPr lang="cs-CZ" sz="2400" dirty="0"/>
          </a:p>
          <a:p>
            <a:pPr>
              <a:defRPr/>
            </a:pPr>
            <a:r>
              <a:rPr lang="cs-CZ" sz="2400" b="1" dirty="0" smtClean="0"/>
              <a:t>Soustředíme </a:t>
            </a:r>
            <a:r>
              <a:rPr lang="cs-CZ" sz="2400" b="1" dirty="0"/>
              <a:t>se na jeden, jednoduchý </a:t>
            </a:r>
            <a:r>
              <a:rPr lang="cs-CZ" sz="2400" b="1" dirty="0" smtClean="0"/>
              <a:t>problém, </a:t>
            </a:r>
            <a:r>
              <a:rPr lang="cs-CZ" sz="2400" b="1" dirty="0"/>
              <a:t>který lze formulovat v podobě </a:t>
            </a:r>
            <a:r>
              <a:rPr lang="cs-CZ" sz="2400" b="1" dirty="0" smtClean="0"/>
              <a:t>otázky. 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560131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Library research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85800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endParaRPr lang="en-US" sz="2400" dirty="0" smtClean="0"/>
          </a:p>
          <a:p>
            <a:r>
              <a:rPr lang="en-US" sz="2400" dirty="0" err="1" smtClean="0"/>
              <a:t>Primární</a:t>
            </a:r>
            <a:r>
              <a:rPr lang="en-US" sz="2400" dirty="0" smtClean="0"/>
              <a:t> </a:t>
            </a:r>
            <a:r>
              <a:rPr lang="en-US" sz="2400" dirty="0" err="1" smtClean="0"/>
              <a:t>zdroje</a:t>
            </a:r>
            <a:r>
              <a:rPr lang="en-US" sz="2400" dirty="0" smtClean="0"/>
              <a:t> (</a:t>
            </a:r>
            <a:r>
              <a:rPr lang="en-US" sz="2400" dirty="0" err="1" smtClean="0"/>
              <a:t>první</a:t>
            </a:r>
            <a:r>
              <a:rPr lang="en-US" sz="2400" dirty="0" smtClean="0"/>
              <a:t> </a:t>
            </a:r>
            <a:r>
              <a:rPr lang="en-US" sz="2400" dirty="0" err="1" smtClean="0"/>
              <a:t>prezentace</a:t>
            </a:r>
            <a:r>
              <a:rPr lang="en-US" sz="2400" dirty="0" smtClean="0"/>
              <a:t> </a:t>
            </a:r>
            <a:r>
              <a:rPr lang="en-US" sz="2400" dirty="0" err="1" smtClean="0"/>
              <a:t>zjištění</a:t>
            </a:r>
            <a:r>
              <a:rPr lang="en-US" sz="2400" dirty="0" smtClean="0"/>
              <a:t>) – </a:t>
            </a:r>
            <a:r>
              <a:rPr lang="en-US" sz="2400" dirty="0" err="1" smtClean="0"/>
              <a:t>odborné</a:t>
            </a:r>
            <a:r>
              <a:rPr lang="en-US" sz="2400" dirty="0" smtClean="0"/>
              <a:t> </a:t>
            </a:r>
            <a:r>
              <a:rPr lang="en-US" sz="2400" dirty="0" err="1" smtClean="0"/>
              <a:t>články</a:t>
            </a:r>
            <a:r>
              <a:rPr lang="en-US" sz="2400" dirty="0" smtClean="0"/>
              <a:t>, </a:t>
            </a:r>
            <a:r>
              <a:rPr lang="en-US" sz="2400" dirty="0" err="1" smtClean="0"/>
              <a:t>závěrečné</a:t>
            </a:r>
            <a:r>
              <a:rPr lang="en-US" sz="2400" dirty="0" smtClean="0"/>
              <a:t> </a:t>
            </a:r>
            <a:r>
              <a:rPr lang="en-US" sz="2400" dirty="0" err="1" smtClean="0"/>
              <a:t>výzkumné</a:t>
            </a:r>
            <a:r>
              <a:rPr lang="en-US" sz="2400" dirty="0" smtClean="0"/>
              <a:t> </a:t>
            </a:r>
            <a:r>
              <a:rPr lang="en-US" sz="2400" dirty="0" err="1" smtClean="0"/>
              <a:t>zprávy</a:t>
            </a:r>
            <a:r>
              <a:rPr lang="en-US" sz="2400" dirty="0" smtClean="0"/>
              <a:t>, </a:t>
            </a:r>
            <a:r>
              <a:rPr lang="en-US" sz="2400" dirty="0" err="1" smtClean="0"/>
              <a:t>monografie</a:t>
            </a:r>
            <a:r>
              <a:rPr lang="en-US" sz="2400" dirty="0" smtClean="0"/>
              <a:t>...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err="1" smtClean="0"/>
              <a:t>Sekundární</a:t>
            </a:r>
            <a:r>
              <a:rPr lang="en-US" sz="2400" dirty="0" smtClean="0"/>
              <a:t> </a:t>
            </a:r>
            <a:r>
              <a:rPr lang="en-US" sz="2400" dirty="0" err="1" smtClean="0"/>
              <a:t>zdroje</a:t>
            </a:r>
            <a:r>
              <a:rPr lang="en-US" sz="2400" dirty="0" smtClean="0"/>
              <a:t> – </a:t>
            </a:r>
            <a:r>
              <a:rPr lang="en-US" sz="2400" dirty="0" err="1" smtClean="0"/>
              <a:t>učebnice</a:t>
            </a:r>
            <a:r>
              <a:rPr lang="en-US" sz="2400" dirty="0" smtClean="0"/>
              <a:t>, </a:t>
            </a:r>
            <a:r>
              <a:rPr lang="en-US" sz="2400" dirty="0" err="1" smtClean="0"/>
              <a:t>přehledové</a:t>
            </a:r>
            <a:r>
              <a:rPr lang="en-US" sz="2400" dirty="0" smtClean="0"/>
              <a:t> </a:t>
            </a:r>
            <a:r>
              <a:rPr lang="en-US" sz="2400" dirty="0" err="1" smtClean="0"/>
              <a:t>publikace</a:t>
            </a:r>
            <a:r>
              <a:rPr lang="en-US" sz="2400" dirty="0" smtClean="0"/>
              <a:t>, </a:t>
            </a:r>
            <a:r>
              <a:rPr lang="en-US" sz="2400" dirty="0" err="1" smtClean="0"/>
              <a:t>encyklopedie</a:t>
            </a:r>
            <a:r>
              <a:rPr lang="en-US" sz="2400" dirty="0" smtClean="0"/>
              <a:t>, </a:t>
            </a:r>
            <a:r>
              <a:rPr lang="en-US" sz="2400" dirty="0" err="1" smtClean="0"/>
              <a:t>slovníky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-&gt; </a:t>
            </a:r>
            <a:r>
              <a:rPr lang="en-US" sz="2400" dirty="0" err="1" smtClean="0"/>
              <a:t>seznam</a:t>
            </a:r>
            <a:r>
              <a:rPr lang="en-US" sz="2400" dirty="0" smtClean="0"/>
              <a:t> </a:t>
            </a:r>
            <a:r>
              <a:rPr lang="en-US" sz="2400" dirty="0" err="1" smtClean="0"/>
              <a:t>titulů</a:t>
            </a:r>
            <a:r>
              <a:rPr lang="en-US" sz="2400" dirty="0" smtClean="0"/>
              <a:t>, </a:t>
            </a:r>
            <a:r>
              <a:rPr lang="en-US" sz="2400" dirty="0" err="1" smtClean="0"/>
              <a:t>rešerše</a:t>
            </a:r>
            <a:r>
              <a:rPr lang="en-US" sz="2400" dirty="0" smtClean="0"/>
              <a:t> – je </a:t>
            </a:r>
            <a:r>
              <a:rPr lang="en-US" sz="2400" dirty="0" err="1" smtClean="0"/>
              <a:t>potřeba</a:t>
            </a:r>
            <a:r>
              <a:rPr lang="en-US" sz="2400" dirty="0" smtClean="0"/>
              <a:t> </a:t>
            </a:r>
            <a:r>
              <a:rPr lang="en-US" sz="2400" dirty="0" err="1" smtClean="0"/>
              <a:t>výzkum</a:t>
            </a:r>
            <a:r>
              <a:rPr lang="en-US" sz="2400" dirty="0" smtClean="0"/>
              <a:t> </a:t>
            </a:r>
            <a:r>
              <a:rPr lang="en-US" sz="2400" dirty="0" err="1" smtClean="0"/>
              <a:t>navázat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současný</a:t>
            </a:r>
            <a:r>
              <a:rPr lang="en-US" sz="2400" dirty="0" smtClean="0"/>
              <a:t> </a:t>
            </a:r>
            <a:r>
              <a:rPr lang="en-US" sz="2400" dirty="0" err="1" smtClean="0"/>
              <a:t>stav</a:t>
            </a:r>
            <a:r>
              <a:rPr lang="en-US" sz="2400" dirty="0" smtClean="0"/>
              <a:t> </a:t>
            </a:r>
            <a:r>
              <a:rPr lang="en-US" sz="2400" dirty="0" err="1" smtClean="0"/>
              <a:t>vědění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85694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Výzkumné</a:t>
            </a:r>
            <a:r>
              <a:rPr lang="en-US" dirty="0" smtClean="0"/>
              <a:t> </a:t>
            </a:r>
            <a:r>
              <a:rPr lang="en-US" dirty="0" err="1" smtClean="0"/>
              <a:t>problémy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85800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endParaRPr lang="en-US" sz="2400" dirty="0" smtClean="0"/>
          </a:p>
          <a:p>
            <a:r>
              <a:rPr lang="en-US" sz="2400" dirty="0" err="1" smtClean="0"/>
              <a:t>Popisný</a:t>
            </a:r>
            <a:r>
              <a:rPr lang="en-US" sz="2400" dirty="0" smtClean="0"/>
              <a:t> </a:t>
            </a:r>
            <a:r>
              <a:rPr lang="en-US" sz="2400" dirty="0" err="1" smtClean="0"/>
              <a:t>výzkumný</a:t>
            </a:r>
            <a:r>
              <a:rPr lang="en-US" sz="2400" dirty="0" smtClean="0"/>
              <a:t> </a:t>
            </a:r>
            <a:r>
              <a:rPr lang="en-US" sz="2400" dirty="0" err="1" smtClean="0"/>
              <a:t>problém</a:t>
            </a:r>
            <a:r>
              <a:rPr lang="en-US" sz="2400" dirty="0" smtClean="0"/>
              <a:t> </a:t>
            </a:r>
            <a:r>
              <a:rPr lang="en-US" sz="2400" dirty="0" err="1" smtClean="0"/>
              <a:t>směřující</a:t>
            </a:r>
            <a:r>
              <a:rPr lang="en-US" sz="2400" dirty="0" smtClean="0"/>
              <a:t> k </a:t>
            </a:r>
            <a:r>
              <a:rPr lang="en-US" sz="2400" dirty="0" err="1" smtClean="0"/>
              <a:t>popisu</a:t>
            </a:r>
            <a:r>
              <a:rPr lang="en-US" sz="2400" dirty="0" smtClean="0"/>
              <a:t> reality, </a:t>
            </a:r>
            <a:r>
              <a:rPr lang="en-US" sz="2400" dirty="0" err="1" smtClean="0"/>
              <a:t>situace</a:t>
            </a:r>
            <a:r>
              <a:rPr lang="en-US" sz="2400" dirty="0" smtClean="0"/>
              <a:t>, </a:t>
            </a:r>
            <a:r>
              <a:rPr lang="en-US" sz="2400" dirty="0" err="1" smtClean="0"/>
              <a:t>jevu</a:t>
            </a:r>
            <a:r>
              <a:rPr lang="en-US" sz="2400" dirty="0" smtClean="0"/>
              <a:t> (</a:t>
            </a:r>
            <a:r>
              <a:rPr lang="en-US" sz="2400" dirty="0" err="1" smtClean="0"/>
              <a:t>Jaké</a:t>
            </a:r>
            <a:r>
              <a:rPr lang="en-US" sz="2400" dirty="0" smtClean="0"/>
              <a:t> </a:t>
            </a:r>
            <a:r>
              <a:rPr lang="en-US" sz="2400" dirty="0" err="1" smtClean="0"/>
              <a:t>jsou</a:t>
            </a:r>
            <a:r>
              <a:rPr lang="en-US" sz="2400" dirty="0" smtClean="0"/>
              <a:t> </a:t>
            </a:r>
            <a:r>
              <a:rPr lang="en-US" sz="2400" dirty="0" err="1" smtClean="0"/>
              <a:t>sociodemografické</a:t>
            </a:r>
            <a:r>
              <a:rPr lang="en-US" sz="2400" dirty="0" smtClean="0"/>
              <a:t> </a:t>
            </a:r>
            <a:r>
              <a:rPr lang="en-US" sz="2400" dirty="0" err="1" smtClean="0"/>
              <a:t>charakteristiky</a:t>
            </a:r>
            <a:r>
              <a:rPr lang="en-US" sz="2400" dirty="0" smtClean="0"/>
              <a:t> </a:t>
            </a:r>
            <a:r>
              <a:rPr lang="en-US" sz="2400" dirty="0" err="1" smtClean="0"/>
              <a:t>českých</a:t>
            </a:r>
            <a:r>
              <a:rPr lang="en-US" sz="2400" dirty="0" smtClean="0"/>
              <a:t> </a:t>
            </a:r>
            <a:r>
              <a:rPr lang="en-US" sz="2400" dirty="0" err="1" smtClean="0"/>
              <a:t>módních</a:t>
            </a:r>
            <a:r>
              <a:rPr lang="en-US" sz="2400" dirty="0" smtClean="0"/>
              <a:t> </a:t>
            </a:r>
            <a:r>
              <a:rPr lang="en-US" sz="2400" dirty="0" err="1" smtClean="0"/>
              <a:t>blogerek</a:t>
            </a:r>
            <a:r>
              <a:rPr lang="en-US" sz="2400" dirty="0" smtClean="0"/>
              <a:t>?)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Výzkumný</a:t>
            </a:r>
            <a:r>
              <a:rPr lang="en-US" sz="2400" dirty="0" smtClean="0"/>
              <a:t> </a:t>
            </a:r>
            <a:r>
              <a:rPr lang="en-US" sz="2400" dirty="0" err="1" smtClean="0"/>
              <a:t>problém</a:t>
            </a:r>
            <a:r>
              <a:rPr lang="en-US" sz="2400" dirty="0" smtClean="0"/>
              <a:t>, </a:t>
            </a:r>
            <a:r>
              <a:rPr lang="en-US" sz="2400" dirty="0" err="1" smtClean="0"/>
              <a:t>který</a:t>
            </a:r>
            <a:r>
              <a:rPr lang="en-US" sz="2400" dirty="0" smtClean="0"/>
              <a:t> se </a:t>
            </a:r>
            <a:r>
              <a:rPr lang="en-US" sz="2400" dirty="0" err="1" smtClean="0"/>
              <a:t>ptá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vztah</a:t>
            </a:r>
            <a:r>
              <a:rPr lang="en-US" sz="2400" dirty="0" smtClean="0"/>
              <a:t> </a:t>
            </a:r>
            <a:r>
              <a:rPr lang="en-US" sz="2400" dirty="0" err="1" smtClean="0"/>
              <a:t>určitých</a:t>
            </a:r>
            <a:r>
              <a:rPr lang="en-US" sz="2400" dirty="0" smtClean="0"/>
              <a:t> </a:t>
            </a:r>
            <a:r>
              <a:rPr lang="en-US" sz="2400" dirty="0" err="1" smtClean="0"/>
              <a:t>jevů</a:t>
            </a:r>
            <a:r>
              <a:rPr lang="en-US" sz="2400" dirty="0" smtClean="0"/>
              <a:t>, </a:t>
            </a:r>
            <a:r>
              <a:rPr lang="en-US" sz="2400" dirty="0" err="1" smtClean="0"/>
              <a:t>faktorů</a:t>
            </a:r>
            <a:r>
              <a:rPr lang="en-US" sz="2400" dirty="0" smtClean="0"/>
              <a:t>, </a:t>
            </a:r>
            <a:r>
              <a:rPr lang="en-US" sz="2400" dirty="0" err="1" smtClean="0"/>
              <a:t>činitelů</a:t>
            </a:r>
            <a:r>
              <a:rPr lang="en-US" sz="2400" dirty="0" smtClean="0"/>
              <a:t>, </a:t>
            </a:r>
            <a:r>
              <a:rPr lang="en-US" sz="2400" dirty="0" err="1" smtClean="0"/>
              <a:t>vlastností</a:t>
            </a:r>
            <a:r>
              <a:rPr lang="en-US" sz="2400" dirty="0" smtClean="0"/>
              <a:t> </a:t>
            </a:r>
            <a:r>
              <a:rPr lang="en-US" sz="2400" dirty="0" err="1" smtClean="0"/>
              <a:t>apod</a:t>
            </a:r>
            <a:r>
              <a:rPr lang="en-US" sz="2400" dirty="0" smtClean="0"/>
              <a:t>. (</a:t>
            </a:r>
            <a:r>
              <a:rPr lang="en-US" sz="2400" dirty="0" err="1" smtClean="0"/>
              <a:t>Jaký</a:t>
            </a:r>
            <a:r>
              <a:rPr lang="en-US" sz="2400" dirty="0" smtClean="0"/>
              <a:t> je </a:t>
            </a:r>
            <a:r>
              <a:rPr lang="en-US" sz="2400" dirty="0" err="1" smtClean="0"/>
              <a:t>vztah</a:t>
            </a:r>
            <a:r>
              <a:rPr lang="en-US" sz="2400" dirty="0" smtClean="0"/>
              <a:t> </a:t>
            </a:r>
            <a:r>
              <a:rPr lang="en-US" sz="2400" dirty="0" err="1" smtClean="0"/>
              <a:t>mezi</a:t>
            </a:r>
            <a:r>
              <a:rPr lang="en-US" sz="2400" dirty="0" smtClean="0"/>
              <a:t> </a:t>
            </a:r>
            <a:r>
              <a:rPr lang="en-US" sz="2400" dirty="0" err="1" smtClean="0"/>
              <a:t>pohlavím</a:t>
            </a:r>
            <a:r>
              <a:rPr lang="en-US" sz="2400" dirty="0" smtClean="0"/>
              <a:t> </a:t>
            </a:r>
            <a:r>
              <a:rPr lang="en-US" sz="2400" dirty="0" err="1" smtClean="0"/>
              <a:t>youtuberů</a:t>
            </a:r>
            <a:r>
              <a:rPr lang="en-US" sz="2400" dirty="0" smtClean="0"/>
              <a:t> a </a:t>
            </a:r>
            <a:r>
              <a:rPr lang="en-US" sz="2400" dirty="0" err="1" smtClean="0"/>
              <a:t>počtem</a:t>
            </a:r>
            <a:r>
              <a:rPr lang="en-US" sz="2400" dirty="0" smtClean="0"/>
              <a:t> </a:t>
            </a:r>
            <a:r>
              <a:rPr lang="en-US" sz="2400" dirty="0" err="1" smtClean="0"/>
              <a:t>jejich</a:t>
            </a:r>
            <a:r>
              <a:rPr lang="en-US" sz="2400" dirty="0" smtClean="0"/>
              <a:t> </a:t>
            </a:r>
            <a:r>
              <a:rPr lang="en-US" sz="2400" dirty="0" err="1" smtClean="0"/>
              <a:t>followerů</a:t>
            </a:r>
            <a:r>
              <a:rPr lang="en-US" sz="2400" dirty="0" smtClean="0"/>
              <a:t>?)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Kauzální</a:t>
            </a:r>
            <a:r>
              <a:rPr lang="en-US" sz="2400" dirty="0" smtClean="0"/>
              <a:t> </a:t>
            </a:r>
            <a:r>
              <a:rPr lang="en-US" sz="2400" dirty="0" err="1" smtClean="0"/>
              <a:t>výzkumný</a:t>
            </a:r>
            <a:r>
              <a:rPr lang="en-US" sz="2400" dirty="0" smtClean="0"/>
              <a:t> </a:t>
            </a:r>
            <a:r>
              <a:rPr lang="en-US" sz="2400" dirty="0" err="1" smtClean="0"/>
              <a:t>problém</a:t>
            </a:r>
            <a:r>
              <a:rPr lang="en-US" sz="2400" dirty="0" smtClean="0"/>
              <a:t>, </a:t>
            </a:r>
            <a:r>
              <a:rPr lang="en-US" sz="2400" dirty="0" err="1" smtClean="0"/>
              <a:t>který</a:t>
            </a:r>
            <a:r>
              <a:rPr lang="en-US" sz="2400" dirty="0" smtClean="0"/>
              <a:t> se </a:t>
            </a:r>
            <a:r>
              <a:rPr lang="en-US" sz="2400" dirty="0" err="1" smtClean="0"/>
              <a:t>ptá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příčinu</a:t>
            </a:r>
            <a:r>
              <a:rPr lang="en-US" sz="2400" dirty="0" smtClean="0"/>
              <a:t>, </a:t>
            </a:r>
            <a:r>
              <a:rPr lang="en-US" sz="2400" dirty="0" err="1" smtClean="0"/>
              <a:t>která</a:t>
            </a:r>
            <a:r>
              <a:rPr lang="en-US" sz="2400" dirty="0" smtClean="0"/>
              <a:t> </a:t>
            </a:r>
            <a:r>
              <a:rPr lang="en-US" sz="2400" dirty="0" err="1" smtClean="0"/>
              <a:t>vede</a:t>
            </a:r>
            <a:r>
              <a:rPr lang="en-US" sz="2400" dirty="0" smtClean="0"/>
              <a:t> k </a:t>
            </a:r>
            <a:r>
              <a:rPr lang="en-US" sz="2400" dirty="0" err="1" smtClean="0"/>
              <a:t>určitému</a:t>
            </a:r>
            <a:r>
              <a:rPr lang="en-US" sz="2400" dirty="0" smtClean="0"/>
              <a:t> </a:t>
            </a:r>
            <a:r>
              <a:rPr lang="en-US" sz="2400" dirty="0" err="1" smtClean="0"/>
              <a:t>důsledku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69003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Výzkumná</a:t>
            </a:r>
            <a:r>
              <a:rPr lang="en-US" dirty="0" smtClean="0"/>
              <a:t> </a:t>
            </a:r>
            <a:r>
              <a:rPr lang="en-US" dirty="0" err="1" smtClean="0"/>
              <a:t>otázka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85800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endParaRPr lang="en-US" sz="2400" dirty="0" smtClean="0"/>
          </a:p>
          <a:p>
            <a:r>
              <a:rPr lang="en-US" sz="2400" dirty="0" err="1" smtClean="0"/>
              <a:t>Uvádíme</a:t>
            </a:r>
            <a:r>
              <a:rPr lang="en-US" sz="2400" dirty="0" smtClean="0"/>
              <a:t> </a:t>
            </a:r>
            <a:r>
              <a:rPr lang="en-US" sz="2400" dirty="0" err="1" smtClean="0"/>
              <a:t>ji</a:t>
            </a:r>
            <a:r>
              <a:rPr lang="en-US" sz="2400" dirty="0" smtClean="0"/>
              <a:t>/je </a:t>
            </a:r>
            <a:r>
              <a:rPr lang="en-US" sz="2400" dirty="0" err="1" smtClean="0"/>
              <a:t>už</a:t>
            </a:r>
            <a:r>
              <a:rPr lang="en-US" sz="2400" dirty="0" smtClean="0"/>
              <a:t> v </a:t>
            </a:r>
            <a:r>
              <a:rPr lang="en-US" sz="2400" dirty="0" err="1" smtClean="0"/>
              <a:t>tezi</a:t>
            </a:r>
            <a:r>
              <a:rPr lang="en-US" sz="2400" dirty="0" smtClean="0"/>
              <a:t>, </a:t>
            </a:r>
            <a:r>
              <a:rPr lang="en-US" sz="2400" dirty="0" err="1" smtClean="0"/>
              <a:t>pak</a:t>
            </a:r>
            <a:r>
              <a:rPr lang="en-US" sz="2400" dirty="0" smtClean="0"/>
              <a:t> </a:t>
            </a:r>
            <a:r>
              <a:rPr lang="en-US" sz="2400" dirty="0" err="1" smtClean="0"/>
              <a:t>také</a:t>
            </a:r>
            <a:r>
              <a:rPr lang="en-US" sz="2400" dirty="0" smtClean="0"/>
              <a:t> </a:t>
            </a:r>
            <a:r>
              <a:rPr lang="en-US" sz="2400" dirty="0"/>
              <a:t>v</a:t>
            </a:r>
            <a:r>
              <a:rPr lang="en-US" sz="2400" dirty="0" smtClean="0"/>
              <a:t> </a:t>
            </a:r>
            <a:r>
              <a:rPr lang="en-US" sz="2400" dirty="0" err="1" smtClean="0"/>
              <a:t>úvodu</a:t>
            </a:r>
            <a:r>
              <a:rPr lang="en-US" sz="2400" dirty="0" smtClean="0"/>
              <a:t> </a:t>
            </a:r>
            <a:r>
              <a:rPr lang="en-US" sz="2400" dirty="0" err="1" smtClean="0"/>
              <a:t>práce</a:t>
            </a:r>
            <a:r>
              <a:rPr lang="en-US" sz="2400" dirty="0" smtClean="0"/>
              <a:t> (</a:t>
            </a:r>
            <a:r>
              <a:rPr lang="en-US" sz="2400" dirty="0" err="1" smtClean="0"/>
              <a:t>vymezuje</a:t>
            </a:r>
            <a:r>
              <a:rPr lang="en-US" sz="2400" dirty="0" smtClean="0"/>
              <a:t> </a:t>
            </a:r>
            <a:r>
              <a:rPr lang="en-US" sz="2400" dirty="0" err="1" smtClean="0"/>
              <a:t>její</a:t>
            </a:r>
            <a:r>
              <a:rPr lang="en-US" sz="2400" dirty="0" smtClean="0"/>
              <a:t> </a:t>
            </a:r>
            <a:r>
              <a:rPr lang="en-US" sz="2400" dirty="0" err="1" smtClean="0"/>
              <a:t>cíl</a:t>
            </a:r>
            <a:r>
              <a:rPr lang="en-US" sz="2400" dirty="0" smtClean="0"/>
              <a:t> a </a:t>
            </a:r>
            <a:r>
              <a:rPr lang="en-US" sz="2400" dirty="0" err="1" smtClean="0"/>
              <a:t>typ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K </a:t>
            </a:r>
            <a:r>
              <a:rPr lang="en-US" sz="2400" dirty="0" err="1" smtClean="0"/>
              <a:t>fomulaci</a:t>
            </a:r>
            <a:r>
              <a:rPr lang="en-US" sz="2400" dirty="0" smtClean="0"/>
              <a:t> </a:t>
            </a:r>
            <a:r>
              <a:rPr lang="en-US" sz="2400" dirty="0" err="1" smtClean="0"/>
              <a:t>výzkumné</a:t>
            </a:r>
            <a:r>
              <a:rPr lang="en-US" sz="2400" dirty="0" smtClean="0"/>
              <a:t> </a:t>
            </a:r>
            <a:r>
              <a:rPr lang="en-US" sz="2400" dirty="0" err="1" smtClean="0"/>
              <a:t>otázky</a:t>
            </a:r>
            <a:r>
              <a:rPr lang="en-US" sz="2400" dirty="0" smtClean="0"/>
              <a:t> by </a:t>
            </a:r>
            <a:r>
              <a:rPr lang="en-US" sz="2400" dirty="0" err="1" smtClean="0"/>
              <a:t>mělo</a:t>
            </a:r>
            <a:r>
              <a:rPr lang="en-US" sz="2400" dirty="0" smtClean="0"/>
              <a:t> </a:t>
            </a:r>
            <a:r>
              <a:rPr lang="en-US" sz="2400" dirty="0" err="1" smtClean="0"/>
              <a:t>dojít</a:t>
            </a:r>
            <a:r>
              <a:rPr lang="en-US" sz="2400" dirty="0" smtClean="0"/>
              <a:t> </a:t>
            </a:r>
            <a:r>
              <a:rPr lang="en-US" sz="2400" dirty="0" err="1" smtClean="0"/>
              <a:t>až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základě</a:t>
            </a:r>
            <a:r>
              <a:rPr lang="en-US" sz="2400" dirty="0" smtClean="0"/>
              <a:t> </a:t>
            </a:r>
            <a:r>
              <a:rPr lang="en-US" sz="2400" dirty="0" err="1" smtClean="0"/>
              <a:t>seznámení</a:t>
            </a:r>
            <a:r>
              <a:rPr lang="en-US" sz="2400" dirty="0" smtClean="0"/>
              <a:t> se s </a:t>
            </a:r>
            <a:r>
              <a:rPr lang="en-US" sz="2400" dirty="0" err="1" smtClean="0"/>
              <a:t>literaturou</a:t>
            </a:r>
            <a:r>
              <a:rPr lang="en-US" sz="2400" dirty="0" smtClean="0"/>
              <a:t> k </a:t>
            </a:r>
            <a:r>
              <a:rPr lang="en-US" sz="2400" dirty="0" err="1" smtClean="0"/>
              <a:t>tématu</a:t>
            </a:r>
            <a:r>
              <a:rPr lang="en-US" sz="2400" dirty="0" smtClean="0"/>
              <a:t>, </a:t>
            </a:r>
            <a:r>
              <a:rPr lang="en-US" sz="2400" dirty="0" err="1" smtClean="0"/>
              <a:t>které</a:t>
            </a:r>
            <a:r>
              <a:rPr lang="en-US" sz="2400" dirty="0" smtClean="0"/>
              <a:t> </a:t>
            </a:r>
            <a:r>
              <a:rPr lang="en-US" sz="2400" dirty="0" err="1" smtClean="0"/>
              <a:t>nás</a:t>
            </a:r>
            <a:r>
              <a:rPr lang="en-US" sz="2400" dirty="0" smtClean="0"/>
              <a:t> </a:t>
            </a:r>
            <a:r>
              <a:rPr lang="en-US" sz="2400" dirty="0" err="1" smtClean="0"/>
              <a:t>zajímá</a:t>
            </a:r>
            <a:r>
              <a:rPr lang="en-US" sz="2400" dirty="0" smtClean="0"/>
              <a:t>! </a:t>
            </a:r>
            <a:r>
              <a:rPr lang="en-US" sz="2400" dirty="0" err="1" smtClean="0"/>
              <a:t>Zjišťujeme</a:t>
            </a:r>
            <a:r>
              <a:rPr lang="en-US" sz="2400" dirty="0" smtClean="0"/>
              <a:t>, co </a:t>
            </a:r>
            <a:r>
              <a:rPr lang="en-US" sz="2400" dirty="0" err="1" smtClean="0"/>
              <a:t>již</a:t>
            </a:r>
            <a:r>
              <a:rPr lang="en-US" sz="2400" dirty="0" smtClean="0"/>
              <a:t> </a:t>
            </a:r>
            <a:r>
              <a:rPr lang="en-US" sz="2400" dirty="0" err="1" smtClean="0"/>
              <a:t>bylo</a:t>
            </a:r>
            <a:r>
              <a:rPr lang="en-US" sz="2400" dirty="0" smtClean="0"/>
              <a:t> </a:t>
            </a:r>
            <a:r>
              <a:rPr lang="en-US" sz="2400" dirty="0" err="1" smtClean="0"/>
              <a:t>vyzkoumáno</a:t>
            </a:r>
            <a:r>
              <a:rPr lang="en-US" sz="2400" dirty="0" smtClean="0"/>
              <a:t>, </a:t>
            </a:r>
            <a:r>
              <a:rPr lang="en-US" sz="2400" dirty="0" err="1" smtClean="0"/>
              <a:t>identifikujeme</a:t>
            </a:r>
            <a:r>
              <a:rPr lang="en-US" sz="2400" dirty="0" smtClean="0"/>
              <a:t> </a:t>
            </a:r>
            <a:r>
              <a:rPr lang="en-US" sz="2400" dirty="0" err="1" smtClean="0"/>
              <a:t>mezery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výzkumu</a:t>
            </a:r>
            <a:endParaRPr lang="en-US" sz="2400" dirty="0" smtClean="0"/>
          </a:p>
          <a:p>
            <a:r>
              <a:rPr lang="cs-CZ" sz="2400" dirty="0" err="1" smtClean="0"/>
              <a:t>Č</a:t>
            </a:r>
            <a:r>
              <a:rPr lang="en-US" sz="2400" dirty="0" err="1" smtClean="0"/>
              <a:t>ím</a:t>
            </a:r>
            <a:r>
              <a:rPr lang="en-US" sz="2400" dirty="0" smtClean="0"/>
              <a:t> </a:t>
            </a:r>
            <a:r>
              <a:rPr lang="en-US" sz="2400" dirty="0" err="1" smtClean="0"/>
              <a:t>lépe</a:t>
            </a:r>
            <a:r>
              <a:rPr lang="en-US" sz="2400" dirty="0" smtClean="0"/>
              <a:t> je VO </a:t>
            </a:r>
            <a:r>
              <a:rPr lang="en-US" sz="2400" dirty="0" err="1" smtClean="0"/>
              <a:t>vymezena</a:t>
            </a:r>
            <a:r>
              <a:rPr lang="en-US" sz="2400" dirty="0" smtClean="0"/>
              <a:t>, </a:t>
            </a:r>
            <a:r>
              <a:rPr lang="en-US" sz="2400" dirty="0" err="1" smtClean="0"/>
              <a:t>tím</a:t>
            </a:r>
            <a:r>
              <a:rPr lang="en-US" sz="2400" dirty="0" smtClean="0"/>
              <a:t> </a:t>
            </a:r>
            <a:r>
              <a:rPr lang="en-US" sz="2400" dirty="0" err="1" smtClean="0"/>
              <a:t>lépe</a:t>
            </a:r>
            <a:r>
              <a:rPr lang="en-US" sz="2400" dirty="0" smtClean="0"/>
              <a:t> se </a:t>
            </a:r>
            <a:r>
              <a:rPr lang="en-US" sz="2400" dirty="0" err="1" smtClean="0"/>
              <a:t>bude</a:t>
            </a:r>
            <a:r>
              <a:rPr lang="en-US" sz="2400" dirty="0" smtClean="0"/>
              <a:t> </a:t>
            </a:r>
            <a:r>
              <a:rPr lang="en-US" sz="2400" dirty="0" err="1" smtClean="0"/>
              <a:t>zpracovávat</a:t>
            </a:r>
            <a:endParaRPr lang="en-US" sz="2400" dirty="0" smtClean="0"/>
          </a:p>
          <a:p>
            <a:r>
              <a:rPr lang="en-US" sz="2400" dirty="0" err="1" smtClean="0"/>
              <a:t>Neměla</a:t>
            </a:r>
            <a:r>
              <a:rPr lang="en-US" sz="2400" dirty="0" smtClean="0"/>
              <a:t> by </a:t>
            </a:r>
            <a:r>
              <a:rPr lang="en-US" sz="2400" dirty="0" err="1" smtClean="0"/>
              <a:t>být</a:t>
            </a:r>
            <a:r>
              <a:rPr lang="en-US" sz="2400" dirty="0" smtClean="0"/>
              <a:t> </a:t>
            </a:r>
            <a:r>
              <a:rPr lang="en-US" sz="2400" dirty="0" err="1" smtClean="0"/>
              <a:t>banální</a:t>
            </a:r>
            <a:r>
              <a:rPr lang="en-US" sz="2400" dirty="0" smtClean="0"/>
              <a:t> (</a:t>
            </a:r>
            <a:r>
              <a:rPr lang="en-US" sz="2400" dirty="0" err="1" smtClean="0"/>
              <a:t>něco</a:t>
            </a:r>
            <a:r>
              <a:rPr lang="en-US" sz="2400" dirty="0" smtClean="0"/>
              <a:t> co je </a:t>
            </a:r>
            <a:r>
              <a:rPr lang="en-US" sz="2400" dirty="0" err="1" smtClean="0"/>
              <a:t>všeobecně</a:t>
            </a:r>
            <a:r>
              <a:rPr lang="en-US" sz="2400" dirty="0" smtClean="0"/>
              <a:t> </a:t>
            </a:r>
            <a:r>
              <a:rPr lang="en-US" sz="2400" dirty="0" err="1" smtClean="0"/>
              <a:t>známo</a:t>
            </a:r>
            <a:r>
              <a:rPr lang="en-US" sz="2400" dirty="0" smtClean="0"/>
              <a:t>), </a:t>
            </a:r>
            <a:r>
              <a:rPr lang="en-US" sz="2400" dirty="0" err="1" smtClean="0"/>
              <a:t>ani</a:t>
            </a:r>
            <a:r>
              <a:rPr lang="en-US" sz="2400" dirty="0" smtClean="0"/>
              <a:t> </a:t>
            </a:r>
            <a:r>
              <a:rPr lang="en-US" sz="2400" dirty="0" err="1" smtClean="0"/>
              <a:t>mravní</a:t>
            </a:r>
            <a:r>
              <a:rPr lang="en-US" sz="2400" dirty="0" smtClean="0"/>
              <a:t>, </a:t>
            </a:r>
            <a:r>
              <a:rPr lang="en-US" sz="2400" dirty="0" err="1" smtClean="0"/>
              <a:t>etická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Jak</a:t>
            </a:r>
            <a:r>
              <a:rPr lang="en-US" sz="2400" dirty="0" smtClean="0"/>
              <a:t> se </a:t>
            </a:r>
            <a:r>
              <a:rPr lang="en-US" sz="2400" dirty="0" err="1" smtClean="0"/>
              <a:t>odehrává</a:t>
            </a:r>
            <a:r>
              <a:rPr lang="en-US" sz="2400" dirty="0" smtClean="0"/>
              <a:t>...</a:t>
            </a:r>
            <a:r>
              <a:rPr lang="en-US" sz="2400" dirty="0" err="1" smtClean="0"/>
              <a:t>Proč</a:t>
            </a:r>
            <a:r>
              <a:rPr lang="en-US" sz="2400" dirty="0" smtClean="0"/>
              <a:t> </a:t>
            </a:r>
            <a:r>
              <a:rPr lang="en-US" sz="2400" dirty="0" err="1" smtClean="0"/>
              <a:t>nastává</a:t>
            </a:r>
            <a:r>
              <a:rPr lang="en-US" sz="2400" dirty="0" smtClean="0"/>
              <a:t>...Co </a:t>
            </a:r>
            <a:r>
              <a:rPr lang="en-US" sz="2400" dirty="0" err="1" smtClean="0"/>
              <a:t>způsobuje</a:t>
            </a:r>
            <a:r>
              <a:rPr lang="en-US" sz="2400" dirty="0" smtClean="0"/>
              <a:t>...V </a:t>
            </a:r>
            <a:r>
              <a:rPr lang="en-US" sz="2400" dirty="0" err="1" smtClean="0"/>
              <a:t>čem</a:t>
            </a:r>
            <a:r>
              <a:rPr lang="en-US" sz="2400" dirty="0" smtClean="0"/>
              <a:t> se </a:t>
            </a:r>
            <a:r>
              <a:rPr lang="en-US" sz="2400" dirty="0" err="1" smtClean="0"/>
              <a:t>liší</a:t>
            </a:r>
            <a:r>
              <a:rPr lang="en-US" sz="2400" dirty="0" smtClean="0"/>
              <a:t>/</a:t>
            </a:r>
            <a:r>
              <a:rPr lang="en-US" sz="2400" dirty="0" err="1" smtClean="0"/>
              <a:t>shodují</a:t>
            </a:r>
            <a:r>
              <a:rPr lang="en-US" sz="2400" dirty="0" smtClean="0"/>
              <a:t>...</a:t>
            </a:r>
          </a:p>
          <a:p>
            <a:pPr marL="0" indent="0"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 smtClean="0"/>
              <a:t>postavit</a:t>
            </a:r>
            <a:r>
              <a:rPr lang="en-US" sz="2400" dirty="0" smtClean="0"/>
              <a:t> VO </a:t>
            </a:r>
            <a:r>
              <a:rPr lang="en-US" sz="2400" dirty="0" err="1" smtClean="0"/>
              <a:t>před</a:t>
            </a:r>
            <a:r>
              <a:rPr lang="en-US" sz="2400" dirty="0" smtClean="0"/>
              <a:t> </a:t>
            </a:r>
            <a:r>
              <a:rPr lang="en-US" sz="2400" dirty="0" err="1" smtClean="0"/>
              <a:t>volbu</a:t>
            </a:r>
            <a:r>
              <a:rPr lang="en-US" sz="2400" dirty="0" smtClean="0"/>
              <a:t> </a:t>
            </a:r>
            <a:r>
              <a:rPr lang="en-US" sz="2400" dirty="0" err="1" smtClean="0"/>
              <a:t>metody</a:t>
            </a:r>
            <a:r>
              <a:rPr lang="en-US" sz="2400" dirty="0" smtClean="0"/>
              <a:t>!!!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83792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Hypotéza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85800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endParaRPr lang="en-US" sz="2400" dirty="0" smtClean="0"/>
          </a:p>
          <a:p>
            <a:r>
              <a:rPr lang="en-US" sz="2400" dirty="0" err="1" smtClean="0"/>
              <a:t>Má</a:t>
            </a:r>
            <a:r>
              <a:rPr lang="en-US" sz="2400" dirty="0" smtClean="0"/>
              <a:t> </a:t>
            </a:r>
            <a:r>
              <a:rPr lang="en-US" sz="2400" dirty="0" err="1"/>
              <a:t>c</a:t>
            </a:r>
            <a:r>
              <a:rPr lang="en-US" sz="2400" dirty="0" err="1" smtClean="0"/>
              <a:t>entrální</a:t>
            </a:r>
            <a:r>
              <a:rPr lang="en-US" sz="2400" dirty="0" smtClean="0"/>
              <a:t> </a:t>
            </a:r>
            <a:r>
              <a:rPr lang="en-US" sz="2400" dirty="0" err="1" smtClean="0"/>
              <a:t>úlohu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výzkumu</a:t>
            </a:r>
            <a:r>
              <a:rPr lang="en-US" sz="2400" dirty="0" smtClean="0"/>
              <a:t> </a:t>
            </a:r>
            <a:r>
              <a:rPr lang="en-US" sz="2400" b="1" dirty="0" smtClean="0"/>
              <a:t>(</a:t>
            </a:r>
            <a:r>
              <a:rPr lang="en-US" sz="2400" b="1" dirty="0" err="1" smtClean="0"/>
              <a:t>kvantitativním</a:t>
            </a:r>
            <a:r>
              <a:rPr lang="en-US" sz="2400" b="1" dirty="0" smtClean="0"/>
              <a:t>)</a:t>
            </a:r>
            <a:r>
              <a:rPr lang="en-US" sz="2400" dirty="0" smtClean="0"/>
              <a:t> </a:t>
            </a:r>
          </a:p>
          <a:p>
            <a:r>
              <a:rPr lang="en-US" sz="2400" dirty="0" err="1" smtClean="0"/>
              <a:t>Jde</a:t>
            </a:r>
            <a:r>
              <a:rPr lang="en-US" sz="2400" dirty="0" smtClean="0"/>
              <a:t> o </a:t>
            </a:r>
            <a:r>
              <a:rPr lang="en-US" sz="2400" dirty="0" err="1" smtClean="0"/>
              <a:t>podmíněné</a:t>
            </a:r>
            <a:r>
              <a:rPr lang="en-US" sz="2400" dirty="0" smtClean="0"/>
              <a:t> </a:t>
            </a:r>
            <a:r>
              <a:rPr lang="en-US" sz="2400" dirty="0" err="1" smtClean="0"/>
              <a:t>vysvětlení</a:t>
            </a:r>
            <a:r>
              <a:rPr lang="en-US" sz="2400" dirty="0" smtClean="0"/>
              <a:t> </a:t>
            </a:r>
            <a:r>
              <a:rPr lang="en-US" sz="2400" dirty="0" err="1" smtClean="0"/>
              <a:t>faktu</a:t>
            </a:r>
            <a:r>
              <a:rPr lang="en-US" sz="2400" dirty="0" smtClean="0"/>
              <a:t>/</a:t>
            </a:r>
            <a:r>
              <a:rPr lang="en-US" sz="2400" dirty="0" err="1" smtClean="0"/>
              <a:t>skupiny</a:t>
            </a:r>
            <a:r>
              <a:rPr lang="en-US" sz="2400" dirty="0" smtClean="0"/>
              <a:t> </a:t>
            </a:r>
            <a:r>
              <a:rPr lang="en-US" sz="2400" dirty="0" err="1" smtClean="0"/>
              <a:t>faktů</a:t>
            </a:r>
            <a:r>
              <a:rPr lang="en-US" sz="2400" dirty="0" smtClean="0"/>
              <a:t> </a:t>
            </a:r>
            <a:r>
              <a:rPr lang="en-US" sz="2400" dirty="0" err="1" smtClean="0"/>
              <a:t>nebo</a:t>
            </a:r>
            <a:r>
              <a:rPr lang="en-US" sz="2400" dirty="0" smtClean="0"/>
              <a:t> </a:t>
            </a:r>
            <a:r>
              <a:rPr lang="en-US" sz="2400" dirty="0" err="1" smtClean="0"/>
              <a:t>jevů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Je </a:t>
            </a:r>
            <a:r>
              <a:rPr lang="en-US" sz="2400" dirty="0" err="1" smtClean="0"/>
              <a:t>vyjádřena</a:t>
            </a:r>
            <a:r>
              <a:rPr lang="en-US" sz="2400" dirty="0" smtClean="0"/>
              <a:t> v </a:t>
            </a:r>
            <a:r>
              <a:rPr lang="en-US" sz="2400" dirty="0" err="1" smtClean="0"/>
              <a:t>podobě</a:t>
            </a:r>
            <a:r>
              <a:rPr lang="en-US" sz="2400" dirty="0" smtClean="0"/>
              <a:t> </a:t>
            </a:r>
            <a:r>
              <a:rPr lang="en-US" sz="2400" dirty="0" err="1" smtClean="0"/>
              <a:t>podmíněného</a:t>
            </a:r>
            <a:r>
              <a:rPr lang="en-US" sz="2400" dirty="0" smtClean="0"/>
              <a:t> </a:t>
            </a:r>
            <a:r>
              <a:rPr lang="en-US" sz="2400" dirty="0" err="1" smtClean="0"/>
              <a:t>výroku</a:t>
            </a:r>
            <a:r>
              <a:rPr lang="en-US" sz="2400" dirty="0" smtClean="0"/>
              <a:t> o </a:t>
            </a:r>
            <a:r>
              <a:rPr lang="en-US" sz="2400" dirty="0" err="1" smtClean="0"/>
              <a:t>vztazích</a:t>
            </a:r>
            <a:r>
              <a:rPr lang="en-US" sz="2400" dirty="0" smtClean="0"/>
              <a:t> </a:t>
            </a:r>
            <a:r>
              <a:rPr lang="en-US" sz="2400" dirty="0" err="1" smtClean="0"/>
              <a:t>mezi</a:t>
            </a:r>
            <a:r>
              <a:rPr lang="en-US" sz="2400" dirty="0" smtClean="0"/>
              <a:t>  </a:t>
            </a:r>
            <a:r>
              <a:rPr lang="en-US" sz="2400" dirty="0" err="1" smtClean="0"/>
              <a:t>dvěma</a:t>
            </a:r>
            <a:r>
              <a:rPr lang="en-US" sz="2400" dirty="0" smtClean="0"/>
              <a:t> </a:t>
            </a:r>
            <a:r>
              <a:rPr lang="en-US" sz="2400" dirty="0" err="1" smtClean="0"/>
              <a:t>nebo</a:t>
            </a:r>
            <a:r>
              <a:rPr lang="en-US" sz="2400" dirty="0" smtClean="0"/>
              <a:t> </a:t>
            </a:r>
            <a:r>
              <a:rPr lang="en-US" sz="2400" dirty="0" err="1" smtClean="0"/>
              <a:t>více</a:t>
            </a:r>
            <a:r>
              <a:rPr lang="en-US" sz="2400" dirty="0" smtClean="0"/>
              <a:t> </a:t>
            </a:r>
            <a:r>
              <a:rPr lang="en-US" sz="2400" dirty="0" err="1" smtClean="0"/>
              <a:t>proměnnými</a:t>
            </a:r>
            <a:endParaRPr lang="en-US" sz="2400" dirty="0" smtClean="0"/>
          </a:p>
          <a:p>
            <a:r>
              <a:rPr lang="en-US" sz="2400" dirty="0" err="1" smtClean="0"/>
              <a:t>Formulována</a:t>
            </a:r>
            <a:r>
              <a:rPr lang="en-US" sz="2400" dirty="0" smtClean="0"/>
              <a:t> </a:t>
            </a:r>
            <a:r>
              <a:rPr lang="en-US" sz="2400" dirty="0" err="1" smtClean="0"/>
              <a:t>stručně</a:t>
            </a:r>
            <a:r>
              <a:rPr lang="en-US" sz="2400" dirty="0" smtClean="0"/>
              <a:t>, </a:t>
            </a:r>
            <a:r>
              <a:rPr lang="en-US" sz="2400" dirty="0" err="1" smtClean="0"/>
              <a:t>jasně</a:t>
            </a:r>
            <a:r>
              <a:rPr lang="en-US" sz="2400" dirty="0" smtClean="0"/>
              <a:t>, </a:t>
            </a:r>
            <a:r>
              <a:rPr lang="en-US" sz="2400" dirty="0" err="1" smtClean="0"/>
              <a:t>nedvojznačně</a:t>
            </a:r>
            <a:r>
              <a:rPr lang="en-US" sz="2400" dirty="0" smtClean="0"/>
              <a:t> a </a:t>
            </a:r>
            <a:r>
              <a:rPr lang="en-US" sz="2400" dirty="0" err="1" smtClean="0"/>
              <a:t>neobsahuje</a:t>
            </a:r>
            <a:r>
              <a:rPr lang="en-US" sz="2400" dirty="0" smtClean="0"/>
              <a:t> v </a:t>
            </a:r>
            <a:r>
              <a:rPr lang="en-US" sz="2400" dirty="0" err="1" smtClean="0"/>
              <a:t>sobě</a:t>
            </a:r>
            <a:r>
              <a:rPr lang="en-US" sz="2400" dirty="0" smtClean="0"/>
              <a:t> </a:t>
            </a:r>
            <a:r>
              <a:rPr lang="en-US" sz="2400" dirty="0" err="1" smtClean="0"/>
              <a:t>dvě</a:t>
            </a:r>
            <a:r>
              <a:rPr lang="en-US" sz="2400" dirty="0" smtClean="0"/>
              <a:t> </a:t>
            </a:r>
            <a:r>
              <a:rPr lang="en-US" sz="2400" dirty="0" err="1" smtClean="0"/>
              <a:t>nebo</a:t>
            </a:r>
            <a:r>
              <a:rPr lang="en-US" sz="2400" dirty="0" smtClean="0"/>
              <a:t> </a:t>
            </a:r>
            <a:r>
              <a:rPr lang="en-US" sz="2400" dirty="0" err="1" smtClean="0"/>
              <a:t>více</a:t>
            </a:r>
            <a:r>
              <a:rPr lang="en-US" sz="2400" dirty="0" smtClean="0"/>
              <a:t> </a:t>
            </a:r>
            <a:r>
              <a:rPr lang="en-US" sz="2400" dirty="0" err="1" smtClean="0"/>
              <a:t>alternativ</a:t>
            </a:r>
            <a:r>
              <a:rPr lang="en-US" sz="2400" dirty="0" smtClean="0"/>
              <a:t> (-&gt; </a:t>
            </a:r>
            <a:r>
              <a:rPr lang="en-US" sz="2400" dirty="0" err="1" smtClean="0"/>
              <a:t>lépe</a:t>
            </a:r>
            <a:r>
              <a:rPr lang="en-US" sz="2400" dirty="0" smtClean="0"/>
              <a:t> </a:t>
            </a:r>
            <a:r>
              <a:rPr lang="en-US" sz="2400" dirty="0" err="1" smtClean="0"/>
              <a:t>rozdělit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několik</a:t>
            </a:r>
            <a:r>
              <a:rPr lang="en-US" sz="2400" dirty="0" smtClean="0"/>
              <a:t> </a:t>
            </a:r>
            <a:r>
              <a:rPr lang="en-US" sz="2400" dirty="0" err="1" smtClean="0"/>
              <a:t>dílčích</a:t>
            </a:r>
            <a:r>
              <a:rPr lang="en-US" sz="2400" dirty="0" smtClean="0"/>
              <a:t> </a:t>
            </a:r>
            <a:r>
              <a:rPr lang="en-US" sz="2400" dirty="0" err="1" smtClean="0"/>
              <a:t>hypotéz</a:t>
            </a:r>
            <a:r>
              <a:rPr lang="en-US" sz="2400" dirty="0" smtClean="0"/>
              <a:t>)</a:t>
            </a:r>
          </a:p>
          <a:p>
            <a:r>
              <a:rPr lang="en-US" sz="2400" dirty="0" err="1" smtClean="0"/>
              <a:t>Musí</a:t>
            </a:r>
            <a:r>
              <a:rPr lang="en-US" sz="2400" dirty="0" smtClean="0"/>
              <a:t> </a:t>
            </a:r>
            <a:r>
              <a:rPr lang="en-US" sz="2400" dirty="0" err="1" smtClean="0"/>
              <a:t>být</a:t>
            </a:r>
            <a:r>
              <a:rPr lang="en-US" sz="2400" dirty="0" smtClean="0"/>
              <a:t> </a:t>
            </a:r>
            <a:r>
              <a:rPr lang="en-US" sz="2400" dirty="0" err="1" smtClean="0"/>
              <a:t>ověřitelná</a:t>
            </a:r>
            <a:r>
              <a:rPr lang="en-US" sz="2400" dirty="0" smtClean="0"/>
              <a:t>! To </a:t>
            </a:r>
            <a:r>
              <a:rPr lang="en-US" sz="2400" dirty="0" err="1" smtClean="0"/>
              <a:t>předpokládá</a:t>
            </a:r>
            <a:r>
              <a:rPr lang="en-US" sz="2400" dirty="0" smtClean="0"/>
              <a:t> </a:t>
            </a:r>
            <a:r>
              <a:rPr lang="en-US" sz="2400" dirty="0" err="1" smtClean="0"/>
              <a:t>uchopitelnost</a:t>
            </a:r>
            <a:r>
              <a:rPr lang="en-US" sz="2400" dirty="0" smtClean="0"/>
              <a:t> </a:t>
            </a:r>
            <a:r>
              <a:rPr lang="en-US" sz="2400" dirty="0" err="1" smtClean="0"/>
              <a:t>odpovídajícími</a:t>
            </a:r>
            <a:r>
              <a:rPr lang="en-US" sz="2400" dirty="0" smtClean="0"/>
              <a:t> </a:t>
            </a:r>
            <a:r>
              <a:rPr lang="en-US" sz="2400" dirty="0" err="1" smtClean="0"/>
              <a:t>výzkumnými</a:t>
            </a:r>
            <a:r>
              <a:rPr lang="en-US" sz="2400" dirty="0" smtClean="0"/>
              <a:t> </a:t>
            </a:r>
            <a:r>
              <a:rPr lang="en-US" sz="2400" dirty="0" err="1" smtClean="0"/>
              <a:t>metodami</a:t>
            </a:r>
            <a:r>
              <a:rPr lang="en-US" sz="2400" dirty="0" smtClean="0"/>
              <a:t> a </a:t>
            </a:r>
            <a:r>
              <a:rPr lang="en-US" sz="2400" dirty="0" err="1" smtClean="0"/>
              <a:t>technikami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815739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Hypotéza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85800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endParaRPr lang="en-US" sz="2400" dirty="0" smtClean="0"/>
          </a:p>
          <a:p>
            <a:r>
              <a:rPr lang="en-US" sz="2400" dirty="0" err="1" smtClean="0"/>
              <a:t>Hypotéza</a:t>
            </a:r>
            <a:r>
              <a:rPr lang="en-US" sz="2400" dirty="0" smtClean="0"/>
              <a:t> je </a:t>
            </a:r>
            <a:r>
              <a:rPr lang="en-US" sz="2400" dirty="0" err="1" smtClean="0"/>
              <a:t>tvrzení</a:t>
            </a:r>
            <a:r>
              <a:rPr lang="en-US" sz="2400" dirty="0" smtClean="0"/>
              <a:t>. </a:t>
            </a:r>
            <a:r>
              <a:rPr lang="en-US" sz="2400" dirty="0" err="1" smtClean="0"/>
              <a:t>Vyjadřuje</a:t>
            </a:r>
            <a:r>
              <a:rPr lang="en-US" sz="2400" dirty="0" smtClean="0"/>
              <a:t> se </a:t>
            </a:r>
            <a:r>
              <a:rPr lang="en-US" sz="2400" dirty="0" err="1" smtClean="0"/>
              <a:t>oznamovací</a:t>
            </a:r>
            <a:r>
              <a:rPr lang="en-US" sz="2400" dirty="0" smtClean="0"/>
              <a:t> </a:t>
            </a:r>
            <a:r>
              <a:rPr lang="en-US" sz="2400" dirty="0" err="1" smtClean="0"/>
              <a:t>větou</a:t>
            </a:r>
            <a:r>
              <a:rPr lang="en-US" sz="2400" dirty="0" smtClean="0"/>
              <a:t>. Na </a:t>
            </a:r>
            <a:r>
              <a:rPr lang="en-US" sz="2400" dirty="0" err="1" smtClean="0"/>
              <a:t>konci</a:t>
            </a:r>
            <a:r>
              <a:rPr lang="en-US" sz="2400" dirty="0" smtClean="0"/>
              <a:t> </a:t>
            </a:r>
            <a:r>
              <a:rPr lang="en-US" sz="2400" dirty="0" err="1" smtClean="0"/>
              <a:t>výzkumu</a:t>
            </a:r>
            <a:r>
              <a:rPr lang="en-US" sz="2400" dirty="0" smtClean="0"/>
              <a:t> </a:t>
            </a:r>
            <a:r>
              <a:rPr lang="en-US" sz="2400" dirty="0" err="1" smtClean="0"/>
              <a:t>musíme</a:t>
            </a:r>
            <a:r>
              <a:rPr lang="en-US" sz="2400" dirty="0" smtClean="0"/>
              <a:t> </a:t>
            </a:r>
            <a:r>
              <a:rPr lang="en-US" sz="2400" dirty="0" err="1" smtClean="0"/>
              <a:t>toto</a:t>
            </a:r>
            <a:r>
              <a:rPr lang="en-US" sz="2400" dirty="0" smtClean="0"/>
              <a:t> </a:t>
            </a:r>
            <a:r>
              <a:rPr lang="en-US" sz="2400" dirty="0" err="1" smtClean="0"/>
              <a:t>tvrzení</a:t>
            </a:r>
            <a:r>
              <a:rPr lang="en-US" sz="2400" dirty="0" smtClean="0"/>
              <a:t> </a:t>
            </a:r>
            <a:r>
              <a:rPr lang="en-US" sz="2400" dirty="0" err="1" smtClean="0"/>
              <a:t>přijmout</a:t>
            </a:r>
            <a:r>
              <a:rPr lang="en-US" sz="2400" dirty="0" smtClean="0"/>
              <a:t> (je to </a:t>
            </a:r>
            <a:r>
              <a:rPr lang="en-US" sz="2400" dirty="0" err="1" smtClean="0"/>
              <a:t>pravda</a:t>
            </a:r>
            <a:r>
              <a:rPr lang="en-US" sz="2400" dirty="0" smtClean="0"/>
              <a:t>) </a:t>
            </a:r>
            <a:r>
              <a:rPr lang="en-US" sz="2400" dirty="0" err="1" smtClean="0"/>
              <a:t>nebo</a:t>
            </a:r>
            <a:r>
              <a:rPr lang="en-US" sz="2400" dirty="0" smtClean="0"/>
              <a:t> </a:t>
            </a:r>
            <a:r>
              <a:rPr lang="en-US" sz="2400" dirty="0" err="1" smtClean="0"/>
              <a:t>vyvrátit</a:t>
            </a:r>
            <a:r>
              <a:rPr lang="en-US" sz="2400" dirty="0" smtClean="0"/>
              <a:t> (</a:t>
            </a:r>
            <a:r>
              <a:rPr lang="en-US" sz="2400" dirty="0" err="1" smtClean="0"/>
              <a:t>není</a:t>
            </a:r>
            <a:r>
              <a:rPr lang="en-US" sz="2400" dirty="0" smtClean="0"/>
              <a:t> to </a:t>
            </a:r>
            <a:r>
              <a:rPr lang="en-US" sz="2400" dirty="0" err="1" smtClean="0"/>
              <a:t>pravda</a:t>
            </a:r>
            <a:r>
              <a:rPr lang="en-US" sz="2400" dirty="0" smtClean="0"/>
              <a:t>)</a:t>
            </a:r>
          </a:p>
          <a:p>
            <a:r>
              <a:rPr lang="en-US" sz="2400" dirty="0" err="1" smtClean="0"/>
              <a:t>Hypotéza</a:t>
            </a:r>
            <a:r>
              <a:rPr lang="en-US" sz="2400" dirty="0" smtClean="0"/>
              <a:t> </a:t>
            </a:r>
            <a:r>
              <a:rPr lang="en-US" sz="2400" dirty="0" err="1" smtClean="0"/>
              <a:t>vyjadřuje</a:t>
            </a:r>
            <a:r>
              <a:rPr lang="en-US" sz="2400" dirty="0" smtClean="0"/>
              <a:t> </a:t>
            </a:r>
            <a:r>
              <a:rPr lang="en-US" sz="2400" dirty="0" err="1" smtClean="0"/>
              <a:t>vztah</a:t>
            </a:r>
            <a:r>
              <a:rPr lang="en-US" sz="2400" dirty="0" smtClean="0"/>
              <a:t> </a:t>
            </a:r>
            <a:r>
              <a:rPr lang="en-US" sz="2400" dirty="0" err="1" smtClean="0"/>
              <a:t>mezi</a:t>
            </a:r>
            <a:r>
              <a:rPr lang="en-US" sz="2400" dirty="0" smtClean="0"/>
              <a:t> </a:t>
            </a:r>
            <a:r>
              <a:rPr lang="en-US" sz="2400" dirty="0" err="1" smtClean="0"/>
              <a:t>dvěma</a:t>
            </a:r>
            <a:r>
              <a:rPr lang="en-US" sz="2400" dirty="0" smtClean="0"/>
              <a:t> </a:t>
            </a:r>
            <a:r>
              <a:rPr lang="en-US" sz="2400" dirty="0" err="1" smtClean="0"/>
              <a:t>proměnnými</a:t>
            </a:r>
            <a:endParaRPr lang="en-US" sz="2400" dirty="0" smtClean="0"/>
          </a:p>
          <a:p>
            <a:r>
              <a:rPr lang="en-US" sz="2400" dirty="0" err="1" smtClean="0"/>
              <a:t>Hypotéza</a:t>
            </a:r>
            <a:r>
              <a:rPr lang="en-US" sz="2400" dirty="0" smtClean="0"/>
              <a:t> se </a:t>
            </a:r>
            <a:r>
              <a:rPr lang="en-US" sz="2400" dirty="0" err="1" smtClean="0"/>
              <a:t>musí</a:t>
            </a:r>
            <a:r>
              <a:rPr lang="en-US" sz="2400" dirty="0" smtClean="0"/>
              <a:t> </a:t>
            </a:r>
            <a:r>
              <a:rPr lang="en-US" sz="2400" dirty="0" err="1" smtClean="0"/>
              <a:t>dát</a:t>
            </a:r>
            <a:r>
              <a:rPr lang="en-US" sz="2400" dirty="0" smtClean="0"/>
              <a:t> </a:t>
            </a:r>
            <a:r>
              <a:rPr lang="en-US" sz="2400" dirty="0" err="1" smtClean="0"/>
              <a:t>testovat</a:t>
            </a:r>
            <a:r>
              <a:rPr lang="en-US" sz="2400" dirty="0" smtClean="0"/>
              <a:t> (</a:t>
            </a:r>
            <a:r>
              <a:rPr lang="en-US" sz="2400" dirty="0" err="1" smtClean="0"/>
              <a:t>empiricky</a:t>
            </a:r>
            <a:r>
              <a:rPr lang="en-US" sz="2400" dirty="0" smtClean="0"/>
              <a:t> </a:t>
            </a:r>
            <a:r>
              <a:rPr lang="en-US" sz="2400" dirty="0" err="1" smtClean="0"/>
              <a:t>zkoumat</a:t>
            </a:r>
            <a:r>
              <a:rPr lang="en-US" sz="2400" dirty="0" smtClean="0"/>
              <a:t>). </a:t>
            </a:r>
            <a:r>
              <a:rPr lang="en-US" sz="2400" dirty="0" err="1" smtClean="0"/>
              <a:t>Její</a:t>
            </a:r>
            <a:r>
              <a:rPr lang="en-US" sz="2400" dirty="0" smtClean="0"/>
              <a:t> </a:t>
            </a:r>
            <a:r>
              <a:rPr lang="en-US" sz="2400" dirty="0" err="1" smtClean="0"/>
              <a:t>proměnné</a:t>
            </a:r>
            <a:r>
              <a:rPr lang="en-US" sz="2400" dirty="0" smtClean="0"/>
              <a:t> se </a:t>
            </a:r>
            <a:r>
              <a:rPr lang="en-US" sz="2400" dirty="0" err="1" smtClean="0"/>
              <a:t>musí</a:t>
            </a:r>
            <a:r>
              <a:rPr lang="en-US" sz="2400" dirty="0" smtClean="0"/>
              <a:t> </a:t>
            </a:r>
            <a:r>
              <a:rPr lang="en-US" sz="2400" dirty="0" err="1" smtClean="0"/>
              <a:t>dát</a:t>
            </a:r>
            <a:r>
              <a:rPr lang="en-US" sz="2400" dirty="0" smtClean="0"/>
              <a:t> </a:t>
            </a:r>
            <a:r>
              <a:rPr lang="en-US" sz="2400" dirty="0" err="1" smtClean="0"/>
              <a:t>měřit</a:t>
            </a:r>
            <a:r>
              <a:rPr lang="en-US" sz="2400" dirty="0" smtClean="0"/>
              <a:t> </a:t>
            </a:r>
            <a:r>
              <a:rPr lang="en-US" sz="2400" dirty="0" err="1" smtClean="0"/>
              <a:t>nebo</a:t>
            </a:r>
            <a:r>
              <a:rPr lang="en-US" sz="2400" dirty="0" smtClean="0"/>
              <a:t> </a:t>
            </a:r>
            <a:r>
              <a:rPr lang="en-US" sz="2400" dirty="0" err="1" smtClean="0"/>
              <a:t>kategorizovat</a:t>
            </a:r>
            <a:r>
              <a:rPr lang="en-US" sz="2400" dirty="0" smtClean="0"/>
              <a:t>. </a:t>
            </a:r>
          </a:p>
          <a:p>
            <a:r>
              <a:rPr lang="en-US" sz="2400" dirty="0" err="1" smtClean="0"/>
              <a:t>Hypotéza</a:t>
            </a:r>
            <a:r>
              <a:rPr lang="en-US" sz="2400" dirty="0" smtClean="0"/>
              <a:t> by </a:t>
            </a:r>
            <a:r>
              <a:rPr lang="en-US" sz="2400" dirty="0" err="1" smtClean="0"/>
              <a:t>měla</a:t>
            </a:r>
            <a:r>
              <a:rPr lang="en-US" sz="2400" dirty="0" smtClean="0"/>
              <a:t> </a:t>
            </a:r>
            <a:r>
              <a:rPr lang="en-US" sz="2400" dirty="0" err="1" smtClean="0"/>
              <a:t>být</a:t>
            </a:r>
            <a:r>
              <a:rPr lang="en-US" sz="2400" dirty="0" smtClean="0"/>
              <a:t> </a:t>
            </a:r>
            <a:r>
              <a:rPr lang="en-US" sz="2400" dirty="0" err="1" smtClean="0"/>
              <a:t>stanovena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základě</a:t>
            </a:r>
            <a:r>
              <a:rPr lang="en-US" sz="2400" dirty="0" smtClean="0"/>
              <a:t> </a:t>
            </a:r>
            <a:r>
              <a:rPr lang="en-US" sz="2400" dirty="0" err="1" smtClean="0"/>
              <a:t>rešerše</a:t>
            </a:r>
            <a:r>
              <a:rPr lang="en-US" sz="2400" dirty="0" smtClean="0"/>
              <a:t> </a:t>
            </a:r>
            <a:r>
              <a:rPr lang="en-US" sz="2400" dirty="0" err="1" smtClean="0"/>
              <a:t>literatury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b="1" u="sng" dirty="0" err="1" smtClean="0"/>
              <a:t>Pokud</a:t>
            </a:r>
            <a:r>
              <a:rPr lang="en-US" sz="2400" b="1" u="sng" dirty="0" smtClean="0"/>
              <a:t> se </a:t>
            </a:r>
            <a:r>
              <a:rPr lang="en-US" sz="2400" b="1" u="sng" dirty="0" err="1" smtClean="0"/>
              <a:t>hypotéza</a:t>
            </a:r>
            <a:r>
              <a:rPr lang="en-US" sz="2400" b="1" u="sng" dirty="0" smtClean="0"/>
              <a:t> </a:t>
            </a:r>
            <a:r>
              <a:rPr lang="en-US" sz="2400" b="1" u="sng" dirty="0" err="1" smtClean="0"/>
              <a:t>nepotvrdí</a:t>
            </a:r>
            <a:r>
              <a:rPr lang="en-US" sz="2400" b="1" u="sng" dirty="0" smtClean="0"/>
              <a:t>, </a:t>
            </a:r>
            <a:r>
              <a:rPr lang="en-US" sz="2400" b="1" u="sng" dirty="0" err="1" smtClean="0"/>
              <a:t>pak</a:t>
            </a:r>
            <a:r>
              <a:rPr lang="en-US" sz="2400" b="1" u="sng" dirty="0" smtClean="0"/>
              <a:t> to </a:t>
            </a:r>
            <a:r>
              <a:rPr lang="en-US" sz="2400" b="1" u="sng" dirty="0" err="1" smtClean="0"/>
              <a:t>neznamená</a:t>
            </a:r>
            <a:r>
              <a:rPr lang="en-US" sz="2400" b="1" u="sng" dirty="0" smtClean="0"/>
              <a:t> </a:t>
            </a:r>
            <a:r>
              <a:rPr lang="en-US" sz="2400" b="1" u="sng" dirty="0" err="1" smtClean="0"/>
              <a:t>ostudu</a:t>
            </a:r>
            <a:r>
              <a:rPr lang="en-US" sz="2400" b="1" u="sng" dirty="0" smtClean="0"/>
              <a:t>, ale </a:t>
            </a:r>
            <a:r>
              <a:rPr lang="en-US" sz="2400" b="1" u="sng" dirty="0" err="1" smtClean="0"/>
              <a:t>aktivizující</a:t>
            </a:r>
            <a:r>
              <a:rPr lang="en-US" sz="2400" b="1" u="sng" dirty="0" smtClean="0"/>
              <a:t> </a:t>
            </a:r>
            <a:r>
              <a:rPr lang="en-US" sz="2400" b="1" u="sng" dirty="0" err="1" smtClean="0"/>
              <a:t>výzvu</a:t>
            </a:r>
            <a:r>
              <a:rPr lang="en-US" sz="2400" b="1" u="sng" dirty="0" smtClean="0"/>
              <a:t> pro </a:t>
            </a:r>
            <a:r>
              <a:rPr lang="en-US" sz="2400" b="1" u="sng" dirty="0" err="1" smtClean="0"/>
              <a:t>interpretaci</a:t>
            </a:r>
            <a:r>
              <a:rPr lang="en-US" sz="2400" b="1" u="sng" dirty="0" smtClean="0"/>
              <a:t> </a:t>
            </a:r>
            <a:r>
              <a:rPr lang="en-US" sz="2400" b="1" u="sng" dirty="0" err="1" smtClean="0"/>
              <a:t>této</a:t>
            </a:r>
            <a:r>
              <a:rPr lang="en-US" sz="2400" b="1" u="sng" dirty="0" smtClean="0"/>
              <a:t> </a:t>
            </a:r>
            <a:r>
              <a:rPr lang="en-US" sz="2400" b="1" u="sng" dirty="0" err="1" smtClean="0"/>
              <a:t>skutečnosti</a:t>
            </a:r>
            <a:endParaRPr lang="en-US" sz="24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2283148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Struktura</a:t>
            </a:r>
            <a:r>
              <a:rPr lang="en-US" dirty="0" smtClean="0"/>
              <a:t> </a:t>
            </a:r>
            <a:r>
              <a:rPr lang="en-US" dirty="0" err="1" smtClean="0"/>
              <a:t>bakalářské</a:t>
            </a:r>
            <a:r>
              <a:rPr lang="en-US" dirty="0" smtClean="0"/>
              <a:t> </a:t>
            </a:r>
            <a:r>
              <a:rPr lang="en-US" dirty="0" err="1" smtClean="0"/>
              <a:t>práce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46856" y="1484313"/>
            <a:ext cx="8229600" cy="4535487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2400" dirty="0" err="1" smtClean="0"/>
              <a:t>Logika</a:t>
            </a:r>
            <a:r>
              <a:rPr lang="en-US" sz="2400" dirty="0" smtClean="0"/>
              <a:t> a </a:t>
            </a:r>
            <a:r>
              <a:rPr lang="en-US" sz="2400" dirty="0" err="1" smtClean="0"/>
              <a:t>struktura</a:t>
            </a:r>
            <a:r>
              <a:rPr lang="en-US" sz="2400" dirty="0" smtClean="0"/>
              <a:t> </a:t>
            </a:r>
            <a:r>
              <a:rPr lang="en-US" sz="2400" dirty="0" err="1" smtClean="0"/>
              <a:t>vychází</a:t>
            </a:r>
            <a:r>
              <a:rPr lang="en-US" sz="2400" dirty="0" smtClean="0"/>
              <a:t> </a:t>
            </a:r>
            <a:r>
              <a:rPr lang="en-US" sz="2400" dirty="0" err="1" smtClean="0"/>
              <a:t>ze</a:t>
            </a:r>
            <a:r>
              <a:rPr lang="en-US" sz="2400" dirty="0" smtClean="0"/>
              <a:t> </a:t>
            </a:r>
            <a:r>
              <a:rPr lang="en-US" sz="2400" dirty="0" err="1" smtClean="0"/>
              <a:t>zprávy</a:t>
            </a:r>
            <a:r>
              <a:rPr lang="en-US" sz="2400" dirty="0" smtClean="0"/>
              <a:t> o </a:t>
            </a:r>
            <a:r>
              <a:rPr lang="en-US" sz="2400" dirty="0" err="1" smtClean="0"/>
              <a:t>průběhu</a:t>
            </a:r>
            <a:r>
              <a:rPr lang="en-US" sz="2400" dirty="0" smtClean="0"/>
              <a:t> a </a:t>
            </a:r>
            <a:r>
              <a:rPr lang="en-US" sz="2400" dirty="0" err="1" smtClean="0"/>
              <a:t>výsledcích</a:t>
            </a:r>
            <a:r>
              <a:rPr lang="en-US" sz="2400" dirty="0" smtClean="0"/>
              <a:t> </a:t>
            </a:r>
            <a:r>
              <a:rPr lang="en-US" sz="2400" dirty="0" err="1" smtClean="0"/>
              <a:t>výzkumu</a:t>
            </a:r>
            <a:r>
              <a:rPr lang="en-US" sz="2400" dirty="0" smtClean="0"/>
              <a:t>, </a:t>
            </a:r>
            <a:r>
              <a:rPr lang="en-US" sz="2400" dirty="0" err="1" smtClean="0"/>
              <a:t>který</a:t>
            </a:r>
            <a:r>
              <a:rPr lang="en-US" sz="2400" dirty="0" smtClean="0"/>
              <a:t> </a:t>
            </a:r>
            <a:r>
              <a:rPr lang="en-US" sz="2400" dirty="0" err="1" smtClean="0"/>
              <a:t>probíhá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4 </a:t>
            </a:r>
            <a:r>
              <a:rPr lang="en-US" sz="2400" dirty="0" err="1" smtClean="0"/>
              <a:t>základních</a:t>
            </a:r>
            <a:r>
              <a:rPr lang="en-US" sz="2400" dirty="0" smtClean="0"/>
              <a:t> </a:t>
            </a:r>
            <a:r>
              <a:rPr lang="en-US" sz="2400" dirty="0" err="1" smtClean="0"/>
              <a:t>etapách</a:t>
            </a:r>
            <a:r>
              <a:rPr lang="en-US" sz="2400" dirty="0" smtClean="0"/>
              <a:t>:</a:t>
            </a:r>
          </a:p>
          <a:p>
            <a:pPr marL="0" indent="0">
              <a:buFont typeface="Arial" charset="0"/>
              <a:buNone/>
              <a:defRPr/>
            </a:pPr>
            <a:endParaRPr lang="en-US" sz="2400" dirty="0" smtClean="0"/>
          </a:p>
          <a:p>
            <a:pPr>
              <a:defRPr/>
            </a:pPr>
            <a:r>
              <a:rPr lang="cs-CZ" sz="2400" dirty="0" smtClean="0"/>
              <a:t>Identifikuji problém</a:t>
            </a:r>
            <a:r>
              <a:rPr lang="cs-CZ" sz="2400" dirty="0"/>
              <a:t>, </a:t>
            </a:r>
            <a:r>
              <a:rPr lang="cs-CZ" sz="2400" dirty="0" smtClean="0"/>
              <a:t>obecnou otázku, </a:t>
            </a:r>
            <a:r>
              <a:rPr lang="cs-CZ" sz="2400" dirty="0"/>
              <a:t>na níž </a:t>
            </a:r>
            <a:r>
              <a:rPr lang="cs-CZ" sz="2400" dirty="0" smtClean="0"/>
              <a:t>chci </a:t>
            </a:r>
            <a:r>
              <a:rPr lang="cs-CZ" sz="2400" dirty="0"/>
              <a:t>odpovědět. </a:t>
            </a:r>
            <a:r>
              <a:rPr lang="cs-CZ" sz="2400" dirty="0" smtClean="0"/>
              <a:t>Nejprve </a:t>
            </a:r>
            <a:r>
              <a:rPr lang="cs-CZ" sz="2400" dirty="0" smtClean="0"/>
              <a:t>zjistím, zda </a:t>
            </a:r>
            <a:r>
              <a:rPr lang="cs-CZ" sz="2400" dirty="0"/>
              <a:t>se problémem nezabýval již </a:t>
            </a:r>
            <a:r>
              <a:rPr lang="cs-CZ" sz="2400" dirty="0" smtClean="0"/>
              <a:t>někdo jiný. </a:t>
            </a:r>
            <a:r>
              <a:rPr lang="cs-CZ" sz="2400" dirty="0" smtClean="0"/>
              <a:t>Zpravidla má problém řadu aspektů -&gt; formulujeme </a:t>
            </a:r>
            <a:r>
              <a:rPr lang="cs-CZ" sz="2400" dirty="0"/>
              <a:t>jednu nebo více konkrétnějších otázek, na které budeme hledat odpověď</a:t>
            </a:r>
          </a:p>
          <a:p>
            <a:pPr>
              <a:defRPr/>
            </a:pPr>
            <a:r>
              <a:rPr lang="cs-CZ" sz="2400" dirty="0"/>
              <a:t>následně se hledají pravděpodobné (hypotetické) odpovědi – formulují se  základní (obecné) hypotézy</a:t>
            </a:r>
            <a:r>
              <a:rPr lang="cs-CZ" sz="2400" dirty="0" smtClean="0"/>
              <a:t>. </a:t>
            </a:r>
            <a:r>
              <a:rPr lang="cs-CZ" sz="2400" dirty="0"/>
              <a:t>R</a:t>
            </a:r>
            <a:r>
              <a:rPr lang="cs-CZ" sz="2400" dirty="0" smtClean="0"/>
              <a:t>ozhodujeme </a:t>
            </a:r>
            <a:r>
              <a:rPr lang="cs-CZ" sz="2400" dirty="0"/>
              <a:t>se, jakou metodou je </a:t>
            </a:r>
            <a:r>
              <a:rPr lang="cs-CZ" sz="2400" dirty="0" smtClean="0"/>
              <a:t>budeme </a:t>
            </a:r>
            <a:r>
              <a:rPr lang="cs-CZ" sz="2400" dirty="0"/>
              <a:t>ověřovat/testovat. Po rozhodnutí o </a:t>
            </a:r>
            <a:r>
              <a:rPr lang="cs-CZ" sz="2400" dirty="0" smtClean="0"/>
              <a:t>metodě </a:t>
            </a:r>
            <a:r>
              <a:rPr lang="cs-CZ" sz="2400" dirty="0"/>
              <a:t>převedeme obecné hypotézy do konkrétnějších otázek, na něž chceme pomocí zvolené metody odpovědět</a:t>
            </a:r>
          </a:p>
          <a:p>
            <a:pPr marL="0" indent="0">
              <a:buFont typeface="Arial" charset="0"/>
              <a:buNone/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77670390"/>
      </p:ext>
    </p:extLst>
  </p:cSld>
  <p:clrMapOvr>
    <a:masterClrMapping/>
  </p:clrMapOvr>
</p:sld>
</file>

<file path=ppt/theme/theme1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icink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IAF_Government Communication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34565</TotalTime>
  <Words>667</Words>
  <Application>Microsoft Macintosh PowerPoint</Application>
  <PresentationFormat>On-screen Show (4:3)</PresentationFormat>
  <Paragraphs>88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Vlastní návrh</vt:lpstr>
      <vt:lpstr>Micinka</vt:lpstr>
      <vt:lpstr>PIAF_Government Communication</vt:lpstr>
      <vt:lpstr>Metodika tvorby bakalářské práce</vt:lpstr>
      <vt:lpstr>Strategie psaní bakalářské práce</vt:lpstr>
      <vt:lpstr>Strategie psaní bakalářské práce</vt:lpstr>
      <vt:lpstr>Library research</vt:lpstr>
      <vt:lpstr>Výzkumné problémy</vt:lpstr>
      <vt:lpstr>Výzkumná otázka</vt:lpstr>
      <vt:lpstr>Hypotéza</vt:lpstr>
      <vt:lpstr>Hypotéza</vt:lpstr>
      <vt:lpstr>Struktura bakalářské práce</vt:lpstr>
      <vt:lpstr>Empirická stať</vt:lpstr>
      <vt:lpstr>Jednotlivé části BP: Úvod</vt:lpstr>
      <vt:lpstr>Jednotlivé části BP: Teoretická část</vt:lpstr>
      <vt:lpstr>Jenotlivé části BP: Metodologie</vt:lpstr>
      <vt:lpstr>Jednotlivé části BP: Analýza a interpretace</vt:lpstr>
      <vt:lpstr>Jednotlivé části BP: Diskuse a Závěr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Critique of Marketing:  Creating the ethics and educating the marketing literacy</dc:title>
  <dc:creator>Kasl</dc:creator>
  <cp:lastModifiedBy>Jana Rosenfeldová</cp:lastModifiedBy>
  <cp:revision>554</cp:revision>
  <dcterms:created xsi:type="dcterms:W3CDTF">2010-10-06T12:14:53Z</dcterms:created>
  <dcterms:modified xsi:type="dcterms:W3CDTF">2020-04-03T13:21:20Z</dcterms:modified>
</cp:coreProperties>
</file>