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61" r:id="rId5"/>
    <p:sldMasterId id="2147483648" r:id="rId6"/>
  </p:sldMasterIdLst>
  <p:sldIdLst>
    <p:sldId id="256" r:id="rId7"/>
    <p:sldId id="278" r:id="rId8"/>
    <p:sldId id="279" r:id="rId9"/>
    <p:sldId id="258" r:id="rId10"/>
    <p:sldId id="262" r:id="rId11"/>
    <p:sldId id="265" r:id="rId12"/>
    <p:sldId id="263" r:id="rId13"/>
    <p:sldId id="264" r:id="rId14"/>
    <p:sldId id="267" r:id="rId15"/>
    <p:sldId id="270" r:id="rId16"/>
    <p:sldId id="269" r:id="rId17"/>
    <p:sldId id="268" r:id="rId18"/>
    <p:sldId id="266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51C28-4DA8-4FD0-B04D-3FD2FA541238}" v="5" dt="2023-02-13T09:36:28.034"/>
    <p1510:client id="{C4FB5542-95A6-41DE-B09F-C86664116A9E}" v="78" dt="2023-02-13T09:41:59.923"/>
    <p1510:client id="{F5E8AD11-06E6-41EE-9920-E73C035612BD}" v="2" dt="2023-02-13T09:38:06.7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karpová, Marie" userId="S::skarpova@ff.cuni.cz::a42c8ee3-3608-4258-ae60-dd23d8c13b7c" providerId="AD" clId="Web-{12F51C28-4DA8-4FD0-B04D-3FD2FA541238}"/>
    <pc:docChg chg="addSld delSld">
      <pc:chgData name="Škarpová, Marie" userId="S::skarpova@ff.cuni.cz::a42c8ee3-3608-4258-ae60-dd23d8c13b7c" providerId="AD" clId="Web-{12F51C28-4DA8-4FD0-B04D-3FD2FA541238}" dt="2023-02-13T09:36:28.034" v="4"/>
      <pc:docMkLst>
        <pc:docMk/>
      </pc:docMkLst>
      <pc:sldChg chg="new">
        <pc:chgData name="Škarpová, Marie" userId="S::skarpova@ff.cuni.cz::a42c8ee3-3608-4258-ae60-dd23d8c13b7c" providerId="AD" clId="Web-{12F51C28-4DA8-4FD0-B04D-3FD2FA541238}" dt="2023-02-13T09:36:12.502" v="0"/>
        <pc:sldMkLst>
          <pc:docMk/>
          <pc:sldMk cId="57634588" sldId="277"/>
        </pc:sldMkLst>
      </pc:sldChg>
      <pc:sldChg chg="add del replId">
        <pc:chgData name="Škarpová, Marie" userId="S::skarpova@ff.cuni.cz::a42c8ee3-3608-4258-ae60-dd23d8c13b7c" providerId="AD" clId="Web-{12F51C28-4DA8-4FD0-B04D-3FD2FA541238}" dt="2023-02-13T09:36:28.034" v="4"/>
        <pc:sldMkLst>
          <pc:docMk/>
          <pc:sldMk cId="2934052819" sldId="278"/>
        </pc:sldMkLst>
      </pc:sldChg>
      <pc:sldChg chg="add del replId">
        <pc:chgData name="Škarpová, Marie" userId="S::skarpova@ff.cuni.cz::a42c8ee3-3608-4258-ae60-dd23d8c13b7c" providerId="AD" clId="Web-{12F51C28-4DA8-4FD0-B04D-3FD2FA541238}" dt="2023-02-13T09:36:26.987" v="3"/>
        <pc:sldMkLst>
          <pc:docMk/>
          <pc:sldMk cId="1317663903" sldId="279"/>
        </pc:sldMkLst>
      </pc:sldChg>
    </pc:docChg>
  </pc:docChgLst>
  <pc:docChgLst>
    <pc:chgData name="Škarpová, Marie" userId="S::skarpova@ff.cuni.cz::a42c8ee3-3608-4258-ae60-dd23d8c13b7c" providerId="AD" clId="Web-{C4FB5542-95A6-41DE-B09F-C86664116A9E}"/>
    <pc:docChg chg="addSld modSld addMainMaster modMainMaster">
      <pc:chgData name="Škarpová, Marie" userId="S::skarpova@ff.cuni.cz::a42c8ee3-3608-4258-ae60-dd23d8c13b7c" providerId="AD" clId="Web-{C4FB5542-95A6-41DE-B09F-C86664116A9E}" dt="2023-02-13T09:41:59.923" v="77" actId="20577"/>
      <pc:docMkLst>
        <pc:docMk/>
      </pc:docMkLst>
      <pc:sldChg chg="modSp add">
        <pc:chgData name="Škarpová, Marie" userId="S::skarpova@ff.cuni.cz::a42c8ee3-3608-4258-ae60-dd23d8c13b7c" providerId="AD" clId="Web-{C4FB5542-95A6-41DE-B09F-C86664116A9E}" dt="2023-02-13T09:41:59.923" v="77" actId="20577"/>
        <pc:sldMkLst>
          <pc:docMk/>
          <pc:sldMk cId="3576454634" sldId="279"/>
        </pc:sldMkLst>
        <pc:spChg chg="mod">
          <ac:chgData name="Škarpová, Marie" userId="S::skarpova@ff.cuni.cz::a42c8ee3-3608-4258-ae60-dd23d8c13b7c" providerId="AD" clId="Web-{C4FB5542-95A6-41DE-B09F-C86664116A9E}" dt="2023-02-13T09:41:59.923" v="77" actId="20577"/>
          <ac:spMkLst>
            <pc:docMk/>
            <pc:sldMk cId="3576454634" sldId="279"/>
            <ac:spMk id="3" creationId="{49B8047F-D218-4DC8-A6E5-47FD8602FD53}"/>
          </ac:spMkLst>
        </pc:spChg>
      </pc:sldChg>
      <pc:sldMasterChg chg="add addSldLayout">
        <pc:chgData name="Škarpová, Marie" userId="S::skarpova@ff.cuni.cz::a42c8ee3-3608-4258-ae60-dd23d8c13b7c" providerId="AD" clId="Web-{C4FB5542-95A6-41DE-B09F-C86664116A9E}" dt="2023-02-13T09:39:38.074" v="0"/>
        <pc:sldMasterMkLst>
          <pc:docMk/>
          <pc:sldMasterMk cId="3958932783" sldId="2147483648"/>
        </pc:sldMasterMkLst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391428953" sldId="2147483649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3961142592" sldId="2147483650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1639560363" sldId="2147483651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1367358885" sldId="2147483652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449920928" sldId="2147483653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3137905994" sldId="2147483654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434931472" sldId="2147483655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3876276190" sldId="2147483656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1335789236" sldId="2147483657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3355220278" sldId="2147483658"/>
          </pc:sldLayoutMkLst>
        </pc:sldLayoutChg>
        <pc:sldLayoutChg chg="ad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3958932783" sldId="2147483648"/>
            <pc:sldLayoutMk cId="4062506516" sldId="2147483659"/>
          </pc:sldLayoutMkLst>
        </pc:sldLayoutChg>
      </pc:sldMasterChg>
      <pc:sldMasterChg chg="replId modSldLayout">
        <pc:chgData name="Škarpová, Marie" userId="S::skarpova@ff.cuni.cz::a42c8ee3-3608-4258-ae60-dd23d8c13b7c" providerId="AD" clId="Web-{C4FB5542-95A6-41DE-B09F-C86664116A9E}" dt="2023-02-13T09:39:38.074" v="0"/>
        <pc:sldMasterMkLst>
          <pc:docMk/>
          <pc:sldMasterMk cId="2659924679" sldId="2147483674"/>
        </pc:sldMasterMkLst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3260352123" sldId="2147483675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3792218827" sldId="2147483676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2595776331" sldId="2147483677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4290111891" sldId="2147483678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3911531747" sldId="2147483679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1640657049" sldId="2147483680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2983167193" sldId="2147483681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3357970772" sldId="2147483682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1971342025" sldId="2147483683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2783879991" sldId="2147483684"/>
          </pc:sldLayoutMkLst>
        </pc:sldLayoutChg>
        <pc:sldLayoutChg chg="replId">
          <pc:chgData name="Škarpová, Marie" userId="S::skarpova@ff.cuni.cz::a42c8ee3-3608-4258-ae60-dd23d8c13b7c" providerId="AD" clId="Web-{C4FB5542-95A6-41DE-B09F-C86664116A9E}" dt="2023-02-13T09:39:38.074" v="0"/>
          <pc:sldLayoutMkLst>
            <pc:docMk/>
            <pc:sldMasterMk cId="2659924679" sldId="2147483674"/>
            <pc:sldLayoutMk cId="3235406941" sldId="2147483685"/>
          </pc:sldLayoutMkLst>
        </pc:sldLayoutChg>
      </pc:sldMasterChg>
    </pc:docChg>
  </pc:docChgLst>
  <pc:docChgLst>
    <pc:chgData name="Škarpová, Marie" userId="S::skarpova@ff.cuni.cz::a42c8ee3-3608-4258-ae60-dd23d8c13b7c" providerId="AD" clId="Web-{F5E8AD11-06E6-41EE-9920-E73C035612BD}"/>
    <pc:docChg chg="addSld delSld addMainMaster">
      <pc:chgData name="Škarpová, Marie" userId="S::skarpova@ff.cuni.cz::a42c8ee3-3608-4258-ae60-dd23d8c13b7c" providerId="AD" clId="Web-{F5E8AD11-06E6-41EE-9920-E73C035612BD}" dt="2023-02-13T09:38:06.729" v="1"/>
      <pc:docMkLst>
        <pc:docMk/>
      </pc:docMkLst>
      <pc:sldChg chg="del">
        <pc:chgData name="Škarpová, Marie" userId="S::skarpova@ff.cuni.cz::a42c8ee3-3608-4258-ae60-dd23d8c13b7c" providerId="AD" clId="Web-{F5E8AD11-06E6-41EE-9920-E73C035612BD}" dt="2023-02-13T09:38:06.729" v="1"/>
        <pc:sldMkLst>
          <pc:docMk/>
          <pc:sldMk cId="57634588" sldId="277"/>
        </pc:sldMkLst>
      </pc:sldChg>
      <pc:sldChg chg="add">
        <pc:chgData name="Škarpová, Marie" userId="S::skarpova@ff.cuni.cz::a42c8ee3-3608-4258-ae60-dd23d8c13b7c" providerId="AD" clId="Web-{F5E8AD11-06E6-41EE-9920-E73C035612BD}" dt="2023-02-13T09:38:01.494" v="0"/>
        <pc:sldMkLst>
          <pc:docMk/>
          <pc:sldMk cId="3797546267" sldId="278"/>
        </pc:sldMkLst>
      </pc:sldChg>
      <pc:sldMasterChg chg="add addSldLayout">
        <pc:chgData name="Škarpová, Marie" userId="S::skarpova@ff.cuni.cz::a42c8ee3-3608-4258-ae60-dd23d8c13b7c" providerId="AD" clId="Web-{F5E8AD11-06E6-41EE-9920-E73C035612BD}" dt="2023-02-13T09:38:01.494" v="0"/>
        <pc:sldMasterMkLst>
          <pc:docMk/>
          <pc:sldMasterMk cId="0" sldId="2147483661"/>
        </pc:sldMasterMkLst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62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63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64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65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66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67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68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69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70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71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72"/>
          </pc:sldLayoutMkLst>
        </pc:sldLayoutChg>
        <pc:sldLayoutChg chg="add">
          <pc:chgData name="Škarpová, Marie" userId="S::skarpova@ff.cuni.cz::a42c8ee3-3608-4258-ae60-dd23d8c13b7c" providerId="AD" clId="Web-{F5E8AD11-06E6-41EE-9920-E73C035612BD}" dt="2023-02-13T09:38:01.494" v="0"/>
          <pc:sldLayoutMkLst>
            <pc:docMk/>
            <pc:sldMasterMk cId="0" sldId="2147483661"/>
            <pc:sldLayoutMk cId="0" sldId="214748367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0C734-206F-B60E-0077-133A48091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6E9F84-18C2-EC88-BBAC-EB124E1A2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FFF37B-69AA-0453-842D-2C45424E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E4ABBC-3B50-9C9C-CE2A-D67200668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2EA8CC-4454-B228-505C-278DE24E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35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AC54D-D785-D7A8-E6EC-BEF6F6D7F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8DD153-93C6-F732-D2C2-98A081E0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40B8A6-2CB9-6684-FD26-5C0FC18C6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C7548D-CC73-3CF5-938B-6BCF34B6A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9819BF-DDF0-4D9E-CB98-11C6BBC2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87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B7643E-915F-5F0B-CF12-C0FE05A0E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C510E4-54A8-F72F-EA9A-7434C79A1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8FCC56-2A98-34DB-4EC8-5A726D1D3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4F5A91-D307-29E6-0A54-CBF0F7839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460127-5D4A-FAD0-1FFB-C7AF5350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06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028BFB-1C8A-0A6E-453F-DAB8E2D3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9A10B5-5FE0-E08A-E887-1C7F5E644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252568-7D76-58E4-4B8A-5FF907B6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01CDAD-5293-AD5B-51D7-963DABC1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5BF0A9-850E-5F13-0722-47DA22A5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2188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C25C3-B9C5-41D9-99DF-28343F51C0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D54534-A411-412A-AD88-5AA17C753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0266E0-8D3D-47D7-AD83-FC99A0EE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BFBFBC-5984-4D45-B5A9-5CF6AA5D1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D21347-14FF-4F6A-9E51-CDC43291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28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6F0C7-3E90-475F-A349-F9053DC2C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769D3-C746-433D-872A-C89E6607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B48EBC-F5D8-4FA0-B032-A8C37F45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B4C17D-7135-4810-9D75-F0F6B358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97D530-1BB0-4B0B-8331-DA8DB814B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1425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243E5-8B2F-4E04-8244-FA38688C8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B0F41A-10D3-48E5-9F51-C6E76F063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B96CC0-4C4E-41E8-A58A-6829A63D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CBF98D-4E01-406C-A234-307544888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BACC52-5807-4C8F-BD25-84326606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5603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54627-6225-4CD1-B526-7D0B6A352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4F30DD-9E86-4C0E-9E67-F0AD70C851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CD3EC7-F912-4BAF-8640-0526DABF4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75F060-DCD0-451A-BEFF-F7C3D333F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42220D-7EE6-4676-B2AE-5944549D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7AE86B-B3D8-4C47-8B85-FDEF4DDFD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3588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C91B5-E5BB-4116-93CC-A5A83FD4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B34888-1A21-4F8D-AB43-AD6AED8A5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38310C-C77C-4541-B529-EF9A28E16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8FF711-318C-4F23-9493-1D29B3AC6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933BED-0C9D-417F-B562-6BF565C32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383F4D-5FD0-486E-8403-98E94C1D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E044AE-F51F-4CD1-AA80-F88D335EB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BA96B6C-F76B-47A9-856D-E2DC8D197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9209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B2BF8-CFAB-4021-A37C-4FA990AF2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868568-BD42-4A8F-8B8E-49CF1ADF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17FEAB-E3E0-419B-A8D9-EBEC13C2E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035B00-8B46-4E8E-9BA6-F6BF46ACC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90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04427-3ABF-F389-7117-12C460076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AB32FA-7E79-6049-93DB-F9CC5FB5A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8E2D47-F60C-A8D3-AD1E-C54B1175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354936-E2AD-4D85-00BE-404D30B9E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E98BAA-157D-507D-DF31-C44E16BE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7763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DA48E0-3138-4C32-9A9B-80AE6354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3475BD-FD9E-495D-9B67-6E01E5050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38DA68-73E2-4B73-832D-6A1B2A3C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9314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6CC07-3DA1-452A-91C1-5FA618C8F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F12FE-F16F-4F5E-A0A1-A334F673D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2EB7DC-6910-4A59-902B-49FEAA987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3C856A-B555-4967-A4E9-3A145E04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1BFD9C-F38D-46DF-BFE3-CA0706034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94A813-2746-44BD-B70E-E27F9D8A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2761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D5E70-EDAE-4D8E-B599-D7D2EF4E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62CF693-3A1F-40C8-9595-AF89FE700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C60354-2F5B-4846-99F4-F4777C210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EAB956-E946-401E-9626-44D530746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1F9BC8-972F-47B8-A6B8-B9D03080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E673ED-6547-448F-A59F-FC100BFD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7892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B28-10FC-4452-AD02-D0C9175B4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771B63B-EE2F-4FAF-A4B3-D69B397B3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B17E33-963E-4711-A0B4-B90BB8A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2F6BB1-7C86-4C96-9EAF-E759E49AB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18AC57-721A-461E-A16D-56B0F59FE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2202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653A3F-4771-4048-AF23-3E32A3D76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114EA6-1F6E-431D-AD13-B20B4A3B4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77106B-480F-42B6-A8F0-65FF7848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2E541C-CA07-4083-8D02-3EF7C719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28D47-78BC-40D7-B45B-7C9729B5E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50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06D61-C8D7-373A-4D3B-471FAD46C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CB42B5-4DA3-34CA-C043-1F0548F87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1E84E4-3797-8A41-74D4-00F1F4CF3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8321E0-5F39-07E2-4B69-50B3542F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5E8012-8097-2C3D-2E24-B4ECC85E6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4EF570-BAFC-2039-82E5-CD4B62FE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11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A46D2-D277-F2D6-5DF1-A389DA746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4F0C3A-0C9B-7721-B285-AFBD39072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0B45C24-931F-5BAB-C0BC-F959BADFF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913474A-B0FA-843F-3462-E5F8CEBE6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A8ACF9A-4160-B0D3-2019-6C5ED8AE8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100022-F8A3-D994-0791-6B0007C1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4F5D13-B7AD-B375-A727-6265760F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30FF472-1D21-D916-4989-8B2CCC5AB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53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B6833C-4E73-5857-4D15-3A93B16AF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8778D28-C8D5-0F4B-41CE-1F5B7535C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E72CCE-4118-A789-1F23-67E593E61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0585DC7-1F69-922F-0BBB-3818FA3E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65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C4E5CEC-AD48-289B-BB04-B0C0F94A3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D66C977-9250-DE1E-EFFA-EE14B094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8DFC32-BF8B-A7AC-1F72-2C26933D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16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3440B-2ACA-A552-4C0B-3A3AFE8F4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7F1A8-6382-2F11-2B18-A267E9E87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4EA3B2-B925-1250-B267-CBEF849C1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1FCD1F-173D-0CA0-7CBC-724C4F78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4EC606-96EA-B291-3B06-AC00AB625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C73B31-0FA9-8992-AD9D-FCC7E6507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97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E4C5D-E1F0-DF0E-1C4E-029A3BCCA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E26DF73-098D-0486-9A74-B4F30003B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316129-83CA-FC84-577B-10AC3583F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78401C-AA71-30B1-635F-C6C60B7D8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2503F3-FF61-C141-B73E-1DAF4EA02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A7F070-8A23-9DAB-65EF-FA5C72254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34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2A07FE8-31FD-1F40-E20C-6EEC1961A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BB6FF8-03EC-764C-1B20-C55189A4E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0020ED-BFB9-BFA6-241B-5A93282E3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DBC5-59D0-473A-A412-64871A4985D6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837BE1-1954-1282-02C1-0F5BA1810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CC34D-EBD8-AC15-EACE-C8FA5D46B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764E7-064E-4D53-8B53-D841C295D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92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38E3A744-5F22-4EFE-BE92-7EAA357F5AD3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20.07.2023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9CB6E00-317A-474F-BD8B-683F79203C4A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CE762C4-4ABB-4A0D-8206-202351871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DFBC7C-BC8D-4332-B8E0-E3FF6232B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D88545-7CF3-421E-8526-4AFA98FEF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72FB5-BF30-48B4-BAAB-D39A70EB3319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DEBD45-1D10-4E64-96E6-BACF1969C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D81E1C-A9E7-4B65-8926-E2981B43D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93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B9A00-FBE1-F150-411C-F6051C46E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Žánry předmoderní (české) literatury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EC6E62-31B2-AEFE-6773-5E647937C9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Exkurz: Otazníky nad staroslověnskou a církevněslovanskou literaturou české redakce 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76283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ECB1B-CBC0-D631-D3CE-9FAB29145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Genologický</a:t>
            </a:r>
            <a:r>
              <a:rPr lang="cs-CZ" sz="4000" dirty="0"/>
              <a:t> model literatury doby husitské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CABA70-6F0D-AFA9-9D76-84D1434AA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husitské odsouzení „světských“ žánrů </a:t>
            </a:r>
          </a:p>
          <a:p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svébytné modifikace tradičních středověkých žánrů (hagiografie,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hymnografie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kancionál, traktát, historiografie, …) </a:t>
            </a: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konstituování nových žánrů (manifest, „artikuly“ – programová prohlášení, …) </a:t>
            </a:r>
          </a:p>
          <a:p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počátky fenoménu „písmácké“ literatury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93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A7304-2925-D952-0BCF-B894CF50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Genologický</a:t>
            </a: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model české literatury „dlouhého“ 16. století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967B9-4403-A1C8-ABE3-27A235B3E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úplný model české literatury „dlouhého“ 16. století není totožný s produkcí humanistické literatury a literatury reformační 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počtem i významem převažují žánry </a:t>
            </a:r>
            <a:r>
              <a:rPr lang="cs-CZ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věcné literatury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(povahy cestopisné, memoárové, deníkové, historiografické ad.; včetně nově konstituovaných – kosmografie, historický kalendář,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theatrum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mundi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…) 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zájem o literaturu zaměřenou k 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životní praxi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966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10ABF-18A9-65E6-6BA8-F14327E45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Genologický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model české literatury 17. a první poloviny 18. století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A5F68-D9D3-D010-0CBB-6102B7CA0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jednostrannost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chybí žánry spjaté s dvorským, šlechtickým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patricijskoměšťanským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prostředím → dominance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literatury pro lid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náboženská a duchovní literatura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polyžánrově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koncipované sbírky duchovních a náboženských textů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mnoho textových typů přechodných a komplexních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specifické exilové žánry (útěšné spisy,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lamenty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158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CF7C9-0012-0DDD-C7D0-BD36554B3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Základní literatura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8469CE-9836-34DD-1296-E5F92B149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27" y="1579418"/>
            <a:ext cx="10515600" cy="469957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Mocná – J. Peterka a kol.: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Encyklopedie literárních žánrů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Praha, Paseka 2004.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Šidák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Úvod do studia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genologie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Teorie literárního žánru a žánrová krajina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 2013.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 Bartlová a kol.: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Husitské století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Praha, NLN 2014.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Burke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Jazyky a společenství v raně novověké Evropě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 2010.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Burke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Lidová kultura v raně novověké Evropě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 2005.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P. Cermanová – P. Soukup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Husitské re-formace. Proměna kulturního kódu v 15. století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Praha, NLN 2019.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 Kolár: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zábavná próza 16. století a tzv. knížky lidového čtení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 1960.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 Kolár: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Návraty bez konce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Brno, Atlantis 1999.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Lichačev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Poetika staroruské literatury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Praha, Odeon 1975.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Písně pobělohorských exulantů (1670–1750)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 2010.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 Martínek: O povaze a dochování našeho latinského písemnictví z období humanismu,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Listy filologické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83, 1960, s. 128–134, 269–274.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 Petrů: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Vzdálené hlasy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Olomouc,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Votobia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1996.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 Petrů – I. Hlobil: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Humanismus a raná renesance na Moravě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 1992.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Jazyková a slovesná kultura v barokních Čechách, In: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Vlnas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V. 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Sláva barokní Čechie. Stati o umění, kultuře a společnosti 17. a 18. století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 2001, s. 235–252.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L. Storchová: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Paupertate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styloque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Utváření humanistické učenecké komunity v českých zemích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 2011.   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8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4B32B-9F15-A315-0BF2-C7817613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Exkurz: Otazníky nad staroslověnskou a církevněslovanskou literaturou české redakce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1233F62-FA8A-FD95-5741-9964AE3FAF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2200801"/>
            <a:ext cx="10596418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polovina 9. století – konec 11. století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7200" algn="l"/>
              </a:tabLst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Velká Morava druhé poloviny 9. století + raně přemyslovské Čechy 10. a 11. století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7200" algn="l"/>
              </a:tabLst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zakládající význam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Cyrilometodějské (/ byzantské / moravské) misie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jazykový a kulturní: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457200" algn="l"/>
              </a:tabLst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FontTx/>
              <a:buChar char="•"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vytvoření slovanského </a:t>
            </a:r>
            <a:r>
              <a:rPr kumimoji="0" lang="cs-CZ" altLang="cs-CZ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písma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(hlaholice) </a:t>
            </a:r>
            <a:endParaRPr kumimoji="0" lang="cs-CZ" altLang="cs-CZ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FontTx/>
              <a:buChar char="•"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vytvoření slovanského literárního (liturgického) </a:t>
            </a:r>
            <a:r>
              <a:rPr kumimoji="0" lang="cs-CZ" altLang="cs-CZ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jazyka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stsl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  <a:p>
            <a:pPr marL="457200" lvl="1" indent="0">
              <a:lnSpc>
                <a:spcPct val="100000"/>
              </a:lnSpc>
              <a:buFontTx/>
              <a:buChar char="•"/>
            </a:pPr>
            <a:r>
              <a:rPr lang="cs-CZ" alt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kumimoji="0" lang="cs-CZ" altLang="cs-CZ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literárního života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6258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8C323-664C-11A6-159C-E4AE4CDF6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Staroslověnské písemnictví Velké Moravy (druhá polovina 9. století)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183320-B762-ADC8-24CF-99BFE4F15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„velkomoravská literární škola“ (formulování svébytného kulturního paradigmatu)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receptivní (překladový) ráz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„původní“ tvorba: zejména texty panegyrické a hagiografické – Konstantin Filozof</a:t>
            </a:r>
          </a:p>
          <a:p>
            <a:endParaRPr lang="cs-CZ" sz="1800" dirty="0">
              <a:latin typeface="Times New Roman" panose="02020603050405020304" pitchFamily="18" charset="0"/>
            </a:endParaRPr>
          </a:p>
          <a:p>
            <a:endParaRPr lang="cs-CZ" sz="1800" dirty="0">
              <a:latin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předpoklad koexistence slovanské a latinské liturgie i literatury (napjaté vztahy v organizačně církevní oblasti)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přestala na Moravě po vyhnání tzv. Metodějových žáků existovat slovanská literární tradice a bohoslužba?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427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1682E-1414-688C-DE00-68C83B475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707"/>
            <a:ext cx="10515600" cy="1325563"/>
          </a:xfrm>
        </p:spPr>
        <p:txBody>
          <a:bodyPr>
            <a:normAutofit/>
          </a:bodyPr>
          <a:lstStyle/>
          <a:p>
            <a:r>
              <a:rPr kumimoji="0" lang="cs-CZ" altLang="cs-CZ" sz="280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Církevněslovanské písemnictví v Čechách 10. a 11. století </a:t>
            </a:r>
            <a:endParaRPr lang="cs-CZ" sz="28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F668D58-A74E-1AD7-293E-302157E105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0364" y="2047777"/>
            <a:ext cx="10753436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00000"/>
              </a:lnSpc>
            </a:pP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200 let trvající snaha re-konstruovat obraz staroslověnské a latinské vzdělanosti na českém území 9. – 11. století 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jistý rozpor historického a filologického vidění dané doby: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228600">
              <a:lnSpc>
                <a:spcPct val="100000"/>
              </a:lnSpc>
              <a:buFontTx/>
              <a:buChar char="•"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skepticismus historiků 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228600">
              <a:lnSpc>
                <a:spcPct val="100000"/>
              </a:lnSpc>
              <a:buFontTx/>
              <a:buChar char="•"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„nadšení“ filologů – počet a žánrové bohatství církevněslovanských textů české redakce nutí k představě autorské i recipientské základny (specializované skupiny autorů, opisovačů, uživatelů vzdělaných ve slovanském písmu a literárním jazyku) 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existenci slovanské vzdělanosti v raně přemyslovských Čechách není pochyb, předmětem diskuse je její rozsah a doba trvání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96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74F52-3BC5-930D-187C-872224532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Otázka původu slovanské vzdělanosti v Čechách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A7DBB-FDFF-7F42-8B17-C97747A8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sz="1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Kristiánova legenda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1"/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základní pramen vědomostí o staroslověnské kultuře v Čechách 10. století (křest Bořivoje a Ludmily na Velké Moravě Metodějem a vyslání slovanského kněze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Kaicha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 Čech)</a:t>
            </a:r>
          </a:p>
          <a:p>
            <a:pPr lvl="1"/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otázka pravosti pramene a jeho výpovědní hodnota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Sázavský klášter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(cca 1032–1097) </a:t>
            </a:r>
          </a:p>
          <a:p>
            <a:pPr lvl="1"/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jediné historicky dobře doložené středisko staroslověnské vzdělanosti v Čechách </a:t>
            </a:r>
          </a:p>
          <a:p>
            <a:pPr lvl="1"/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slovanskost kláštera vyrůstala z domácího českého prostředí, nebo byla importem z ciziny? 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existence dalších center slovanského písemnictví v raně středověkých Čechách?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199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24A07-2439-5780-87C2-6FD06EC8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2DB0BB-F150-941A-39AA-2D2ED88C5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otázka kontinuity slovanské vzdělanosti na Velké Moravě a v raně přemyslovských Čechách: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předpoklad přímého, nepřerušeného vývoje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vs.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předpoklad přerušeného vývoje (velkomoravské vlivy v Čechách 10. a 11. století skrze jiné zprostředkovatele)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otázka kontinuity slovanské vzdělanosti v přemyslovských Čechách po zániku slovanské sázavské komunity:  </a:t>
            </a:r>
          </a:p>
          <a:p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slovanský klášter v Emauzích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(založen Karlem IV. r. 1347) – povolání chorvatských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glagolášů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jediný přesvědčivý důkaz živé existence slovanské kultury: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Hospodine, pomiluj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027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111B4-0A7A-3AB5-8C81-6B274DBF1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Základní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9AA8FB-D367-B882-3553-D6C89CB38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Čajka, František: Staroslověnské písemnictví na Velké Moravě a ve středověkých Čechách. Praha, Slovanský ústav AV ČR 2017.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Hauptová, Zoe: Církevněslovanské písemnictví v přemyslovských Čechách. In: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Moldanová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D.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Jazyk a literatura v historické perspektivě. Ústí nad Labem, UJEP 1998.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Kalhous, David:  Slovanské písemnictví a liturgie 10. a 11. věku, Český časopis historický 108, 2010, s. 1–33.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Kouřil, Pavel a kol.: Cyrilometodějská misie a Evropa. 1150 let od příchodu soluňských bratří na Velkou Moravu. Brno, Archeologický ústav AV ČR 2014.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Večerka, Radoslav: Staroslověnská etapa českého písemnictví, NLN, Praha 2010.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51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Calibri Light"/>
                <a:ea typeface="Times New Roman"/>
              </a:rPr>
              <a:t>Vícejazyčnost starší české literatury    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000000"/>
                </a:solidFill>
                <a:latin typeface="Calibri"/>
                <a:ea typeface="Times New Roman"/>
              </a:rPr>
              <a:t>vícejazyčnost</a:t>
            </a:r>
            <a:r>
              <a:rPr lang="cs-CZ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jako charakteristický znak středověké (i raně novověké) evropské literatury ↔ </a:t>
            </a:r>
            <a:r>
              <a:rPr lang="cs-CZ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monolingvní koncept národní literatury je velmi limitující </a:t>
            </a:r>
            <a:r>
              <a:rPr lang="cs-CZ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754626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B0720-7260-49ED-8614-4EC149C3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ea typeface="Times New Roman" panose="02020603050405020304" pitchFamily="18" charset="0"/>
              </a:rPr>
              <a:t>Jazyková situace (raného) středověku: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8047F-D218-4DC8-A6E5-47FD8602F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psaný jazyk = literární = liturgický = intelektuální (vzdělanecký) = lingua franca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>
                <a:effectLst/>
                <a:ea typeface="Times New Roman" panose="02020603050405020304" pitchFamily="18" charset="0"/>
              </a:rPr>
              <a:t>2 literární prostory raně středověké Evropy: latinský (západní) + řecký (východní)</a:t>
            </a:r>
          </a:p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 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→ středověký (i raně novověký) evropský intelektuál je minimálně bilingvní (literární jazyk „otcovský“+ mateřský jazyk) </a:t>
            </a:r>
          </a:p>
          <a:p>
            <a:pPr marL="0" indent="0">
              <a:buNone/>
              <a:tabLst>
                <a:tab pos="457200" algn="l"/>
              </a:tabLst>
            </a:pPr>
            <a:endParaRPr lang="cs-CZ" sz="1600" dirty="0">
              <a:ea typeface="Times New Roman" panose="02020603050405020304" pitchFamily="18" charset="0"/>
              <a:cs typeface="Calibri" panose="020F0502020204030204"/>
            </a:endParaRPr>
          </a:p>
          <a:p>
            <a:pPr marL="342900" indent="-342900">
              <a:buFont typeface="Wingdings" panose="05050102010706020507" pitchFamily="18" charset="2"/>
              <a:buChar char="v"/>
              <a:tabLst>
                <a:tab pos="457200" algn="l"/>
              </a:tabLst>
            </a:pPr>
            <a:r>
              <a:rPr lang="cs-CZ" sz="1800" dirty="0">
                <a:ea typeface="Times New Roman" panose="02020603050405020304" pitchFamily="18" charset="0"/>
                <a:cs typeface="Calibri" panose="020F0502020204030204"/>
              </a:rPr>
              <a:t>staroslověnština ("jazyk slovanský") jako jazyk liturgický a literární   </a:t>
            </a:r>
            <a:endParaRPr lang="cs-CZ" sz="1800" dirty="0">
              <a:effectLst/>
              <a:ea typeface="Times New Roman" panose="02020603050405020304" pitchFamily="18" charset="0"/>
              <a:cs typeface="Calibri" panose="020F0502020204030204"/>
            </a:endParaRPr>
          </a:p>
          <a:p>
            <a:pPr marL="34290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dirty="0"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 err="1">
                <a:effectLst/>
                <a:ea typeface="Times New Roman" panose="02020603050405020304" pitchFamily="18" charset="0"/>
              </a:rPr>
              <a:t>vernakulární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jazyk = zpočátku pouze mluvený, teprve postupně </a:t>
            </a:r>
            <a:r>
              <a:rPr lang="cs-CZ" sz="1800" b="1" dirty="0" err="1">
                <a:effectLst/>
                <a:ea typeface="Times New Roman" panose="02020603050405020304" pitchFamily="18" charset="0"/>
              </a:rPr>
              <a:t>vernakularizace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 literatury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cs-CZ" sz="16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7645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3B6D4-99A2-FD2A-668B-903F17601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Žánr jako prostředek klasifikace literatury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411FE-95F8-F20A-9AA1-B99FD8468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SzPts val="2200"/>
              <a:buFont typeface="Times New Roman" panose="02020603050405020304" pitchFamily="18" charset="0"/>
              <a:buChar char="–"/>
              <a:tabLst>
                <a:tab pos="1106805" algn="l"/>
              </a:tabLst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SzPts val="2200"/>
              <a:tabLst>
                <a:tab pos="1106805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pomocník uvědomování si společných textových vazeb v synchronním i diachronním aspektu </a:t>
            </a:r>
          </a:p>
          <a:p>
            <a:pPr marL="342900" lvl="0" indent="-342900">
              <a:buSzPts val="2200"/>
              <a:buFont typeface="Times New Roman" panose="02020603050405020304" pitchFamily="18" charset="0"/>
              <a:buChar char="–"/>
              <a:tabLst>
                <a:tab pos="1106805" algn="l"/>
              </a:tabLst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SzPts val="2200"/>
              <a:tabLst>
                <a:tab pos="1106805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nabízí možnost literární tvorbu určitým způsobem třídit, zejména chybí-li jiná kritéria (resp. jsou-li nejistá – viz např.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českojazyčnou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literaturu 14. století jako „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literaturu bez autorů a generací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“) 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9955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DB75A-04F3-CC3F-C776-DD7C30407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Specifika předmoderní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genologie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DEE3C6-4D3E-E732-B8DA-D452E06E8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v evropském středověku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absence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teoretické reflexe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žánru x existence žánrového cítění (viz např. parodii žánrů)</a:t>
            </a:r>
          </a:p>
          <a:p>
            <a:pPr marL="342900" lvl="0" indent="-342900"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nejednoznačná žánrová terminologie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(nutná žánrová analýza textu)</a:t>
            </a:r>
          </a:p>
          <a:p>
            <a:pPr marL="342900" lvl="0" indent="-342900"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svébytný žánrový systém 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vzhledem k předchozímu i následujícímu literárnímu dění  </a:t>
            </a:r>
          </a:p>
          <a:p>
            <a:pPr marL="342900" lvl="0" indent="-342900"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„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žánrová neurčitost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“, míšení žánrových postupů,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žánrová hybridita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</a:p>
          <a:p>
            <a:pPr marL="342900" lvl="0" indent="-342900"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mnoho žánrů patří mezi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smíšené, přechodové formy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literárních druhů (prolínání lyrického, epického i dramatického; tzv. čtvrtý, pragmatický literární druh – didaktická literatura)</a:t>
            </a:r>
          </a:p>
          <a:p>
            <a:pPr marL="342900" lvl="0" indent="-342900"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inspirace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žánry 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obsaženými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v bibli;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většina prestižních předmoderních (středověkých) žánrů geneticky spjata s náboženským životem či liturgickým obřadem – primárně funkce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náboženská, liturgická, kultická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7051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3AB102-C61D-2A12-ECE4-DC888FFD6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0D2B4B-D6D1-BCC7-1118-4191E45AC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žánrová příslušnost mnohdy není dostatečným východiskem pro literárněhistorické poznání – hledisko </a:t>
            </a: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aktuální funkčnosti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mezidruhový kontext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(Jaroslav Kolár)</a:t>
            </a:r>
          </a:p>
          <a:p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89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43F38-FF15-6FC5-13CC-20018979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Pokusy o novou žánrovou terminologii vypracovanou na materiálu středověké literatury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9D471-218B-6D98-F0E0-BD64AD74E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Dmitrij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Lichačev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: hierarchické uspořádání středověkých žánrů</a:t>
            </a:r>
          </a:p>
          <a:p>
            <a:pPr marL="742950" lvl="1" indent="-285750">
              <a:buSzPts val="2200"/>
              <a:buFont typeface="Wingdings" panose="05000000000000000000" pitchFamily="2" charset="2"/>
              <a:buChar char=""/>
              <a:tabLst>
                <a:tab pos="914400" algn="l"/>
              </a:tabLst>
            </a:pP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žánry jednoduché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</a:t>
            </a:r>
          </a:p>
          <a:p>
            <a:pPr marL="742950" lvl="1" indent="-285750">
              <a:buSzPts val="2200"/>
              <a:buFont typeface="Wingdings" panose="05000000000000000000" pitchFamily="2" charset="2"/>
              <a:buChar char=""/>
              <a:tabLst>
                <a:tab pos="914400" algn="l"/>
              </a:tabLst>
            </a:pP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žánry složené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(„opus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mixtum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“)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André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Jolles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: </a:t>
            </a:r>
            <a:r>
              <a:rPr lang="cs-CZ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jednoduché formy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Wingdings" panose="05000000000000000000" pitchFamily="2" charset="2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12447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8C951C-5E6C-8F6C-2CB4-16293F64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Nejfrekventovanější žánry středověké literatury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BC65E7-73CA-C97F-877E-C6AA16F3B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historiografické (kronika)</a:t>
            </a:r>
          </a:p>
          <a:p>
            <a:pPr lvl="0">
              <a:buSzPts val="2200"/>
              <a:tabLst>
                <a:tab pos="4572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hagiografické (legenda)</a:t>
            </a:r>
          </a:p>
          <a:p>
            <a:pPr lvl="0">
              <a:buSzPts val="2200"/>
              <a:tabLst>
                <a:tab pos="4572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homiletické (kázání)</a:t>
            </a:r>
          </a:p>
          <a:p>
            <a:pPr lvl="0">
              <a:buSzPts val="2200"/>
              <a:tabLst>
                <a:tab pos="457200" algn="l"/>
              </a:tabLst>
            </a:pP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hymnografické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(duchovní lyrika)</a:t>
            </a:r>
          </a:p>
          <a:p>
            <a:pPr lvl="0">
              <a:buSzPts val="2200"/>
              <a:tabLst>
                <a:tab pos="457200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liturgické drama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traktátová literatura (a žánry spjaté s univerzitním diskursem)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 středověkou evropskou literaturu plní úlohu žánrového modelu primárně latinské písemnictví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při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vernakularizaci</a:t>
            </a: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 vznik nejen nových témat, literárních typů ad., ale i žánrů </a:t>
            </a:r>
            <a:endParaRPr lang="cs-CZ" sz="2200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02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0ABD2-E861-8584-24CE-86AAC4073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Bohemikální</a:t>
            </a:r>
            <a:r>
              <a:rPr lang="cs-CZ" dirty="0"/>
              <a:t> </a:t>
            </a:r>
            <a:r>
              <a:rPr lang="cs-CZ" dirty="0" err="1"/>
              <a:t>raněnovověká</a:t>
            </a:r>
            <a:r>
              <a:rPr lang="cs-CZ" dirty="0"/>
              <a:t> literatura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C20CE-22D2-A966-6C1F-68B82CE45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prozaizace epiky v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raněnovověké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evropské literatuře (rozprávka, novela, román)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vzestup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vernakulárního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náboženského písemnictví v Evropě pozdního středověku a enormní zájem o náboženskou tematiku v českém pozdně středověkém nábožensky reformním (husitském) hnutí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odlišnost od žánrových modelů (velkých) západoevropských literatur –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humanistický zájem o žánry a (strofické) formy antické literatury (antický list, antické drama – tragédie,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…)</a:t>
            </a:r>
            <a:endParaRPr lang="cs-CZ" sz="2400" dirty="0">
              <a:latin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430820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946E930D6BFA4A8230C713FF729B4E" ma:contentTypeVersion="3" ma:contentTypeDescription="Vytvoří nový dokument" ma:contentTypeScope="" ma:versionID="6b2c013624f1413eb3800ffee8ba9aec">
  <xsd:schema xmlns:xsd="http://www.w3.org/2001/XMLSchema" xmlns:xs="http://www.w3.org/2001/XMLSchema" xmlns:p="http://schemas.microsoft.com/office/2006/metadata/properties" xmlns:ns2="a144d231-73ff-41dc-8c5d-eb840b0570e7" targetNamespace="http://schemas.microsoft.com/office/2006/metadata/properties" ma:root="true" ma:fieldsID="3dafac4bc8adbe6cead8a3ff5679e948" ns2:_="">
    <xsd:import namespace="a144d231-73ff-41dc-8c5d-eb840b0570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4d231-73ff-41dc-8c5d-eb840b0570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605561-A731-425F-A6D2-F35A8DB25E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A042A0-CF5D-4E4C-94B7-2C49D7BC8E4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46D7226-9A8B-42F2-9FDA-C0DE7F3182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4d231-73ff-41dc-8c5d-eb840b0570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1464</Words>
  <Application>Microsoft Office PowerPoint</Application>
  <PresentationFormat>Širokoúhlá obrazovka</PresentationFormat>
  <Paragraphs>158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Office Theme</vt:lpstr>
      <vt:lpstr>Motiv Office</vt:lpstr>
      <vt:lpstr>Žánry předmoderní (české) literatury</vt:lpstr>
      <vt:lpstr>Prezentace aplikace PowerPoint</vt:lpstr>
      <vt:lpstr>Jazyková situace (raného) středověku: </vt:lpstr>
      <vt:lpstr>Žánr jako prostředek klasifikace literatury </vt:lpstr>
      <vt:lpstr>Specifika předmoderní genologie</vt:lpstr>
      <vt:lpstr>Prezentace aplikace PowerPoint</vt:lpstr>
      <vt:lpstr>Pokusy o novou žánrovou terminologii vypracovanou na materiálu středověké literatury</vt:lpstr>
      <vt:lpstr>Nejfrekventovanější žánry středověké literatury</vt:lpstr>
      <vt:lpstr>Bohemikální raněnovověká literatura  </vt:lpstr>
      <vt:lpstr>Genologický model literatury doby husitské</vt:lpstr>
      <vt:lpstr>Genologický model české literatury „dlouhého“ 16. století </vt:lpstr>
      <vt:lpstr>Genologický model české literatury 17. a první poloviny 18. století</vt:lpstr>
      <vt:lpstr>Základní literatura</vt:lpstr>
      <vt:lpstr> Exkurz: Otazníky nad staroslověnskou a církevněslovanskou literaturou české redakce </vt:lpstr>
      <vt:lpstr>Staroslověnské písemnictví Velké Moravy (druhá polovina 9. století)</vt:lpstr>
      <vt:lpstr>Církevněslovanské písemnictví v Čechách 10. a 11. století </vt:lpstr>
      <vt:lpstr>Otázka původu slovanské vzdělanosti v Čechách </vt:lpstr>
      <vt:lpstr>Prezentace aplikace PowerPoint</vt:lpstr>
      <vt:lpstr>Základní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Žánry předmoderní (české) literatury</dc:title>
  <dc:creator>Škarpová, Marie</dc:creator>
  <cp:lastModifiedBy>Škarpová, Marie</cp:lastModifiedBy>
  <cp:revision>27</cp:revision>
  <dcterms:created xsi:type="dcterms:W3CDTF">2022-05-24T05:58:34Z</dcterms:created>
  <dcterms:modified xsi:type="dcterms:W3CDTF">2023-07-20T17:01:44Z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0x010100CE946E930D6BFA4A8230C713FF729B4E</vt:lpwstr>
  </property>
</Properties>
</file>