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5" r:id="rId3"/>
    <p:sldId id="266" r:id="rId4"/>
    <p:sldId id="262" r:id="rId5"/>
    <p:sldId id="267" r:id="rId6"/>
    <p:sldId id="268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81B90-4525-4231-9AA5-AA9FC23ACC24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E152E-5AC9-4E10-9037-DDCE4F5841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1025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BC5B58E-9B18-4C97-9AFE-FA9B7ACAEE07}" type="datetimeFigureOut">
              <a:rPr lang="cs-CZ" smtClean="0"/>
              <a:pPr/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EA55983-AF42-43FB-BB7A-8CEAC91B44D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17C0-0031-4DB5-AB53-B9FAE1ED2D88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3200" b="1" dirty="0"/>
              <a:t>Balkánské země v 50</a:t>
            </a:r>
            <a:r>
              <a:rPr lang="cs-CZ" sz="3200" b="1" dirty="0" smtClean="0"/>
              <a:t>.-80</a:t>
            </a:r>
            <a:r>
              <a:rPr lang="cs-CZ" sz="3200" b="1" dirty="0"/>
              <a:t>. letech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20496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Balkan</a:t>
            </a:r>
            <a:r>
              <a:rPr lang="cs-CZ" dirty="0" smtClean="0"/>
              <a:t> </a:t>
            </a:r>
            <a:r>
              <a:rPr lang="cs-CZ" dirty="0" err="1" smtClean="0"/>
              <a:t>Dilemmas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1970s </a:t>
            </a:r>
            <a:r>
              <a:rPr lang="cs-CZ" dirty="0" err="1" smtClean="0"/>
              <a:t>and</a:t>
            </a:r>
            <a:r>
              <a:rPr lang="cs-CZ" dirty="0" smtClean="0"/>
              <a:t> 1980s: A Point </a:t>
            </a:r>
            <a:r>
              <a:rPr lang="cs-CZ" dirty="0" err="1" smtClean="0"/>
              <a:t>of</a:t>
            </a:r>
            <a:r>
              <a:rPr lang="cs-CZ" dirty="0" smtClean="0"/>
              <a:t> No </a:t>
            </a:r>
            <a:r>
              <a:rPr lang="cs-CZ" dirty="0" err="1" smtClean="0"/>
              <a:t>Return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4881736" cy="42469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Konstantina E. </a:t>
            </a:r>
            <a:r>
              <a:rPr lang="cs-CZ" dirty="0" err="1" smtClean="0"/>
              <a:t>Botsiou</a:t>
            </a:r>
            <a:endParaRPr lang="cs-CZ" dirty="0" smtClean="0"/>
          </a:p>
          <a:p>
            <a:r>
              <a:rPr lang="en-GB" sz="1700" dirty="0" smtClean="0"/>
              <a:t>Associate Professor of Modern History and International Politics and Vice Rector at the University of Peloponnese </a:t>
            </a:r>
            <a:endParaRPr lang="cs-CZ" sz="1700" dirty="0" smtClean="0"/>
          </a:p>
          <a:p>
            <a:r>
              <a:rPr lang="cs-CZ" sz="1700" dirty="0" err="1" smtClean="0"/>
              <a:t>She</a:t>
            </a:r>
            <a:r>
              <a:rPr lang="cs-CZ" sz="1700" dirty="0" smtClean="0"/>
              <a:t> </a:t>
            </a:r>
            <a:r>
              <a:rPr lang="en-GB" sz="1700" dirty="0" smtClean="0"/>
              <a:t>studied history and archaeology at the University of Athens and received her Ph.D. in modern history at the University of </a:t>
            </a:r>
            <a:r>
              <a:rPr lang="en-GB" sz="1700" dirty="0" err="1" smtClean="0"/>
              <a:t>Tübingen</a:t>
            </a:r>
            <a:r>
              <a:rPr lang="cs-CZ" sz="1700" dirty="0" smtClean="0"/>
              <a:t>, </a:t>
            </a:r>
            <a:r>
              <a:rPr lang="en-GB" sz="1700" dirty="0" smtClean="0"/>
              <a:t>Germany</a:t>
            </a:r>
            <a:endParaRPr lang="cs-CZ" sz="1700" dirty="0" smtClean="0"/>
          </a:p>
          <a:p>
            <a:r>
              <a:rPr lang="en-GB" sz="1700" dirty="0" smtClean="0"/>
              <a:t>She has served as Deputy Director at the European Jean Monnet Centre of the Athens University. At the </a:t>
            </a:r>
            <a:r>
              <a:rPr lang="en-GB" sz="1700" dirty="0" err="1" smtClean="0"/>
              <a:t>Konstantinos</a:t>
            </a:r>
            <a:r>
              <a:rPr lang="en-GB" sz="1700" dirty="0" smtClean="0"/>
              <a:t> Karamanlis Institute for Democracy (</a:t>
            </a:r>
            <a:r>
              <a:rPr lang="en-GB" sz="1700" dirty="0" err="1" smtClean="0"/>
              <a:t>KKID</a:t>
            </a:r>
            <a:r>
              <a:rPr lang="en-GB" sz="1700" dirty="0" smtClean="0"/>
              <a:t>) </a:t>
            </a:r>
            <a:r>
              <a:rPr lang="cs-CZ" sz="1700" dirty="0" err="1" smtClean="0"/>
              <a:t>she</a:t>
            </a:r>
            <a:r>
              <a:rPr lang="cs-CZ" sz="1700" dirty="0" smtClean="0"/>
              <a:t> </a:t>
            </a:r>
            <a:r>
              <a:rPr lang="cs-CZ" sz="1700" dirty="0" err="1" smtClean="0"/>
              <a:t>is</a:t>
            </a:r>
            <a:r>
              <a:rPr lang="cs-CZ" sz="1700" dirty="0" smtClean="0"/>
              <a:t> </a:t>
            </a:r>
            <a:r>
              <a:rPr lang="en-GB" sz="1700" dirty="0" smtClean="0"/>
              <a:t>Vice President since 2011.</a:t>
            </a:r>
            <a:endParaRPr lang="cs-CZ" sz="1700" dirty="0" smtClean="0"/>
          </a:p>
          <a:p>
            <a:r>
              <a:rPr lang="en-GB" sz="1700" dirty="0" smtClean="0"/>
              <a:t>She speaks Greek (native), English, German, Italian and French.</a:t>
            </a:r>
            <a:endParaRPr lang="en-GB" sz="1700" dirty="0"/>
          </a:p>
        </p:txBody>
      </p:sp>
      <p:pic>
        <p:nvPicPr>
          <p:cNvPr id="4" name="Obrázek 3" descr="botis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996952"/>
            <a:ext cx="3619500" cy="3609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95536" y="1412776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In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Cold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War</a:t>
            </a:r>
            <a:r>
              <a:rPr lang="cs-CZ" sz="2000" i="1" dirty="0" smtClean="0"/>
              <a:t> in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Balkans</a:t>
            </a:r>
            <a:r>
              <a:rPr lang="cs-CZ" sz="2000" i="1" dirty="0" smtClean="0"/>
              <a:t>, 1945-1956</a:t>
            </a:r>
            <a:r>
              <a:rPr lang="cs-CZ" sz="2000" dirty="0" smtClean="0"/>
              <a:t>, </a:t>
            </a:r>
            <a:r>
              <a:rPr lang="cs-CZ" sz="2000" dirty="0" err="1" smtClean="0"/>
              <a:t>ed</a:t>
            </a:r>
            <a:r>
              <a:rPr lang="cs-CZ" sz="2000" dirty="0" smtClean="0"/>
              <a:t>. </a:t>
            </a:r>
            <a:r>
              <a:rPr lang="cs-CZ" sz="2000" dirty="0" err="1" smtClean="0"/>
              <a:t>Svetozar</a:t>
            </a:r>
            <a:r>
              <a:rPr lang="cs-CZ" sz="2000" dirty="0" smtClean="0"/>
              <a:t> </a:t>
            </a:r>
            <a:r>
              <a:rPr lang="cs-CZ" sz="2000" dirty="0" err="1" smtClean="0"/>
              <a:t>Rajak</a:t>
            </a:r>
            <a:r>
              <a:rPr lang="cs-CZ" sz="2000" dirty="0" smtClean="0"/>
              <a:t> </a:t>
            </a:r>
            <a:r>
              <a:rPr lang="cs-CZ" sz="2000" dirty="0" err="1" smtClean="0"/>
              <a:t>et.al</a:t>
            </a:r>
            <a:r>
              <a:rPr lang="cs-CZ" sz="2000" dirty="0" smtClean="0"/>
              <a:t> (Cambridge University </a:t>
            </a:r>
            <a:r>
              <a:rPr lang="cs-CZ" sz="2000" dirty="0" err="1" smtClean="0"/>
              <a:t>Press</a:t>
            </a:r>
            <a:r>
              <a:rPr lang="cs-CZ" sz="2000" dirty="0" smtClean="0"/>
              <a:t>, 2010), 261-282.</a:t>
            </a:r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50. léta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291264" cy="5400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Konsolidace americké hegemonie v Řecku a Turecku a sovětské dominance v Albánii, Bulharsku a Rumunsku</a:t>
            </a:r>
          </a:p>
          <a:p>
            <a:pPr lvl="1"/>
            <a:r>
              <a:rPr lang="cs-CZ" dirty="0" smtClean="0"/>
              <a:t>1952 - vstup Řecka a Turecka do NATO</a:t>
            </a:r>
          </a:p>
          <a:p>
            <a:pPr lvl="1"/>
            <a:r>
              <a:rPr lang="cs-CZ" dirty="0" smtClean="0"/>
              <a:t>1955 - založení Varšavské </a:t>
            </a:r>
            <a:r>
              <a:rPr lang="cs-CZ" dirty="0" smtClean="0"/>
              <a:t>smlouvy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X 1960-89 sovětsko-čínská </a:t>
            </a:r>
            <a:r>
              <a:rPr lang="cs-CZ" dirty="0" err="1" smtClean="0"/>
              <a:t>rotržka</a:t>
            </a:r>
            <a:r>
              <a:rPr lang="cs-CZ" dirty="0" smtClean="0"/>
              <a:t> – Albánie se přiklání k Číně</a:t>
            </a:r>
            <a:endParaRPr lang="en-GB" dirty="0" smtClean="0"/>
          </a:p>
          <a:p>
            <a:r>
              <a:rPr lang="cs-CZ" dirty="0" smtClean="0"/>
              <a:t>Jugoslávie sledovala třetí cestu po roztržce </a:t>
            </a:r>
            <a:r>
              <a:rPr lang="cs-CZ" dirty="0" err="1" smtClean="0"/>
              <a:t>Tita</a:t>
            </a:r>
            <a:r>
              <a:rPr lang="cs-CZ" dirty="0" smtClean="0"/>
              <a:t> a Stalina</a:t>
            </a:r>
          </a:p>
          <a:p>
            <a:pPr lvl="1"/>
            <a:r>
              <a:rPr lang="cs-CZ" dirty="0" smtClean="0"/>
              <a:t>1953/4 – Balkánský </a:t>
            </a:r>
            <a:r>
              <a:rPr lang="cs-CZ" dirty="0" smtClean="0"/>
              <a:t>pakt</a:t>
            </a:r>
          </a:p>
          <a:p>
            <a:pPr lvl="1"/>
            <a:r>
              <a:rPr lang="cs-CZ" dirty="0" smtClean="0"/>
              <a:t>1961 – Hnutí nezúčastněných</a:t>
            </a:r>
          </a:p>
          <a:p>
            <a:pPr lvl="1">
              <a:buNone/>
            </a:pPr>
            <a:endParaRPr lang="cs-CZ" dirty="0" smtClean="0"/>
          </a:p>
          <a:p>
            <a:pPr lvl="0"/>
            <a:r>
              <a:rPr lang="cs-CZ" dirty="0" smtClean="0"/>
              <a:t>„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though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Balkans</a:t>
            </a:r>
            <a:r>
              <a:rPr lang="cs-CZ" dirty="0" smtClean="0"/>
              <a:t> </a:t>
            </a:r>
            <a:r>
              <a:rPr lang="cs-CZ" dirty="0" err="1" smtClean="0"/>
              <a:t>constituted</a:t>
            </a:r>
            <a:r>
              <a:rPr lang="cs-CZ" dirty="0" smtClean="0"/>
              <a:t> a </a:t>
            </a:r>
            <a:r>
              <a:rPr lang="cs-CZ" dirty="0" err="1" smtClean="0"/>
              <a:t>potentially</a:t>
            </a:r>
            <a:r>
              <a:rPr lang="cs-CZ" dirty="0" smtClean="0"/>
              <a:t> </a:t>
            </a:r>
            <a:r>
              <a:rPr lang="cs-CZ" dirty="0" err="1" smtClean="0"/>
              <a:t>significant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 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came</a:t>
            </a:r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 in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to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Eastern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.“</a:t>
            </a:r>
          </a:p>
          <a:p>
            <a:pPr lvl="1"/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held</a:t>
            </a:r>
            <a:r>
              <a:rPr lang="cs-CZ" dirty="0" smtClean="0"/>
              <a:t> a </a:t>
            </a:r>
            <a:r>
              <a:rPr lang="cs-CZ" dirty="0" err="1" smtClean="0"/>
              <a:t>marginal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nuclear</a:t>
            </a:r>
            <a:r>
              <a:rPr lang="cs-CZ" dirty="0" smtClean="0"/>
              <a:t> map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Cold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- </a:t>
            </a:r>
            <a:r>
              <a:rPr lang="cs-CZ" dirty="0" err="1" smtClean="0"/>
              <a:t>neither</a:t>
            </a:r>
            <a:r>
              <a:rPr lang="cs-CZ" dirty="0" smtClean="0"/>
              <a:t> </a:t>
            </a:r>
            <a:r>
              <a:rPr lang="cs-CZ" dirty="0" smtClean="0"/>
              <a:t>Washington nor </a:t>
            </a:r>
            <a:r>
              <a:rPr lang="cs-CZ" dirty="0" err="1" smtClean="0"/>
              <a:t>Moscow</a:t>
            </a:r>
            <a:r>
              <a:rPr lang="cs-CZ" dirty="0" smtClean="0"/>
              <a:t> </a:t>
            </a:r>
            <a:r>
              <a:rPr lang="cs-CZ" dirty="0" err="1" smtClean="0"/>
              <a:t>wished</a:t>
            </a:r>
            <a:r>
              <a:rPr lang="cs-CZ" dirty="0" smtClean="0"/>
              <a:t> to risk a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escalation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sake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region.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78A1E-3433-4748-93ED-2242602056F6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357188"/>
            <a:ext cx="8643938" cy="61436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b="1" dirty="0"/>
              <a:t>Severoatlantická aliance</a:t>
            </a:r>
            <a:endParaRPr lang="cs-CZ" sz="3200" dirty="0"/>
          </a:p>
          <a:p>
            <a:pPr lvl="0"/>
            <a:r>
              <a:rPr lang="cs-CZ" sz="3200" b="1" dirty="0"/>
              <a:t>NATO</a:t>
            </a:r>
            <a:r>
              <a:rPr lang="cs-CZ" sz="3200" dirty="0"/>
              <a:t> založeno </a:t>
            </a:r>
            <a:r>
              <a:rPr lang="cs-CZ" sz="3200" b="1" dirty="0"/>
              <a:t>1949, </a:t>
            </a:r>
            <a:r>
              <a:rPr lang="cs-CZ" sz="3200" dirty="0"/>
              <a:t>Washington</a:t>
            </a:r>
          </a:p>
          <a:p>
            <a:pPr lvl="0"/>
            <a:r>
              <a:rPr lang="cs-CZ" sz="3200" dirty="0"/>
              <a:t>státy:</a:t>
            </a:r>
          </a:p>
          <a:p>
            <a:pPr lvl="0"/>
            <a:r>
              <a:rPr lang="cs-CZ" sz="3200" dirty="0"/>
              <a:t>cíle:</a:t>
            </a:r>
          </a:p>
          <a:p>
            <a:pPr lvl="0"/>
            <a:r>
              <a:rPr lang="cs-CZ" sz="3200" dirty="0"/>
              <a:t>sídlo velení:</a:t>
            </a:r>
          </a:p>
          <a:p>
            <a:pPr lvl="0"/>
            <a:r>
              <a:rPr lang="cs-CZ" sz="3200" dirty="0"/>
              <a:t>klíčový </a:t>
            </a:r>
            <a:r>
              <a:rPr lang="cs-CZ" sz="3200" b="1" i="1" dirty="0"/>
              <a:t>5. článek</a:t>
            </a:r>
            <a:r>
              <a:rPr lang="cs-CZ" sz="3200" dirty="0"/>
              <a:t> – </a:t>
            </a:r>
            <a:r>
              <a:rPr lang="cs-CZ" sz="3200" b="1" i="1" dirty="0"/>
              <a:t>kolektivní </a:t>
            </a:r>
            <a:r>
              <a:rPr lang="cs-CZ" sz="3200" b="1" i="1" dirty="0" smtClean="0"/>
              <a:t>obrana</a:t>
            </a:r>
            <a:r>
              <a:rPr lang="cs-CZ" sz="3200" b="1" i="1" dirty="0"/>
              <a:t> </a:t>
            </a:r>
            <a:endParaRPr lang="cs-CZ" sz="3200" dirty="0"/>
          </a:p>
          <a:p>
            <a:pPr marL="0" lvl="0" indent="0">
              <a:buNone/>
            </a:pPr>
            <a:endParaRPr lang="cs-CZ" sz="3200" b="1" i="1" dirty="0"/>
          </a:p>
          <a:p>
            <a:pPr marL="0" lvl="0" indent="0">
              <a:buNone/>
            </a:pPr>
            <a:r>
              <a:rPr lang="cs-CZ" sz="3200" b="1" dirty="0" smtClean="0"/>
              <a:t>Varšavská </a:t>
            </a:r>
            <a:r>
              <a:rPr lang="cs-CZ" sz="3200" b="1" dirty="0"/>
              <a:t>smlouva</a:t>
            </a:r>
            <a:endParaRPr lang="cs-CZ" sz="3200" dirty="0"/>
          </a:p>
          <a:p>
            <a:pPr lvl="0"/>
            <a:r>
              <a:rPr lang="cs-CZ" sz="3200" b="1" dirty="0"/>
              <a:t>1955</a:t>
            </a:r>
            <a:r>
              <a:rPr lang="cs-CZ" sz="3200" dirty="0"/>
              <a:t> </a:t>
            </a:r>
            <a:r>
              <a:rPr lang="cs-CZ" sz="3200" b="1" i="1" dirty="0"/>
              <a:t>Smlouva o přátelství, spolupráci a vzájemné pomoci</a:t>
            </a:r>
            <a:endParaRPr lang="cs-CZ" sz="3200" dirty="0"/>
          </a:p>
          <a:p>
            <a:pPr lvl="0"/>
            <a:r>
              <a:rPr lang="cs-CZ" sz="3200" dirty="0"/>
              <a:t>státy:</a:t>
            </a:r>
          </a:p>
          <a:p>
            <a:pPr lvl="0"/>
            <a:r>
              <a:rPr lang="cs-CZ" sz="3200" dirty="0"/>
              <a:t>cíle:</a:t>
            </a:r>
          </a:p>
          <a:p>
            <a:pPr lvl="0"/>
            <a:r>
              <a:rPr lang="cs-CZ" sz="3200" dirty="0"/>
              <a:t>sídlo velení:</a:t>
            </a:r>
          </a:p>
          <a:p>
            <a:pPr marL="0" indent="0">
              <a:buNone/>
            </a:pPr>
            <a:endParaRPr lang="cs-CZ" altLang="cs-CZ" sz="3200" i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2931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dirty="0" smtClean="0"/>
              <a:t>Východní blok – zák. </a:t>
            </a:r>
            <a:r>
              <a:rPr lang="cs-CZ" b="1" smtClean="0"/>
              <a:t>přehled</a:t>
            </a:r>
            <a:endParaRPr lang="cs-CZ" b="1" dirty="0" smtClean="0"/>
          </a:p>
          <a:p>
            <a:pPr lvl="1"/>
            <a:r>
              <a:rPr lang="cs-CZ" dirty="0" smtClean="0"/>
              <a:t>1949 RVHP</a:t>
            </a:r>
          </a:p>
          <a:p>
            <a:pPr lvl="1"/>
            <a:r>
              <a:rPr lang="cs-CZ" dirty="0" smtClean="0"/>
              <a:t>1953 Stalinova smrt +  1956 nepokoje v </a:t>
            </a:r>
            <a:r>
              <a:rPr lang="cs-CZ" dirty="0" err="1" smtClean="0"/>
              <a:t>NDR</a:t>
            </a:r>
            <a:endParaRPr lang="cs-CZ" dirty="0" smtClean="0"/>
          </a:p>
          <a:p>
            <a:pPr lvl="1"/>
            <a:r>
              <a:rPr lang="cs-CZ" dirty="0" smtClean="0"/>
              <a:t>1953 obnovení </a:t>
            </a:r>
            <a:r>
              <a:rPr lang="cs-CZ" dirty="0" err="1" smtClean="0"/>
              <a:t>dipl.styků</a:t>
            </a:r>
            <a:r>
              <a:rPr lang="cs-CZ" dirty="0" smtClean="0"/>
              <a:t> SSSR a Jugoslávie</a:t>
            </a:r>
            <a:endParaRPr lang="cs-CZ" dirty="0" smtClean="0"/>
          </a:p>
          <a:p>
            <a:pPr lvl="1"/>
            <a:r>
              <a:rPr lang="cs-CZ" dirty="0" smtClean="0"/>
              <a:t>1955 </a:t>
            </a:r>
            <a:r>
              <a:rPr lang="cs-CZ" dirty="0" err="1" smtClean="0"/>
              <a:t>Chruščov</a:t>
            </a:r>
            <a:r>
              <a:rPr lang="cs-CZ" dirty="0" smtClean="0"/>
              <a:t> do Bělehradu i tzv. </a:t>
            </a:r>
            <a:r>
              <a:rPr lang="cs-CZ" i="1" dirty="0" smtClean="0"/>
              <a:t>bělehradská deklarace o normalizaci vztahů</a:t>
            </a:r>
            <a:endParaRPr lang="cs-CZ" dirty="0" smtClean="0"/>
          </a:p>
          <a:p>
            <a:pPr lvl="1"/>
            <a:r>
              <a:rPr lang="cs-CZ" dirty="0" smtClean="0"/>
              <a:t>1956 </a:t>
            </a:r>
            <a:r>
              <a:rPr lang="cs-CZ" dirty="0" err="1" smtClean="0"/>
              <a:t>Chruščovův</a:t>
            </a:r>
            <a:r>
              <a:rPr lang="cs-CZ" dirty="0" smtClean="0"/>
              <a:t> tajný referát – iluze „tání“</a:t>
            </a:r>
          </a:p>
          <a:p>
            <a:pPr lvl="1"/>
            <a:r>
              <a:rPr lang="cs-CZ" dirty="0" smtClean="0"/>
              <a:t>1956 povstání v Polsku a Maďarsku</a:t>
            </a:r>
          </a:p>
          <a:p>
            <a:pPr lvl="1"/>
            <a:r>
              <a:rPr lang="cs-CZ" dirty="0" smtClean="0"/>
              <a:t>1968 Okupace </a:t>
            </a:r>
            <a:r>
              <a:rPr lang="cs-CZ" dirty="0" err="1" smtClean="0"/>
              <a:t>ČSR</a:t>
            </a:r>
            <a:r>
              <a:rPr lang="cs-CZ" dirty="0" smtClean="0"/>
              <a:t> – jediná akce vojsk Varšavské smlouvy</a:t>
            </a:r>
          </a:p>
          <a:p>
            <a:pPr lvl="1">
              <a:buNone/>
            </a:pPr>
            <a:endParaRPr lang="cs-CZ" dirty="0" smtClean="0"/>
          </a:p>
          <a:p>
            <a:pPr lvl="0"/>
            <a:r>
              <a:rPr lang="cs-CZ" b="1" dirty="0" smtClean="0"/>
              <a:t>Napětí uvnitř západního bloku</a:t>
            </a:r>
          </a:p>
          <a:p>
            <a:pPr lvl="1"/>
            <a:r>
              <a:rPr lang="cs-CZ" dirty="0" smtClean="0"/>
              <a:t>Od 1954 kyperská otázka – tenze mezi 2 členy NATO</a:t>
            </a:r>
          </a:p>
          <a:p>
            <a:pPr lvl="1"/>
            <a:r>
              <a:rPr lang="cs-CZ" dirty="0" smtClean="0"/>
              <a:t>1955 vstup SRN do NATO + </a:t>
            </a:r>
            <a:r>
              <a:rPr lang="cs-CZ" dirty="0" err="1" smtClean="0"/>
              <a:t>Hallsteinova</a:t>
            </a:r>
            <a:r>
              <a:rPr lang="cs-CZ" dirty="0" smtClean="0"/>
              <a:t> doktrína</a:t>
            </a:r>
          </a:p>
          <a:p>
            <a:pPr lvl="1"/>
            <a:r>
              <a:rPr lang="cs-CZ" dirty="0" smtClean="0"/>
              <a:t>1956 Suezská krize – USA (+SSSR) X VB, FR</a:t>
            </a:r>
          </a:p>
          <a:p>
            <a:pPr lvl="1"/>
            <a:r>
              <a:rPr lang="cs-CZ" dirty="0" smtClean="0"/>
              <a:t>1958-62 spory mezi De </a:t>
            </a:r>
            <a:r>
              <a:rPr lang="cs-CZ" dirty="0" err="1" smtClean="0"/>
              <a:t>Gaullem</a:t>
            </a:r>
            <a:r>
              <a:rPr lang="cs-CZ" dirty="0" smtClean="0"/>
              <a:t> a J. F. </a:t>
            </a:r>
            <a:r>
              <a:rPr lang="cs-CZ" dirty="0" err="1" smtClean="0"/>
              <a:t>Kennedym</a:t>
            </a:r>
            <a:endParaRPr lang="cs-CZ" dirty="0" smtClean="0"/>
          </a:p>
          <a:p>
            <a:pPr lvl="1"/>
            <a:r>
              <a:rPr lang="cs-CZ" dirty="0" smtClean="0"/>
              <a:t>1966 stažení FR z vojenského plánování NATO, 1974 ji následuje Řecko</a:t>
            </a:r>
          </a:p>
          <a:p>
            <a:pPr lvl="1"/>
            <a:r>
              <a:rPr lang="cs-CZ" dirty="0" smtClean="0"/>
              <a:t>1963 a 1967 zamítnutí přihlášky VB do </a:t>
            </a:r>
            <a:r>
              <a:rPr lang="cs-CZ" dirty="0" err="1" smtClean="0"/>
              <a:t>EEC</a:t>
            </a:r>
            <a:r>
              <a:rPr lang="cs-CZ" dirty="0" smtClean="0"/>
              <a:t>, vstupuje 1973</a:t>
            </a:r>
          </a:p>
          <a:p>
            <a:pPr lvl="1"/>
            <a:r>
              <a:rPr lang="cs-CZ" dirty="0" smtClean="0"/>
              <a:t>Dekolonizace a 3. svět prioritou</a:t>
            </a:r>
          </a:p>
          <a:p>
            <a:pPr lvl="1"/>
            <a:r>
              <a:rPr lang="cs-CZ" dirty="0" err="1" smtClean="0"/>
              <a:t>Anti</a:t>
            </a:r>
            <a:r>
              <a:rPr lang="cs-CZ" dirty="0" smtClean="0"/>
              <a:t>-americké nálady kvůli válce ve Vietnamu</a:t>
            </a:r>
          </a:p>
          <a:p>
            <a:endParaRPr lang="cs-CZ" dirty="0" smtClean="0"/>
          </a:p>
          <a:p>
            <a:r>
              <a:rPr lang="cs-CZ" b="1" dirty="0" smtClean="0"/>
              <a:t>Mezinárodní kontext:</a:t>
            </a:r>
          </a:p>
          <a:p>
            <a:pPr lvl="1"/>
            <a:r>
              <a:rPr lang="cs-CZ" dirty="0" smtClean="0"/>
              <a:t>1950-53 válka v Koreji</a:t>
            </a:r>
          </a:p>
          <a:p>
            <a:pPr lvl="1"/>
            <a:r>
              <a:rPr lang="cs-CZ" dirty="0" smtClean="0"/>
              <a:t>1962 kubánská raketová krize + opakující se krize ohledně Berlína</a:t>
            </a:r>
          </a:p>
          <a:p>
            <a:pPr lvl="1"/>
            <a:r>
              <a:rPr lang="cs-CZ" dirty="0" smtClean="0"/>
              <a:t>Od 60. let </a:t>
            </a:r>
            <a:r>
              <a:rPr lang="cs-CZ" dirty="0" err="1" smtClean="0"/>
              <a:t>sovětsko</a:t>
            </a:r>
            <a:r>
              <a:rPr lang="cs-CZ" dirty="0" smtClean="0"/>
              <a:t>-</a:t>
            </a:r>
            <a:r>
              <a:rPr lang="cs-CZ" dirty="0" err="1" smtClean="0"/>
              <a:t>čísnká</a:t>
            </a:r>
            <a:r>
              <a:rPr lang="cs-CZ" dirty="0" smtClean="0"/>
              <a:t> roztržka</a:t>
            </a:r>
          </a:p>
          <a:p>
            <a:pPr lvl="1"/>
            <a:r>
              <a:rPr lang="cs-CZ" dirty="0" smtClean="0"/>
              <a:t>70. léta – </a:t>
            </a:r>
            <a:r>
              <a:rPr lang="en-GB" b="1" dirty="0" smtClean="0"/>
              <a:t>détente</a:t>
            </a:r>
            <a:endParaRPr lang="cs-CZ" b="1" dirty="0" smtClean="0"/>
          </a:p>
          <a:p>
            <a:pPr lvl="1"/>
            <a:r>
              <a:rPr lang="cs-CZ" dirty="0" smtClean="0"/>
              <a:t>1973 ropná krize</a:t>
            </a: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Tranzice</a:t>
            </a:r>
            <a:r>
              <a:rPr lang="cs-CZ" dirty="0" smtClean="0"/>
              <a:t> od stalinismu k národnímu kom.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91264" cy="5400600"/>
          </a:xfrm>
        </p:spPr>
        <p:txBody>
          <a:bodyPr>
            <a:normAutofit/>
          </a:bodyPr>
          <a:lstStyle/>
          <a:p>
            <a:pPr lvl="0"/>
            <a:r>
              <a:rPr lang="cs-CZ" sz="1800" i="1" dirty="0" smtClean="0"/>
              <a:t>„</a:t>
            </a:r>
            <a:r>
              <a:rPr lang="cs-CZ" sz="1800" i="1" dirty="0" err="1" smtClean="0"/>
              <a:t>Cold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War</a:t>
            </a:r>
            <a:r>
              <a:rPr lang="cs-CZ" sz="1800" i="1" dirty="0" smtClean="0"/>
              <a:t> bipolarity </a:t>
            </a:r>
            <a:r>
              <a:rPr lang="cs-CZ" sz="1800" i="1" dirty="0" err="1" smtClean="0"/>
              <a:t>disrupted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local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political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conditions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above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all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nationalism</a:t>
            </a:r>
            <a:r>
              <a:rPr lang="cs-CZ" sz="1800" i="1" dirty="0" smtClean="0"/>
              <a:t>, a major </a:t>
            </a:r>
            <a:r>
              <a:rPr lang="cs-CZ" sz="1800" i="1" dirty="0" err="1" smtClean="0"/>
              <a:t>political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force</a:t>
            </a:r>
            <a:r>
              <a:rPr lang="cs-CZ" sz="1800" i="1" dirty="0" smtClean="0"/>
              <a:t> in </a:t>
            </a:r>
            <a:r>
              <a:rPr lang="cs-CZ" sz="1800" i="1" dirty="0" err="1" smtClean="0"/>
              <a:t>the</a:t>
            </a:r>
            <a:r>
              <a:rPr lang="cs-CZ" sz="1800" i="1" dirty="0" smtClean="0"/>
              <a:t> post-</a:t>
            </a:r>
            <a:r>
              <a:rPr lang="cs-CZ" sz="1800" i="1" dirty="0" err="1" smtClean="0"/>
              <a:t>Ottoman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Balkans</a:t>
            </a:r>
            <a:r>
              <a:rPr lang="cs-CZ" sz="1800" i="1" dirty="0" smtClean="0"/>
              <a:t>.“ – </a:t>
            </a:r>
            <a:r>
              <a:rPr lang="cs-CZ" sz="1800" i="1" dirty="0" err="1" smtClean="0"/>
              <a:t>nationalistic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conflicts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were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muted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external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protection</a:t>
            </a:r>
            <a:r>
              <a:rPr lang="cs-CZ" sz="1800" i="1" dirty="0" smtClean="0"/>
              <a:t> as a </a:t>
            </a:r>
            <a:r>
              <a:rPr lang="cs-CZ" sz="1800" i="1" dirty="0" err="1" smtClean="0"/>
              <a:t>guarantee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against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domestic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instability</a:t>
            </a:r>
            <a:endParaRPr lang="cs-CZ" sz="1800" i="1" dirty="0" smtClean="0"/>
          </a:p>
          <a:p>
            <a:endParaRPr lang="cs-CZ" sz="1800" dirty="0" smtClean="0"/>
          </a:p>
          <a:p>
            <a:r>
              <a:rPr lang="cs-CZ" sz="1800" dirty="0" smtClean="0"/>
              <a:t>Od </a:t>
            </a:r>
            <a:r>
              <a:rPr lang="cs-CZ" sz="1800" dirty="0" smtClean="0"/>
              <a:t>60. let na Balkáně převládá snaha o </a:t>
            </a:r>
            <a:r>
              <a:rPr lang="cs-CZ" sz="1800" b="1" dirty="0" smtClean="0"/>
              <a:t>národní cestu ke </a:t>
            </a:r>
            <a:r>
              <a:rPr lang="cs-CZ" sz="1800" b="1" dirty="0" smtClean="0"/>
              <a:t>komunismu</a:t>
            </a:r>
            <a:endParaRPr lang="cs-CZ" sz="1800" b="1" dirty="0" smtClean="0"/>
          </a:p>
          <a:p>
            <a:pPr lvl="1"/>
            <a:r>
              <a:rPr lang="cs-CZ" sz="1800" dirty="0" err="1" smtClean="0"/>
              <a:t>National</a:t>
            </a:r>
            <a:r>
              <a:rPr lang="cs-CZ" sz="1800" dirty="0" smtClean="0"/>
              <a:t> </a:t>
            </a:r>
            <a:r>
              <a:rPr lang="cs-CZ" sz="1800" dirty="0" err="1" smtClean="0"/>
              <a:t>communism</a:t>
            </a:r>
            <a:r>
              <a:rPr lang="cs-CZ" sz="1800" dirty="0" smtClean="0"/>
              <a:t> = „a hybrid </a:t>
            </a:r>
            <a:r>
              <a:rPr lang="cs-CZ" sz="1800" dirty="0" err="1" smtClean="0"/>
              <a:t>of</a:t>
            </a:r>
            <a:r>
              <a:rPr lang="cs-CZ" sz="1800" dirty="0" smtClean="0"/>
              <a:t> socialist </a:t>
            </a:r>
            <a:r>
              <a:rPr lang="cs-CZ" sz="1800" dirty="0" err="1" smtClean="0"/>
              <a:t>organisation</a:t>
            </a:r>
            <a:r>
              <a:rPr lang="cs-CZ" sz="1800" dirty="0" smtClean="0"/>
              <a:t> </a:t>
            </a:r>
            <a:r>
              <a:rPr lang="cs-CZ" sz="1800" dirty="0" err="1" smtClean="0"/>
              <a:t>with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promise</a:t>
            </a:r>
            <a:r>
              <a:rPr lang="cs-CZ" sz="1800" dirty="0" smtClean="0"/>
              <a:t> to </a:t>
            </a:r>
            <a:r>
              <a:rPr lang="cs-CZ" sz="1800" dirty="0" err="1" smtClean="0"/>
              <a:t>consider</a:t>
            </a:r>
            <a:r>
              <a:rPr lang="cs-CZ" sz="1800" dirty="0" smtClean="0"/>
              <a:t> more </a:t>
            </a:r>
            <a:r>
              <a:rPr lang="cs-CZ" sz="1800" dirty="0" err="1" smtClean="0"/>
              <a:t>carefully</a:t>
            </a:r>
            <a:r>
              <a:rPr lang="cs-CZ" sz="1800" dirty="0" smtClean="0"/>
              <a:t> </a:t>
            </a:r>
            <a:r>
              <a:rPr lang="cs-CZ" sz="1800" dirty="0" err="1" smtClean="0"/>
              <a:t>local</a:t>
            </a:r>
            <a:r>
              <a:rPr lang="cs-CZ" sz="1800" dirty="0" smtClean="0"/>
              <a:t> </a:t>
            </a:r>
            <a:r>
              <a:rPr lang="cs-CZ" sz="1800" dirty="0" err="1" smtClean="0"/>
              <a:t>needs</a:t>
            </a:r>
            <a:r>
              <a:rPr lang="cs-CZ" sz="1800" dirty="0" smtClean="0"/>
              <a:t> in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realization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socialism</a:t>
            </a:r>
            <a:r>
              <a:rPr lang="cs-CZ" sz="1800" dirty="0" smtClean="0"/>
              <a:t>“ (</a:t>
            </a:r>
            <a:r>
              <a:rPr lang="cs-CZ" sz="1800" dirty="0" err="1" smtClean="0"/>
              <a:t>Botsiou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reakce </a:t>
            </a:r>
            <a:r>
              <a:rPr lang="cs-CZ" sz="1800" dirty="0" smtClean="0"/>
              <a:t>na: 1961 </a:t>
            </a:r>
            <a:r>
              <a:rPr lang="cs-CZ" sz="1800" dirty="0" err="1" smtClean="0"/>
              <a:t>Chruščov</a:t>
            </a:r>
            <a:r>
              <a:rPr lang="cs-CZ" sz="1800" dirty="0" smtClean="0"/>
              <a:t>: snaha vnutit </a:t>
            </a:r>
            <a:r>
              <a:rPr lang="cs-CZ" sz="1800" dirty="0" err="1" smtClean="0"/>
              <a:t>komunist</a:t>
            </a:r>
            <a:r>
              <a:rPr lang="cs-CZ" sz="1800" dirty="0" smtClean="0"/>
              <a:t>. bloku zásady </a:t>
            </a:r>
            <a:r>
              <a:rPr lang="cs-CZ" sz="1800" i="1" dirty="0" smtClean="0"/>
              <a:t>hospod. dělby</a:t>
            </a:r>
            <a:r>
              <a:rPr lang="cs-CZ" sz="1800" dirty="0" smtClean="0"/>
              <a:t> a </a:t>
            </a:r>
            <a:r>
              <a:rPr lang="cs-CZ" sz="1800" i="1" dirty="0" smtClean="0"/>
              <a:t>specializace</a:t>
            </a:r>
            <a:endParaRPr lang="cs-CZ" sz="1800" i="1" dirty="0" smtClean="0"/>
          </a:p>
          <a:p>
            <a:pPr lvl="0"/>
            <a:endParaRPr lang="cs-CZ" sz="1800" i="1" dirty="0" smtClean="0"/>
          </a:p>
          <a:p>
            <a:pPr lvl="0"/>
            <a:r>
              <a:rPr lang="cs-CZ" sz="1800" i="1" dirty="0" err="1" smtClean="0"/>
              <a:t>The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Soviet</a:t>
            </a:r>
            <a:r>
              <a:rPr lang="cs-CZ" sz="1800" i="1" dirty="0" smtClean="0"/>
              <a:t> Union </a:t>
            </a:r>
            <a:r>
              <a:rPr lang="cs-CZ" sz="1800" i="1" dirty="0" err="1" smtClean="0"/>
              <a:t>was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neither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flexible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enough</a:t>
            </a:r>
            <a:r>
              <a:rPr lang="cs-CZ" sz="1800" i="1" dirty="0" smtClean="0"/>
              <a:t> nor ‚</a:t>
            </a:r>
            <a:r>
              <a:rPr lang="cs-CZ" sz="1800" i="1" dirty="0" err="1" smtClean="0"/>
              <a:t>Stalinist</a:t>
            </a:r>
            <a:r>
              <a:rPr lang="cs-CZ" sz="1800" i="1" dirty="0" smtClean="0"/>
              <a:t>‘ </a:t>
            </a:r>
            <a:r>
              <a:rPr lang="cs-CZ" sz="1800" i="1" dirty="0" err="1" smtClean="0"/>
              <a:t>enough</a:t>
            </a:r>
            <a:r>
              <a:rPr lang="cs-CZ" sz="1800" i="1" dirty="0" smtClean="0"/>
              <a:t> to </a:t>
            </a:r>
            <a:r>
              <a:rPr lang="cs-CZ" sz="1800" i="1" dirty="0" err="1" smtClean="0"/>
              <a:t>bring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the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satellites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back</a:t>
            </a:r>
            <a:r>
              <a:rPr lang="cs-CZ" sz="1800" i="1" dirty="0" smtClean="0"/>
              <a:t> in orbit</a:t>
            </a:r>
            <a:r>
              <a:rPr lang="cs-CZ" sz="1800" i="1" dirty="0" smtClean="0"/>
              <a:t>“</a:t>
            </a:r>
          </a:p>
          <a:p>
            <a:r>
              <a:rPr lang="cs-CZ" sz="1800" b="1" dirty="0" err="1" smtClean="0"/>
              <a:t>Main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Botsiou</a:t>
            </a:r>
            <a:r>
              <a:rPr lang="cs-CZ" sz="1800" b="1" dirty="0" smtClean="0"/>
              <a:t>‘s argument</a:t>
            </a:r>
            <a:r>
              <a:rPr lang="cs-CZ" sz="1800" dirty="0" smtClean="0"/>
              <a:t>: </a:t>
            </a:r>
            <a:r>
              <a:rPr lang="cs-CZ" sz="1800" i="1" dirty="0" smtClean="0"/>
              <a:t>„</a:t>
            </a:r>
            <a:r>
              <a:rPr lang="cs-CZ" sz="1800" i="1" dirty="0" err="1" smtClean="0"/>
              <a:t>Increasing</a:t>
            </a:r>
            <a:r>
              <a:rPr lang="cs-CZ" sz="1800" i="1" dirty="0" smtClean="0"/>
              <a:t> Western influence put </a:t>
            </a:r>
            <a:r>
              <a:rPr lang="cs-CZ" sz="1800" i="1" dirty="0" err="1" smtClean="0"/>
              <a:t>socialism</a:t>
            </a:r>
            <a:r>
              <a:rPr lang="cs-CZ" sz="1800" i="1" dirty="0" smtClean="0"/>
              <a:t> on a </a:t>
            </a:r>
            <a:r>
              <a:rPr lang="cs-CZ" sz="1800" i="1" dirty="0" err="1" smtClean="0"/>
              <a:t>path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of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irreversible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decline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that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was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only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accelerated</a:t>
            </a:r>
            <a:r>
              <a:rPr lang="cs-CZ" sz="1800" i="1" dirty="0" smtClean="0"/>
              <a:t> y </a:t>
            </a:r>
            <a:r>
              <a:rPr lang="cs-CZ" sz="1800" i="1" dirty="0" err="1" smtClean="0"/>
              <a:t>the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nuclear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pressure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of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the</a:t>
            </a:r>
            <a:r>
              <a:rPr lang="cs-CZ" sz="1800" i="1" dirty="0" smtClean="0"/>
              <a:t> Reagan </a:t>
            </a:r>
            <a:r>
              <a:rPr lang="cs-CZ" sz="1800" i="1" dirty="0" err="1" smtClean="0"/>
              <a:t>administration</a:t>
            </a:r>
            <a:r>
              <a:rPr lang="cs-CZ" sz="1800" i="1" dirty="0" smtClean="0"/>
              <a:t>.“</a:t>
            </a:r>
          </a:p>
          <a:p>
            <a:pPr lvl="1"/>
            <a:r>
              <a:rPr lang="cs-CZ" sz="1800" i="1" dirty="0" err="1" smtClean="0"/>
              <a:t>National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communism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incapable</a:t>
            </a:r>
            <a:r>
              <a:rPr lang="cs-CZ" sz="1800" i="1" dirty="0" smtClean="0"/>
              <a:t> to </a:t>
            </a:r>
            <a:r>
              <a:rPr lang="cs-CZ" sz="1800" i="1" dirty="0" err="1" smtClean="0"/>
              <a:t>move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autonomously</a:t>
            </a:r>
            <a:r>
              <a:rPr lang="cs-CZ" sz="1800" i="1" dirty="0" smtClean="0"/>
              <a:t> in </a:t>
            </a:r>
            <a:r>
              <a:rPr lang="cs-CZ" sz="1800" i="1" dirty="0" err="1" smtClean="0"/>
              <a:t>the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world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economy</a:t>
            </a:r>
            <a:endParaRPr lang="cs-CZ" sz="1800" i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78A1E-3433-4748-93ED-2242602056F6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357188"/>
            <a:ext cx="8643938" cy="6143625"/>
          </a:xfrm>
        </p:spPr>
        <p:txBody>
          <a:bodyPr>
            <a:normAutofit/>
          </a:bodyPr>
          <a:lstStyle/>
          <a:p>
            <a:r>
              <a:rPr lang="cs-CZ" sz="2800" b="1" i="1" dirty="0"/>
              <a:t>Omezená suverenita satelitů</a:t>
            </a:r>
            <a:endParaRPr lang="cs-CZ" sz="2800" dirty="0"/>
          </a:p>
          <a:p>
            <a:pPr lvl="0"/>
            <a:r>
              <a:rPr lang="cs-CZ" sz="2800" dirty="0"/>
              <a:t>nejvýznamnější rys sovět. polit. systému </a:t>
            </a:r>
            <a:endParaRPr lang="cs-CZ" sz="2800" dirty="0" smtClean="0"/>
          </a:p>
          <a:p>
            <a:pPr lvl="1"/>
            <a:r>
              <a:rPr lang="cs-CZ" dirty="0" smtClean="0"/>
              <a:t>transformace </a:t>
            </a:r>
            <a:r>
              <a:rPr lang="cs-CZ" dirty="0"/>
              <a:t>z osobní diktatury za </a:t>
            </a:r>
            <a:r>
              <a:rPr lang="cs-CZ" b="1" dirty="0"/>
              <a:t>Stalina</a:t>
            </a:r>
            <a:r>
              <a:rPr lang="cs-CZ" dirty="0"/>
              <a:t> a vysoce </a:t>
            </a:r>
            <a:endParaRPr lang="cs-CZ" dirty="0" smtClean="0"/>
          </a:p>
          <a:p>
            <a:pPr lvl="1"/>
            <a:r>
              <a:rPr lang="cs-CZ" dirty="0" smtClean="0"/>
              <a:t>personifikovaného </a:t>
            </a:r>
            <a:r>
              <a:rPr lang="cs-CZ" dirty="0"/>
              <a:t>a kontroverzního vedení za </a:t>
            </a:r>
            <a:r>
              <a:rPr lang="cs-CZ" b="1" dirty="0"/>
              <a:t>Chruščova</a:t>
            </a:r>
            <a:r>
              <a:rPr lang="cs-CZ" dirty="0"/>
              <a:t> v relativně </a:t>
            </a:r>
            <a:r>
              <a:rPr lang="cs-CZ" b="1" i="1" dirty="0"/>
              <a:t>stabilní oligarchii (</a:t>
            </a:r>
            <a:r>
              <a:rPr lang="cs-CZ" b="1" dirty="0"/>
              <a:t>Brežněv, Gromyko, </a:t>
            </a:r>
            <a:r>
              <a:rPr lang="cs-CZ" b="1" dirty="0" err="1"/>
              <a:t>Ustinov</a:t>
            </a:r>
            <a:r>
              <a:rPr lang="cs-CZ" b="1" dirty="0"/>
              <a:t>, Andropov a </a:t>
            </a:r>
            <a:r>
              <a:rPr lang="cs-CZ" b="1" dirty="0" err="1"/>
              <a:t>Suslov</a:t>
            </a:r>
            <a:r>
              <a:rPr lang="cs-CZ" b="1" dirty="0"/>
              <a:t>)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odmítání </a:t>
            </a:r>
            <a:r>
              <a:rPr lang="cs-CZ" dirty="0"/>
              <a:t>jakýchkoliv reforem a strukturálních změn, </a:t>
            </a:r>
            <a:r>
              <a:rPr lang="cs-CZ" dirty="0" err="1"/>
              <a:t>supercentralizace</a:t>
            </a:r>
            <a:endParaRPr lang="cs-CZ" dirty="0"/>
          </a:p>
          <a:p>
            <a:pPr lvl="2"/>
            <a:r>
              <a:rPr lang="cs-CZ" dirty="0"/>
              <a:t>„</a:t>
            </a:r>
            <a:r>
              <a:rPr lang="cs-CZ" b="1" i="1" dirty="0"/>
              <a:t>společenská smlouva</a:t>
            </a:r>
            <a:r>
              <a:rPr lang="cs-CZ" dirty="0"/>
              <a:t>" - zásada „</a:t>
            </a:r>
            <a:r>
              <a:rPr lang="cs-CZ" i="1" dirty="0"/>
              <a:t>vy nás necháte v klidu vládnout a my vám dáme, co můžeme</a:t>
            </a:r>
            <a:r>
              <a:rPr lang="cs-CZ" dirty="0"/>
              <a:t>" </a:t>
            </a:r>
          </a:p>
          <a:p>
            <a:pPr lvl="1"/>
            <a:endParaRPr lang="cs-CZ" b="1" i="1" dirty="0" smtClean="0"/>
          </a:p>
          <a:p>
            <a:pPr lvl="1"/>
            <a:r>
              <a:rPr lang="cs-CZ" b="1" i="1" dirty="0" err="1" smtClean="0"/>
              <a:t>Brežněnova</a:t>
            </a:r>
            <a:r>
              <a:rPr lang="cs-CZ" b="1" i="1" dirty="0" smtClean="0"/>
              <a:t> </a:t>
            </a:r>
            <a:r>
              <a:rPr lang="cs-CZ" b="1" i="1" dirty="0"/>
              <a:t>doktrína</a:t>
            </a:r>
            <a:r>
              <a:rPr lang="cs-CZ" dirty="0"/>
              <a:t> – tzv. </a:t>
            </a:r>
            <a:r>
              <a:rPr lang="cs-CZ" b="1" i="1" dirty="0"/>
              <a:t>socialistický internacionalismus</a:t>
            </a:r>
            <a:endParaRPr lang="cs-CZ" dirty="0"/>
          </a:p>
          <a:p>
            <a:pPr marL="0" indent="0">
              <a:buNone/>
            </a:pPr>
            <a:endParaRPr lang="cs-CZ" altLang="cs-CZ" sz="3200" i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381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moj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1051</TotalTime>
  <Words>618</Words>
  <Application>Microsoft Office PowerPoint</Application>
  <PresentationFormat>Předvádění na obrazovce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Jmění</vt:lpstr>
      <vt:lpstr>Balkánské země v 50.-80. letech</vt:lpstr>
      <vt:lpstr>Balkan Dilemmas in the 1970s and 1980s: A Point of No Return?</vt:lpstr>
      <vt:lpstr>50. léta</vt:lpstr>
      <vt:lpstr>Snímek 4</vt:lpstr>
      <vt:lpstr>Snímek 5</vt:lpstr>
      <vt:lpstr>Tranzice od stalinismu k národnímu kom.</vt:lpstr>
      <vt:lpstr>Snímek 7</vt:lpstr>
    </vt:vector>
  </TitlesOfParts>
  <Company>Logos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Titova politika jako alternativa vůči bipolárnímu bloku</dc:title>
  <dc:creator>Ondrej</dc:creator>
  <cp:lastModifiedBy>Barbora Knappová</cp:lastModifiedBy>
  <cp:revision>52</cp:revision>
  <dcterms:created xsi:type="dcterms:W3CDTF">2017-10-15T18:54:44Z</dcterms:created>
  <dcterms:modified xsi:type="dcterms:W3CDTF">2018-10-31T08:56:55Z</dcterms:modified>
</cp:coreProperties>
</file>