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86" r:id="rId6"/>
    <p:sldId id="285" r:id="rId7"/>
    <p:sldId id="284" r:id="rId8"/>
    <p:sldId id="287" r:id="rId9"/>
    <p:sldId id="288" r:id="rId10"/>
    <p:sldId id="289" r:id="rId11"/>
    <p:sldId id="280" r:id="rId12"/>
    <p:sldId id="293" r:id="rId13"/>
    <p:sldId id="290" r:id="rId14"/>
    <p:sldId id="259" r:id="rId15"/>
    <p:sldId id="282" r:id="rId16"/>
    <p:sldId id="291" r:id="rId17"/>
    <p:sldId id="281" r:id="rId18"/>
    <p:sldId id="283" r:id="rId19"/>
    <p:sldId id="292" r:id="rId20"/>
    <p:sldId id="258" r:id="rId21"/>
    <p:sldId id="260" r:id="rId22"/>
    <p:sldId id="261" r:id="rId23"/>
    <p:sldId id="295" r:id="rId24"/>
    <p:sldId id="262" r:id="rId25"/>
    <p:sldId id="263" r:id="rId26"/>
    <p:sldId id="264" r:id="rId27"/>
    <p:sldId id="266" r:id="rId28"/>
    <p:sldId id="267" r:id="rId29"/>
    <p:sldId id="268" r:id="rId30"/>
    <p:sldId id="269" r:id="rId31"/>
    <p:sldId id="270" r:id="rId32"/>
    <p:sldId id="271" r:id="rId33"/>
    <p:sldId id="276" r:id="rId34"/>
    <p:sldId id="296" r:id="rId35"/>
    <p:sldId id="299" r:id="rId36"/>
    <p:sldId id="272" r:id="rId37"/>
    <p:sldId id="298" r:id="rId38"/>
    <p:sldId id="273" r:id="rId39"/>
    <p:sldId id="274" r:id="rId40"/>
    <p:sldId id="277" r:id="rId41"/>
    <p:sldId id="297" r:id="rId42"/>
    <p:sldId id="275" r:id="rId43"/>
    <p:sldId id="279" r:id="rId44"/>
    <p:sldId id="294" r:id="rId45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6" name="Obrázek 3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Obrázek 71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Obrázek 108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0" name="Obrázek 10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/>
          <p:nvPr/>
        </p:nvPicPr>
        <p:blipFill>
          <a:blip r:embed="rId15"/>
          <a:stretch/>
        </p:blipFill>
        <p:spPr>
          <a:xfrm>
            <a:off x="0" y="0"/>
            <a:ext cx="12187440" cy="68547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/>
          <p:cNvPicPr/>
          <p:nvPr/>
        </p:nvPicPr>
        <p:blipFill>
          <a:blip r:embed="rId15"/>
          <a:stretch/>
        </p:blipFill>
        <p:spPr>
          <a:xfrm>
            <a:off x="0" y="0"/>
            <a:ext cx="12187440" cy="685476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/>
          <p:cNvPicPr/>
          <p:nvPr/>
        </p:nvPicPr>
        <p:blipFill>
          <a:blip/>
          <a:stretch/>
        </p:blipFill>
        <p:spPr>
          <a:xfrm>
            <a:off x="0" y="0"/>
            <a:ext cx="12187440" cy="6854760"/>
          </a:xfrm>
          <a:prstGeom prst="rect">
            <a:avLst/>
          </a:prstGeom>
          <a:ln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persuasivemaps.library.cornell.edu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30812" y="123209"/>
            <a:ext cx="11930375" cy="1040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cs-CZ" sz="48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Mapy </a:t>
            </a:r>
            <a:r>
              <a:rPr lang="cs-CZ" sz="4800" b="1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 </a:t>
            </a:r>
            <a:r>
              <a:rPr lang="cs-CZ" sz="48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Ideologie</a:t>
            </a:r>
            <a:r>
              <a:rPr lang="cs-CZ" sz="48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5769374"/>
            <a:ext cx="12192000" cy="973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Vybrané problémy </a:t>
            </a:r>
            <a:r>
              <a:rPr lang="cs-CZ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historické 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kartografie a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geografie</a:t>
            </a:r>
          </a:p>
          <a:p>
            <a:pPr algn="ctr"/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Jitka </a:t>
            </a:r>
            <a:r>
              <a:rPr lang="cs-CZ" sz="20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Močičková</a:t>
            </a:r>
            <a:endParaRPr lang="cs-CZ" sz="20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mocickova@hiu.cas.cz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36" y="1163247"/>
            <a:ext cx="6220525" cy="4222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00584"/>
            <a:ext cx="722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Územní ambice Německa na západě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Friedrich </a:t>
            </a:r>
            <a:r>
              <a:rPr lang="cs-CZ" sz="2400" dirty="0" err="1" smtClean="0">
                <a:solidFill>
                  <a:schemeClr val="bg1"/>
                </a:solidFill>
              </a:rPr>
              <a:t>Lange</a:t>
            </a:r>
            <a:r>
              <a:rPr lang="cs-CZ" sz="2400" dirty="0" smtClean="0">
                <a:solidFill>
                  <a:schemeClr val="bg1"/>
                </a:solidFill>
              </a:rPr>
              <a:t>, 1940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08" y="0"/>
            <a:ext cx="4879892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52" y="1001116"/>
            <a:ext cx="4496595" cy="51710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2" y="1001116"/>
            <a:ext cx="2702453" cy="44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82296"/>
            <a:ext cx="25218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Portugalsko není malý stát! (1934)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smtClean="0">
                <a:solidFill>
                  <a:schemeClr val="bg1"/>
                </a:solidFill>
              </a:rPr>
              <a:t>Podpora imperiálních ambic Antonia </a:t>
            </a:r>
            <a:r>
              <a:rPr lang="cs-CZ" sz="2400" b="1" dirty="0" err="1" smtClean="0">
                <a:solidFill>
                  <a:schemeClr val="bg1"/>
                </a:solidFill>
              </a:rPr>
              <a:t>Salazara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21" y="356616"/>
            <a:ext cx="9670131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rázek 116"/>
          <p:cNvPicPr/>
          <p:nvPr/>
        </p:nvPicPr>
        <p:blipFill>
          <a:blip r:embed="rId2"/>
          <a:stretch/>
        </p:blipFill>
        <p:spPr>
          <a:xfrm>
            <a:off x="1490040" y="1038240"/>
            <a:ext cx="9381600" cy="565740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0" y="216000"/>
            <a:ext cx="1219176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200" b="0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Drei</a:t>
            </a:r>
            <a:r>
              <a:rPr lang="cs-CZ" sz="22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2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Imperien</a:t>
            </a:r>
            <a:r>
              <a:rPr lang="cs-CZ" sz="22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cs-CZ" sz="22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</a:t>
            </a:r>
            <a:r>
              <a:rPr lang="cs-CZ" sz="22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2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Meer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(1939) – ukázka dynamické grafiky nacistických geopolitických map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9728" y="164592"/>
            <a:ext cx="35757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Obrana před agresorem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000" b="1" dirty="0">
                <a:solidFill>
                  <a:schemeClr val="bg1"/>
                </a:solidFill>
              </a:rPr>
              <a:t>antikomunistická </a:t>
            </a:r>
            <a:r>
              <a:rPr lang="cs-CZ" sz="2000" b="1" dirty="0" smtClean="0">
                <a:solidFill>
                  <a:schemeClr val="bg1"/>
                </a:solidFill>
              </a:rPr>
              <a:t>propaganda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meziválečného Německa (1934)</a:t>
            </a:r>
            <a:endParaRPr lang="cs-CZ" sz="2000" b="1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04" y="0"/>
            <a:ext cx="482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13" y="0"/>
            <a:ext cx="905868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18872"/>
            <a:ext cx="3133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Antisemitismus</a:t>
            </a:r>
          </a:p>
          <a:p>
            <a:r>
              <a:rPr lang="cs-CZ" sz="2400" b="1" dirty="0" smtClean="0">
                <a:solidFill>
                  <a:schemeClr val="bg1"/>
                </a:solidFill>
              </a:rPr>
              <a:t>1938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smtClean="0">
                <a:solidFill>
                  <a:schemeClr val="bg1"/>
                </a:solidFill>
              </a:rPr>
              <a:t>Židé zaplavují Německo, Němci emigrují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86" y="0"/>
            <a:ext cx="499442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0040" y="457200"/>
            <a:ext cx="3118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Obrana proti agresorovi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antikomunistická propaganda během studené války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5678424"/>
            <a:ext cx="359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Paix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et </a:t>
            </a:r>
            <a:r>
              <a:rPr lang="cs-CZ" dirty="0" err="1" smtClean="0">
                <a:solidFill>
                  <a:schemeClr val="bg1"/>
                </a:solidFill>
              </a:rPr>
              <a:t>Liberté</a:t>
            </a:r>
            <a:r>
              <a:rPr lang="cs-CZ" dirty="0" smtClean="0">
                <a:solidFill>
                  <a:schemeClr val="bg1"/>
                </a:solidFill>
              </a:rPr>
              <a:t>, antikomunistické hnutí ve Francii (1951–1956)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7160" y="173736"/>
            <a:ext cx="3090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Obrana proti agresorovi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Komunistická propaganda, 50. léta 20. stol.</a:t>
            </a:r>
            <a:endParaRPr lang="cs-CZ" sz="2000" b="1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4" y="4191177"/>
            <a:ext cx="5244562" cy="26573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18" y="0"/>
            <a:ext cx="8566882" cy="57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62" y="1"/>
            <a:ext cx="10404738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8872"/>
            <a:ext cx="1787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SSSR jako hrozba pro Evropu i Asii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USA, 1952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Specifické prvky propagandy v mapách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název mapy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kritika předchozího státního zřízení –&gt; špatný stav ekonomiky („zhoršení, krize, pokles, …“), politická nestabilita („chaos, krize, …“) x chvála stávajícího zřízení („nárůst, zlepšení, vítězství“)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barvy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zásadní význam, využití psychologického působení barev – bílá = nevinnost a bezbrannost, červená = krvelačnost, černá = smrt a zmar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x postupně se stabilizuje typické označení různých mocenských táborů – komunisté (červená – barva revoluce), nekomunisté (modrá – kontrast k červené), nacisté (černá)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mapové znaky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mimo tradiční často např. bomby, kříže, plameny, palné zbraně, zaťaté pěsti, rudé hvězdy… -&gt; umocnění naléhavosti znázorněné situace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názvosloví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např. nomenklatura nárokovaného území v jazyce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nárokujícího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státu (např. Alsasko-Lotrinsko v něm. atlasech z 20. a 30. let 20. stol. výlučně německé názvy)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mapové legendy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expresivní pojmenování mapových znaků; stejné jevy popsány dvěma způsoby (přátelská x nepřátelská strana), …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2. Ideologie a dějepisné atlasy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ideologický podtext možno zaznamenat už v atlasech z 19. století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nejvýraznější propagandistická atlasová díla 20. stol.: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období Výmarské republiky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nacistické Německo - např. 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Johann von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Leers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Konrad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Frenzel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Atlas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zur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deutschen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Geschichte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der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Jahre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1914 bis 1933 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(1934)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Sovětský svaz a od pol. 20. stol. další státy s komunistickým režimem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ideologie v DA napříč státním zřízením =&gt; nejen státy s totalitními režimy x netotalitní státy 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menší 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podíl – např. antikomunistický </a:t>
            </a:r>
            <a:r>
              <a:rPr lang="cs-CZ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Iwo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C. </a:t>
            </a:r>
            <a:r>
              <a:rPr lang="cs-CZ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Pogonowski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Poland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 </a:t>
            </a:r>
            <a:r>
              <a:rPr lang="cs-CZ" sz="2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Historical</a:t>
            </a:r>
            <a:r>
              <a:rPr lang="cs-CZ" sz="2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atlas 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(New York 1987)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atlasová díla - </a:t>
            </a:r>
            <a:r>
              <a:rPr lang="cs-CZ" sz="2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vždy selektivní </a:t>
            </a:r>
            <a:r>
              <a:rPr lang="cs-CZ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-&gt; výběr témat závisí na autorovi!!!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1. Ideologie a kartografické dokumenty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nezastupitelné místo kartografie v oblasti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propagandy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atraktivní způsob vizualizace + veřejnost více věří mapám než textům,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méně podrobovány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kritice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Mark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Monmonier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</a:t>
            </a:r>
            <a:r>
              <a:rPr lang="cs-CZ" sz="2400" b="1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How</a:t>
            </a:r>
            <a:r>
              <a:rPr lang="cs-CZ" sz="24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to </a:t>
            </a:r>
            <a:r>
              <a:rPr lang="cs-CZ" sz="2400" b="1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lie</a:t>
            </a:r>
            <a:r>
              <a:rPr lang="cs-CZ" sz="24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400" b="1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with</a:t>
            </a:r>
            <a:r>
              <a:rPr lang="cs-CZ" sz="24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400" b="1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maps</a:t>
            </a:r>
            <a:r>
              <a:rPr lang="cs-CZ" sz="24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?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/ </a:t>
            </a:r>
            <a:r>
              <a:rPr lang="cs-CZ" sz="24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Proč </a:t>
            </a: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mapy lžou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(1991/2000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 je možné na mapách vyjádřit: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geopolitickou situaci perspektivou konkrétního aktéra (stát, strana, národ)</a:t>
            </a: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nárokovat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určité území x ospravedlnit neoprávněný zábor území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zdůraznit celistvost a sílu státu x křehkost a ohrožení nejrůznějšího druhu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vyzdvihnout vojenské úspěchy x bagatelizovat vojenské neúspěchy, …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kartografické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dokumenty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–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významné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místo školní kartografie jako ideologického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nástroje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ázek 120"/>
          <p:cNvPicPr/>
          <p:nvPr/>
        </p:nvPicPr>
        <p:blipFill>
          <a:blip r:embed="rId2"/>
          <a:stretch/>
        </p:blipFill>
        <p:spPr>
          <a:xfrm>
            <a:off x="1128240" y="671040"/>
            <a:ext cx="9959040" cy="618624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144000" y="144000"/>
            <a:ext cx="11951280" cy="52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Leers – Frenzel, Atlas zur deutschen Geschichte der Jahre 1914 bis 1933 (1934)</a:t>
            </a:r>
            <a:r>
              <a:rPr lang="cs-CZ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46" y="0"/>
            <a:ext cx="8176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Dějepisné atlasy ze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zemí socialistického bloku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Sovětský svaz – první dějepisné atlasy již koncem 20. let 20. stol.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cílený výběr témat - zejména konflikty, které demonstrovaly třídní boj a útlak chudších vrstev obyvatelstva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přehnaný důraz na vývoj dělnického hnutí, boje za nezávislost, hospodářský a sociální vývoj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kritika kapitalismu a imperialismu x oslava socialismu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nepříznivé události, porážky atd. v atlasech překrucovány, zamlžovány nebo zcela vynechány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zejména od 60. let 20. stol. vydávání národních atlasů jednotlivých zemí Východního bloku (Albánie, Maďarsko, Jugoslávie, Polsko, Rumunsko, NDR +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Československo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Dějepisné atlasy ze zemí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socialistického bloku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národní atlasy - &gt; zpracovávání nových dosud jinde nereflektovaných témat z národních dějin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zásadní vliv sovětských děl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zvýšený zájem o mimoevropské oblasti (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Af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As,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koloniální dějiny, …)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proměnlivá kvalita a míra propagandy – závislé na autorech, místě a době vzniku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hojné využívání výrazných barev – např. červená – dělnické hnutí, socialismus, komunismus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velká variabilita mapových znaků pro povstání, lidová hnutí, ohniska nepokojů, socialistické sjezdy, … -&gt; hvězdy, prapory, sevřená pěst, zbraně, …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Situace v Československu po r. 1948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období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 2. SV – zásadní přelom ve vydávání DA – nové přístupy ve zpracování, vývoj v oblasti kartografie, změna politického režimu -&gt; převratné změny v oblasti čs. historiografie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důraz na dějiny revolučního hnutí, dějiny socialismu a komunismu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zájem o dosud kartograficky nezpracovaná témata z Č a ČS dějin (důraz na husitství, dělnické hnutí v ČZ) + hospodářský a sociální vývoj v ČSR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více témat z 20. stol. a nejnovějších dějin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zásadní inspirační zdroj – SSSR, později ostatní země Východního bloku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Ukázky politické propagandy v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Historickém atlasu revolučního hnutí (1956, 1959)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legionáři v Rusku 1917-1920 sledováni pouze v rámci Rudé armády x k legionářům na straně bělogvardějců jen negativní marginální poznámky v textu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největší kritika období 1. republiky – sledovány zejména stávky a manifestace, kritika státní politiky a hospodářství -&gt; KSČ jako hlavní hybatel událostí směřujících k lepší budoucnosti pracujících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2. SV – zaměřeno převážně na KSČ a SSSR – podíl USA na osvobození území ČSR marginalizován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Podkarpatská Rus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= Zakarpatská Ukrajina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období 1946-1948 – jen vítězné volby v r. 1946 (DS na Slovensku jako „</a:t>
            </a:r>
            <a:r>
              <a:rPr lang="cs-CZ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rejdiště velezrádných, buržoasně-nacionalistických, separatistických živlů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“) a pak až volby v květnu 1948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nástupu KSČ 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cesta ke šťastným zítřkům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(hospodářství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soc.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zdrav. péče atd.) – protiklad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 1. </a:t>
            </a:r>
            <a:r>
              <a:rPr lang="cs-CZ" sz="20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rep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brázek 2"/>
          <p:cNvPicPr/>
          <p:nvPr/>
        </p:nvPicPr>
        <p:blipFill>
          <a:blip r:embed="rId2"/>
          <a:stretch/>
        </p:blipFill>
        <p:spPr>
          <a:xfrm>
            <a:off x="1029960" y="-90720"/>
            <a:ext cx="10130760" cy="744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 4"/>
          <p:cNvPicPr/>
          <p:nvPr/>
        </p:nvPicPr>
        <p:blipFill>
          <a:blip r:embed="rId2"/>
          <a:stretch/>
        </p:blipFill>
        <p:spPr>
          <a:xfrm>
            <a:off x="1427760" y="0"/>
            <a:ext cx="933516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rázek 2"/>
          <p:cNvPicPr/>
          <p:nvPr/>
        </p:nvPicPr>
        <p:blipFill>
          <a:blip r:embed="rId2"/>
          <a:stretch/>
        </p:blipFill>
        <p:spPr>
          <a:xfrm>
            <a:off x="1350720" y="0"/>
            <a:ext cx="948888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3. ideologie a národnostní mapy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národnostní mapy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1. poloviny 19. století, nárůst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rozvojem tematické kartografie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ideální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(a lehko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zneužitelný!) nástroj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 znázornění národnostní problematiky na určitém území → hojně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ideologicky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využívané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využívání národnostních map při jednání diplomatů o nových hranicích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po 1SV označováno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pojmem „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Kartenkrieg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“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dále např. otázka tzv. „Polského koridoru“ v období mezi světovými válkami – mapy polské i německé strany; německé mapy z období 20. a 30. let 20. století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 českých zemích využívány v národnostním konfliktu mezi etnicky českým a německým obyvatelstvem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až do vypuknutí 2SV (různá dynamika)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008" y="155448"/>
            <a:ext cx="3035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od 70. let 19. stol.</a:t>
            </a:r>
          </a:p>
          <a:p>
            <a:r>
              <a:rPr lang="cs-CZ" sz="2400" dirty="0">
                <a:solidFill>
                  <a:schemeClr val="bg1"/>
                </a:solidFill>
              </a:rPr>
              <a:t>popularita </a:t>
            </a:r>
            <a:r>
              <a:rPr lang="cs-CZ" sz="2400" b="1" dirty="0">
                <a:solidFill>
                  <a:schemeClr val="bg1"/>
                </a:solidFill>
              </a:rPr>
              <a:t>alegorických válečných </a:t>
            </a:r>
            <a:r>
              <a:rPr lang="cs-CZ" sz="2400" b="1" dirty="0" smtClean="0">
                <a:solidFill>
                  <a:schemeClr val="bg1"/>
                </a:solidFill>
              </a:rPr>
              <a:t>map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rusko-turecká válka (1877–1878)</a:t>
            </a:r>
          </a:p>
          <a:p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p</a:t>
            </a:r>
            <a:r>
              <a:rPr lang="cs-CZ" sz="2400" dirty="0" smtClean="0">
                <a:solidFill>
                  <a:schemeClr val="bg1"/>
                </a:solidFill>
              </a:rPr>
              <a:t>oprvé motiv chobotnice – „Black </a:t>
            </a:r>
            <a:r>
              <a:rPr lang="cs-CZ" sz="2400" dirty="0" err="1" smtClean="0">
                <a:solidFill>
                  <a:schemeClr val="bg1"/>
                </a:solidFill>
              </a:rPr>
              <a:t>Octopus</a:t>
            </a:r>
            <a:r>
              <a:rPr lang="cs-CZ" sz="2400" dirty="0" smtClean="0">
                <a:solidFill>
                  <a:schemeClr val="bg1"/>
                </a:solidFill>
              </a:rPr>
              <a:t>“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18" y="0"/>
            <a:ext cx="9150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česko-německá jazyková </a:t>
            </a:r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hranice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na mapách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Němci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– snaha o vytvoření státu v národnostně vymezených hranicích → </a:t>
            </a: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tzn. důraz na etnicitu</a:t>
            </a:r>
            <a:r>
              <a:rPr lang="cs-CZ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!!!</a:t>
            </a: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Češi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do r. 1918 úsilí o autonomii v rámci rakouské (rakousko-uherské) monarchie v hranicích historických zemí (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Č, Morava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Sl.);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národnostní situace pro české národní hnutí spíše nevítaná (ca 1/3 ČZ etnicky německá) → </a:t>
            </a: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důraz na historické hranice</a:t>
            </a:r>
            <a:r>
              <a:rPr lang="cs-CZ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!!!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brázek 146"/>
          <p:cNvPicPr/>
          <p:nvPr/>
        </p:nvPicPr>
        <p:blipFill>
          <a:blip r:embed="rId2"/>
          <a:stretch/>
        </p:blipFill>
        <p:spPr>
          <a:xfrm>
            <a:off x="1347480" y="0"/>
            <a:ext cx="952416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česko-německá jazyková </a:t>
            </a:r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hranice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na mapách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 roce 1918</a:t>
            </a:r>
            <a:endParaRPr lang="cs-CZ" sz="28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hranice </a:t>
            </a: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Československa definitivně vyřešeny až r. 1920 – různé (i velmi ambiciózní) návrhy možných průběhů hranice v rámci mírových jednání v Paříži → výsledkem</a:t>
            </a:r>
            <a:r>
              <a:rPr lang="cs-CZ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ČSR jako multietnický stát </a:t>
            </a: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–&gt; snaha o stabilizaci a „uhájení“ území x německá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iredenta</a:t>
            </a: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dalším vrcholem 30. léta 20. stol.</a:t>
            </a: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„</a:t>
            </a:r>
            <a:r>
              <a:rPr lang="cs-CZ" sz="28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Kartenkrieg</a:t>
            </a: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 na českých a německých mapách především soustředěn na etnicky smíšené oblasti a jazykové ostrovy (např. Mostecko, Jihlavsko a Svitavsko / </a:t>
            </a:r>
            <a:r>
              <a:rPr lang="cs-CZ" sz="28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Hřebečsko</a:t>
            </a: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693641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05" y="0"/>
            <a:ext cx="1037518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06" y="4400550"/>
            <a:ext cx="41814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Vybrané způsoby manipulace na národnostních mapách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Manipulace se statistickými daty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„vhodně“ nadefinovaná procentuální škála a barevné rozlišení může výrazně ovlivnit výsledné vyznění mapy (průběh jazykové hranice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); soukromá sčítání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Názvy map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např. označení českých zemí na mapách – </a:t>
            </a:r>
            <a:r>
              <a:rPr lang="cs-CZ" sz="2000" b="0" i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Mittel-östliches</a:t>
            </a:r>
            <a:r>
              <a:rPr lang="cs-CZ" sz="2000" b="0" i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lang="cs-CZ" sz="2000" b="0" i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Deutschland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oder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Böhmen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Mähren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und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Schlesien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(1834), Rakouské </a:t>
            </a:r>
            <a:r>
              <a:rPr lang="cs-CZ" sz="2000" b="0" i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země sudetské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(1876),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Grenzgebiete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der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Deutschen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Republik. </a:t>
            </a:r>
            <a:r>
              <a:rPr lang="cs-CZ" sz="2000" b="0" i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Sudetenländer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(1919)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440">
              <a:lnSpc>
                <a:spcPct val="100000"/>
              </a:lnSpc>
              <a:buClr>
                <a:srgbClr val="FFFFFF"/>
              </a:buClr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Nomenklatura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– „opanování prostoru“ pomocí zeměpisného názvosloví- německé mapy používají německé názvosloví i pro jazykově české oblasti x české mapy naopak (+ hojně česká exonyma i v německém/rakouském příhraničí)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12533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-36945"/>
            <a:ext cx="6394704" cy="22102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769096" y="2423160"/>
            <a:ext cx="317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1908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Vybrané způsoby manipulace na národnostních mapách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Mapová legenda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tendenční označení jednotlivých mapových znaků, např. „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heimgekehrtes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Sudetenland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“ (tj. do vlasti navrácené Sudety“) na německé mapě z r. 1938/1939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Propagandistické texty a nápisy na mapách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např. německé mapy z období mírových jednání obsahují texty o utlačovaných Němcích x české mapy Národní jednoty severočeské (1885–1939) hovoří o utlačovaných Češích a trpících českých hraničářích   </a:t>
            </a:r>
            <a:r>
              <a:rPr lang="cs-CZ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Obrázek 143"/>
          <p:cNvPicPr/>
          <p:nvPr/>
        </p:nvPicPr>
        <p:blipFill>
          <a:blip r:embed="rId2"/>
          <a:stretch/>
        </p:blipFill>
        <p:spPr>
          <a:xfrm>
            <a:off x="1269000" y="0"/>
            <a:ext cx="9818640" cy="684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rázek 147"/>
          <p:cNvPicPr/>
          <p:nvPr/>
        </p:nvPicPr>
        <p:blipFill>
          <a:blip r:embed="rId2"/>
          <a:srcRect l="393" t="1367" r="393" b="2247"/>
          <a:stretch/>
        </p:blipFill>
        <p:spPr>
          <a:xfrm>
            <a:off x="0" y="0"/>
            <a:ext cx="12168000" cy="6227640"/>
          </a:xfrm>
          <a:prstGeom prst="rect">
            <a:avLst/>
          </a:prstGeom>
          <a:ln>
            <a:noFill/>
          </a:ln>
        </p:spPr>
      </p:pic>
      <p:pic>
        <p:nvPicPr>
          <p:cNvPr id="149" name="Obrázek 148"/>
          <p:cNvPicPr/>
          <p:nvPr/>
        </p:nvPicPr>
        <p:blipFill>
          <a:blip r:embed="rId3"/>
          <a:stretch/>
        </p:blipFill>
        <p:spPr>
          <a:xfrm>
            <a:off x="0" y="4464000"/>
            <a:ext cx="2807640" cy="239364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3888000" y="6408000"/>
            <a:ext cx="273600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 sz="2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 1921–1922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6" y="-182880"/>
            <a:ext cx="9830159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28016"/>
            <a:ext cx="3566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rusko-turecká válka (1877–1878)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07" y="0"/>
            <a:ext cx="8650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9" y="0"/>
            <a:ext cx="11444962" cy="6858000"/>
          </a:xfrm>
          <a:prstGeom prst="rect">
            <a:avLst/>
          </a:prstGeom>
        </p:spPr>
      </p:pic>
      <p:pic>
        <p:nvPicPr>
          <p:cNvPr id="146" name="Obrázek 145"/>
          <p:cNvPicPr/>
          <p:nvPr/>
        </p:nvPicPr>
        <p:blipFill>
          <a:blip r:embed="rId3"/>
          <a:stretch/>
        </p:blipFill>
        <p:spPr>
          <a:xfrm>
            <a:off x="0" y="6142680"/>
            <a:ext cx="12192120" cy="71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685800" y="609480"/>
            <a:ext cx="10130040" cy="145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3600" b="0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Vyběrová</a:t>
            </a:r>
            <a:r>
              <a:rPr lang="cs-CZ" sz="3600" b="0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</a:t>
            </a:r>
            <a:r>
              <a:rPr lang="cs-CZ" sz="3600" b="0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literatura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685800" y="2142000"/>
            <a:ext cx="10130040" cy="36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Boria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Edoardo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Carte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armi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Geopolitica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cartografia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comunicazione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Roma 2012. </a:t>
            </a: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Hagen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Joshua,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Mapping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Polish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Corridor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Ethnicity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Economics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Geopolitics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Imago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Mundi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62, No. 1 (2010),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s. 63–82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Herb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cs-CZ" sz="2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Guntram</a:t>
            </a: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cs-CZ" sz="2400" b="0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Under</a:t>
            </a:r>
            <a:r>
              <a:rPr lang="cs-CZ" sz="24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Map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of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Germany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Nationalism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and Propaganda 1918–1945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New York, 1997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</a:p>
          <a:p>
            <a:pPr marL="285840" indent="-28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P. J., </a:t>
            </a:r>
            <a:r>
              <a:rPr lang="cs-CZ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Persuasive</a:t>
            </a:r>
            <a:r>
              <a:rPr lang="cs-CZ" sz="2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dostupné z: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https://persuasivemaps.library.cornell.edu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</a:t>
            </a:r>
            <a:endParaRPr lang="cs-CZ" sz="2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4400"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Monmonier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Mark, </a:t>
            </a:r>
            <a:r>
              <a:rPr lang="cs-CZ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Proč mapy lžou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 Praha 2000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-586379"/>
            <a:ext cx="6437375" cy="79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62" y="0"/>
            <a:ext cx="9045338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28016"/>
            <a:ext cx="3146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chemeClr val="bg1"/>
                </a:solidFill>
              </a:rPr>
              <a:t>Antiruská</a:t>
            </a:r>
            <a:r>
              <a:rPr lang="cs-CZ" sz="2000" b="1" dirty="0" smtClean="0">
                <a:solidFill>
                  <a:schemeClr val="bg1"/>
                </a:solidFill>
              </a:rPr>
              <a:t> propaganda během probíhající rusko-japonské války (1904)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>
                <a:solidFill>
                  <a:schemeClr val="bg1"/>
                </a:solidFill>
              </a:rPr>
              <a:t>s</a:t>
            </a:r>
            <a:r>
              <a:rPr lang="cs-CZ" sz="2000" b="1" dirty="0" smtClean="0">
                <a:solidFill>
                  <a:schemeClr val="bg1"/>
                </a:solidFill>
              </a:rPr>
              <a:t>naha ovlivnit Británii, aby nadále zůstala v konfliktu neutrální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89" y="0"/>
            <a:ext cx="9542611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151" y="164592"/>
            <a:ext cx="2576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1914</a:t>
            </a: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n</a:t>
            </a:r>
            <a:r>
              <a:rPr lang="cs-CZ" sz="2400" b="1" dirty="0" smtClean="0">
                <a:solidFill>
                  <a:schemeClr val="bg1"/>
                </a:solidFill>
              </a:rPr>
              <a:t>ěmecká perspektiva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73" y="0"/>
            <a:ext cx="940082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-1" y="173736"/>
            <a:ext cx="2791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1914</a:t>
            </a: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b</a:t>
            </a:r>
            <a:r>
              <a:rPr lang="cs-CZ" sz="2400" b="1" dirty="0" smtClean="0">
                <a:solidFill>
                  <a:schemeClr val="bg1"/>
                </a:solidFill>
              </a:rPr>
              <a:t>ritská perspektiva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1440" y="210312"/>
            <a:ext cx="2926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Mapa jako symbol moci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smtClean="0">
                <a:solidFill>
                  <a:schemeClr val="bg1"/>
                </a:solidFill>
              </a:rPr>
              <a:t>Britské impérium (1886)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64" y="0"/>
            <a:ext cx="9089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81" y="1"/>
            <a:ext cx="10133519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-1" y="182880"/>
            <a:ext cx="20584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1933</a:t>
            </a:r>
          </a:p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Německo v ohrožení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2443</TotalTime>
  <Words>1575</Words>
  <Application>Microsoft Office PowerPoint</Application>
  <PresentationFormat>Širokoúhlá obrazovka</PresentationFormat>
  <Paragraphs>138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Ideologie a dějepisné atlasy po polovině 20. století</dc:title>
  <dc:subject/>
  <dc:creator>Jitka Močičková</dc:creator>
  <dc:description/>
  <cp:lastModifiedBy>Jitka Močičková</cp:lastModifiedBy>
  <cp:revision>109</cp:revision>
  <dcterms:created xsi:type="dcterms:W3CDTF">2018-10-04T08:29:09Z</dcterms:created>
  <dcterms:modified xsi:type="dcterms:W3CDTF">2024-03-25T21:57:16Z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