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4" d="100"/>
          <a:sy n="104" d="100"/>
        </p:scale>
        <p:origin x="-53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6957A92-4ECE-EB49-A7B3-5750EFD36965}" type="datetimeFigureOut">
              <a:rPr lang="it-IT" smtClean="0"/>
              <a:t>21/03/18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9F7C59-1576-124F-B3AD-B135C73B8481}" type="slidenum">
              <a:rPr lang="it-IT" smtClean="0"/>
              <a:t>‹n.›</a:t>
            </a:fld>
            <a:endParaRPr lang="it-IT"/>
          </a:p>
        </p:txBody>
      </p:sp>
    </p:spTree>
    <p:extLst>
      <p:ext uri="{BB962C8B-B14F-4D97-AF65-F5344CB8AC3E}">
        <p14:creationId xmlns:p14="http://schemas.microsoft.com/office/powerpoint/2010/main" val="2990978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6957A92-4ECE-EB49-A7B3-5750EFD36965}" type="datetimeFigureOut">
              <a:rPr lang="it-IT" smtClean="0"/>
              <a:t>21/03/18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9F7C59-1576-124F-B3AD-B135C73B8481}" type="slidenum">
              <a:rPr lang="it-IT" smtClean="0"/>
              <a:t>‹n.›</a:t>
            </a:fld>
            <a:endParaRPr lang="it-IT"/>
          </a:p>
        </p:txBody>
      </p:sp>
    </p:spTree>
    <p:extLst>
      <p:ext uri="{BB962C8B-B14F-4D97-AF65-F5344CB8AC3E}">
        <p14:creationId xmlns:p14="http://schemas.microsoft.com/office/powerpoint/2010/main" val="565391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6957A92-4ECE-EB49-A7B3-5750EFD36965}" type="datetimeFigureOut">
              <a:rPr lang="it-IT" smtClean="0"/>
              <a:t>21/03/18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9F7C59-1576-124F-B3AD-B135C73B8481}" type="slidenum">
              <a:rPr lang="it-IT" smtClean="0"/>
              <a:t>‹n.›</a:t>
            </a:fld>
            <a:endParaRPr lang="it-IT"/>
          </a:p>
        </p:txBody>
      </p:sp>
    </p:spTree>
    <p:extLst>
      <p:ext uri="{BB962C8B-B14F-4D97-AF65-F5344CB8AC3E}">
        <p14:creationId xmlns:p14="http://schemas.microsoft.com/office/powerpoint/2010/main" val="1984246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6957A92-4ECE-EB49-A7B3-5750EFD36965}" type="datetimeFigureOut">
              <a:rPr lang="it-IT" smtClean="0"/>
              <a:t>21/03/18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9F7C59-1576-124F-B3AD-B135C73B8481}" type="slidenum">
              <a:rPr lang="it-IT" smtClean="0"/>
              <a:t>‹n.›</a:t>
            </a:fld>
            <a:endParaRPr lang="it-IT"/>
          </a:p>
        </p:txBody>
      </p:sp>
    </p:spTree>
    <p:extLst>
      <p:ext uri="{BB962C8B-B14F-4D97-AF65-F5344CB8AC3E}">
        <p14:creationId xmlns:p14="http://schemas.microsoft.com/office/powerpoint/2010/main" val="2928143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86957A92-4ECE-EB49-A7B3-5750EFD36965}" type="datetimeFigureOut">
              <a:rPr lang="it-IT" smtClean="0"/>
              <a:t>21/03/18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09F7C59-1576-124F-B3AD-B135C73B8481}" type="slidenum">
              <a:rPr lang="it-IT" smtClean="0"/>
              <a:t>‹n.›</a:t>
            </a:fld>
            <a:endParaRPr lang="it-IT"/>
          </a:p>
        </p:txBody>
      </p:sp>
    </p:spTree>
    <p:extLst>
      <p:ext uri="{BB962C8B-B14F-4D97-AF65-F5344CB8AC3E}">
        <p14:creationId xmlns:p14="http://schemas.microsoft.com/office/powerpoint/2010/main" val="414614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6957A92-4ECE-EB49-A7B3-5750EFD36965}" type="datetimeFigureOut">
              <a:rPr lang="it-IT" smtClean="0"/>
              <a:t>21/03/18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9F7C59-1576-124F-B3AD-B135C73B8481}" type="slidenum">
              <a:rPr lang="it-IT" smtClean="0"/>
              <a:t>‹n.›</a:t>
            </a:fld>
            <a:endParaRPr lang="it-IT"/>
          </a:p>
        </p:txBody>
      </p:sp>
    </p:spTree>
    <p:extLst>
      <p:ext uri="{BB962C8B-B14F-4D97-AF65-F5344CB8AC3E}">
        <p14:creationId xmlns:p14="http://schemas.microsoft.com/office/powerpoint/2010/main" val="36968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6957A92-4ECE-EB49-A7B3-5750EFD36965}" type="datetimeFigureOut">
              <a:rPr lang="it-IT" smtClean="0"/>
              <a:t>21/03/18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09F7C59-1576-124F-B3AD-B135C73B8481}" type="slidenum">
              <a:rPr lang="it-IT" smtClean="0"/>
              <a:t>‹n.›</a:t>
            </a:fld>
            <a:endParaRPr lang="it-IT"/>
          </a:p>
        </p:txBody>
      </p:sp>
    </p:spTree>
    <p:extLst>
      <p:ext uri="{BB962C8B-B14F-4D97-AF65-F5344CB8AC3E}">
        <p14:creationId xmlns:p14="http://schemas.microsoft.com/office/powerpoint/2010/main" val="4248904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86957A92-4ECE-EB49-A7B3-5750EFD36965}" type="datetimeFigureOut">
              <a:rPr lang="it-IT" smtClean="0"/>
              <a:t>21/03/18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09F7C59-1576-124F-B3AD-B135C73B8481}" type="slidenum">
              <a:rPr lang="it-IT" smtClean="0"/>
              <a:t>‹n.›</a:t>
            </a:fld>
            <a:endParaRPr lang="it-IT"/>
          </a:p>
        </p:txBody>
      </p:sp>
    </p:spTree>
    <p:extLst>
      <p:ext uri="{BB962C8B-B14F-4D97-AF65-F5344CB8AC3E}">
        <p14:creationId xmlns:p14="http://schemas.microsoft.com/office/powerpoint/2010/main" val="3217672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6957A92-4ECE-EB49-A7B3-5750EFD36965}" type="datetimeFigureOut">
              <a:rPr lang="it-IT" smtClean="0"/>
              <a:t>21/03/18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09F7C59-1576-124F-B3AD-B135C73B8481}" type="slidenum">
              <a:rPr lang="it-IT" smtClean="0"/>
              <a:t>‹n.›</a:t>
            </a:fld>
            <a:endParaRPr lang="it-IT"/>
          </a:p>
        </p:txBody>
      </p:sp>
    </p:spTree>
    <p:extLst>
      <p:ext uri="{BB962C8B-B14F-4D97-AF65-F5344CB8AC3E}">
        <p14:creationId xmlns:p14="http://schemas.microsoft.com/office/powerpoint/2010/main" val="325953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86957A92-4ECE-EB49-A7B3-5750EFD36965}" type="datetimeFigureOut">
              <a:rPr lang="it-IT" smtClean="0"/>
              <a:t>21/03/18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9F7C59-1576-124F-B3AD-B135C73B8481}" type="slidenum">
              <a:rPr lang="it-IT" smtClean="0"/>
              <a:t>‹n.›</a:t>
            </a:fld>
            <a:endParaRPr lang="it-IT"/>
          </a:p>
        </p:txBody>
      </p:sp>
    </p:spTree>
    <p:extLst>
      <p:ext uri="{BB962C8B-B14F-4D97-AF65-F5344CB8AC3E}">
        <p14:creationId xmlns:p14="http://schemas.microsoft.com/office/powerpoint/2010/main" val="3238485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86957A92-4ECE-EB49-A7B3-5750EFD36965}" type="datetimeFigureOut">
              <a:rPr lang="it-IT" smtClean="0"/>
              <a:t>21/03/18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09F7C59-1576-124F-B3AD-B135C73B8481}" type="slidenum">
              <a:rPr lang="it-IT" smtClean="0"/>
              <a:t>‹n.›</a:t>
            </a:fld>
            <a:endParaRPr lang="it-IT"/>
          </a:p>
        </p:txBody>
      </p:sp>
    </p:spTree>
    <p:extLst>
      <p:ext uri="{BB962C8B-B14F-4D97-AF65-F5344CB8AC3E}">
        <p14:creationId xmlns:p14="http://schemas.microsoft.com/office/powerpoint/2010/main" val="42049604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57A92-4ECE-EB49-A7B3-5750EFD36965}" type="datetimeFigureOut">
              <a:rPr lang="it-IT" smtClean="0"/>
              <a:t>21/03/18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9F7C59-1576-124F-B3AD-B135C73B8481}" type="slidenum">
              <a:rPr lang="it-IT" smtClean="0"/>
              <a:t>‹n.›</a:t>
            </a:fld>
            <a:endParaRPr lang="it-IT"/>
          </a:p>
        </p:txBody>
      </p:sp>
    </p:spTree>
    <p:extLst>
      <p:ext uri="{BB962C8B-B14F-4D97-AF65-F5344CB8AC3E}">
        <p14:creationId xmlns:p14="http://schemas.microsoft.com/office/powerpoint/2010/main" val="2750316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3356975"/>
            <a:ext cx="7772400" cy="1470025"/>
          </a:xfrm>
        </p:spPr>
        <p:style>
          <a:lnRef idx="2">
            <a:schemeClr val="accent5"/>
          </a:lnRef>
          <a:fillRef idx="1">
            <a:schemeClr val="lt1"/>
          </a:fillRef>
          <a:effectRef idx="0">
            <a:schemeClr val="accent5"/>
          </a:effectRef>
          <a:fontRef idx="minor">
            <a:schemeClr val="dk1"/>
          </a:fontRef>
        </p:style>
        <p:txBody>
          <a:bodyPr>
            <a:normAutofit fontScale="90000"/>
          </a:bodyPr>
          <a:lstStyle/>
          <a:p>
            <a:r>
              <a:rPr lang="fr-FR" b="1" dirty="0"/>
              <a:t/>
            </a:r>
            <a:br>
              <a:rPr lang="fr-FR" b="1" dirty="0"/>
            </a:br>
            <a:r>
              <a:rPr lang="fr-FR" b="1" dirty="0" smtClean="0"/>
              <a:t>Saïd </a:t>
            </a:r>
            <a:r>
              <a:rPr lang="fr-FR" b="1" dirty="0"/>
              <a:t>et la naissance des études </a:t>
            </a:r>
            <a:r>
              <a:rPr lang="fr-FR" b="1" dirty="0" smtClean="0"/>
              <a:t>postcoloniales</a:t>
            </a:r>
            <a:r>
              <a:rPr lang="it-IT" dirty="0"/>
              <a:t/>
            </a:r>
            <a:br>
              <a:rPr lang="it-IT" dirty="0"/>
            </a:br>
            <a:endParaRPr lang="it-IT" dirty="0"/>
          </a:p>
        </p:txBody>
      </p:sp>
      <p:sp>
        <p:nvSpPr>
          <p:cNvPr id="3" name="Sottotitolo 2"/>
          <p:cNvSpPr>
            <a:spLocks noGrp="1"/>
          </p:cNvSpPr>
          <p:nvPr>
            <p:ph type="subTitle" idx="1"/>
          </p:nvPr>
        </p:nvSpPr>
        <p:spPr>
          <a:xfrm>
            <a:off x="1371600" y="4881870"/>
            <a:ext cx="6400800" cy="1106684"/>
          </a:xfrm>
        </p:spPr>
        <p:txBody>
          <a:bodyPr/>
          <a:lstStyle/>
          <a:p>
            <a:r>
              <a:rPr lang="fr-FR" b="1" dirty="0"/>
              <a:t>D</a:t>
            </a:r>
            <a:r>
              <a:rPr lang="fr-FR" b="1" dirty="0" smtClean="0"/>
              <a:t>éconstruire l’ “Orient”, le discours impérialiste, le canon occidental </a:t>
            </a:r>
            <a:endParaRPr lang="it-IT" dirty="0"/>
          </a:p>
        </p:txBody>
      </p:sp>
      <p:pic>
        <p:nvPicPr>
          <p:cNvPr id="4" name="Immagine 3" descr="Unknown-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1420" y="28860"/>
            <a:ext cx="2552700" cy="3187700"/>
          </a:xfrm>
          <a:prstGeom prst="rect">
            <a:avLst/>
          </a:prstGeom>
        </p:spPr>
      </p:pic>
      <p:pic>
        <p:nvPicPr>
          <p:cNvPr id="5" name="Immagine 4" descr="Unknown.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3275893" cy="3261333"/>
          </a:xfrm>
          <a:prstGeom prst="rect">
            <a:avLst/>
          </a:prstGeom>
        </p:spPr>
      </p:pic>
      <p:pic>
        <p:nvPicPr>
          <p:cNvPr id="7" name="Immagine 6" descr="Unknown-3.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93497" y="0"/>
            <a:ext cx="2157806" cy="3242605"/>
          </a:xfrm>
          <a:prstGeom prst="rect">
            <a:avLst/>
          </a:prstGeom>
        </p:spPr>
      </p:pic>
    </p:spTree>
    <p:extLst>
      <p:ext uri="{BB962C8B-B14F-4D97-AF65-F5344CB8AC3E}">
        <p14:creationId xmlns:p14="http://schemas.microsoft.com/office/powerpoint/2010/main" val="92027199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0886"/>
            <a:ext cx="8229600" cy="5895278"/>
          </a:xfrm>
        </p:spPr>
        <p:txBody>
          <a:bodyPr>
            <a:normAutofit fontScale="70000" lnSpcReduction="20000"/>
          </a:bodyPr>
          <a:lstStyle/>
          <a:p>
            <a:r>
              <a:rPr lang="fr-FR" b="1" i="1" dirty="0"/>
              <a:t>La Tempête</a:t>
            </a:r>
            <a:r>
              <a:rPr lang="fr-FR" b="1" dirty="0"/>
              <a:t> de Shakespeare </a:t>
            </a:r>
            <a:r>
              <a:rPr lang="fr-FR" dirty="0"/>
              <a:t> </a:t>
            </a:r>
            <a:endParaRPr lang="it-IT" dirty="0"/>
          </a:p>
          <a:p>
            <a:r>
              <a:rPr lang="fr-FR" dirty="0"/>
              <a:t>PROSPÉRO: </a:t>
            </a:r>
            <a:endParaRPr lang="it-IT" dirty="0"/>
          </a:p>
          <a:p>
            <a:r>
              <a:rPr lang="fr-FR" dirty="0"/>
              <a:t>Esclave infect, fait par le diable lui-même à ta scélérate de mère, viendras-tu ?</a:t>
            </a:r>
            <a:endParaRPr lang="it-IT" dirty="0"/>
          </a:p>
          <a:p>
            <a:r>
              <a:rPr lang="fr-FR" dirty="0"/>
              <a:t>[…] </a:t>
            </a:r>
            <a:endParaRPr lang="it-IT" dirty="0"/>
          </a:p>
          <a:p>
            <a:r>
              <a:rPr lang="fr-FR" dirty="0"/>
              <a:t>CALIBAN.</a:t>
            </a:r>
            <a:endParaRPr lang="it-IT" dirty="0"/>
          </a:p>
          <a:p>
            <a:r>
              <a:rPr lang="fr-FR" dirty="0"/>
              <a:t>Il faut que je mange mon dîner. Cette île m’appartient du chef de </a:t>
            </a:r>
            <a:r>
              <a:rPr lang="fr-FR" dirty="0" err="1"/>
              <a:t>Sycorax</a:t>
            </a:r>
            <a:r>
              <a:rPr lang="fr-FR" dirty="0"/>
              <a:t>, ma mère, et tu l’as </a:t>
            </a:r>
            <a:r>
              <a:rPr lang="fr-FR" dirty="0" smtClean="0"/>
              <a:t>usurpée </a:t>
            </a:r>
            <a:r>
              <a:rPr lang="fr-FR" dirty="0"/>
              <a:t>sur moi. Quand tu vins ici pour la première fois, tu me plus, et j’eus beaucoup de prix à tes yeux. Tu me donnas à boire une eau exprimée d’un petit fruit noir ; tu m’enseignas le nom de ces deux flambeaux d’inégale clarté dont l’un éclaire le jour, et l’autre la nuit ; et alors je t’aimai et te fis connaître les propriétés de l’île, les sources d’eau douce, les puits salins, les lieux stériles, les terrains fertiles. Malédiction sur moi pour en avoir agi ainsi ! que tous les charmes de </a:t>
            </a:r>
            <a:r>
              <a:rPr lang="fr-FR" dirty="0" err="1"/>
              <a:t>Sycorax</a:t>
            </a:r>
            <a:r>
              <a:rPr lang="fr-FR" dirty="0"/>
              <a:t>, ses crapauds, ses scorpions, ses chauves-souris, retombent sur toi ! car je suis ton unique sujet, moi qui autrefois n’avais de maître que moi-même. Tu me retiens dans ce dur rocher et m’interdis le reste de l’île.</a:t>
            </a:r>
            <a:endParaRPr lang="it-IT" dirty="0"/>
          </a:p>
          <a:p>
            <a:endParaRPr lang="it-IT" dirty="0"/>
          </a:p>
        </p:txBody>
      </p:sp>
    </p:spTree>
    <p:extLst>
      <p:ext uri="{BB962C8B-B14F-4D97-AF65-F5344CB8AC3E}">
        <p14:creationId xmlns:p14="http://schemas.microsoft.com/office/powerpoint/2010/main" val="48002384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i="1" dirty="0" err="1" smtClean="0"/>
              <a:t>Heart</a:t>
            </a:r>
            <a:r>
              <a:rPr lang="it-IT" i="1" dirty="0" smtClean="0"/>
              <a:t> of </a:t>
            </a:r>
            <a:r>
              <a:rPr lang="it-IT" i="1" dirty="0" err="1" smtClean="0"/>
              <a:t>Darkness</a:t>
            </a:r>
            <a:r>
              <a:rPr lang="it-IT" i="1" dirty="0" smtClean="0"/>
              <a:t> </a:t>
            </a:r>
            <a:r>
              <a:rPr lang="it-IT" dirty="0" smtClean="0"/>
              <a:t>de Conrad </a:t>
            </a:r>
          </a:p>
          <a:p>
            <a:r>
              <a:rPr lang="it-IT" i="1" dirty="0" err="1" smtClean="0"/>
              <a:t>Les</a:t>
            </a:r>
            <a:r>
              <a:rPr lang="it-IT" i="1" dirty="0" smtClean="0"/>
              <a:t> </a:t>
            </a:r>
            <a:r>
              <a:rPr lang="it-IT" i="1" dirty="0" err="1" smtClean="0"/>
              <a:t>Lettres</a:t>
            </a:r>
            <a:r>
              <a:rPr lang="it-IT" i="1" dirty="0" smtClean="0"/>
              <a:t> </a:t>
            </a:r>
            <a:r>
              <a:rPr lang="it-IT" i="1" dirty="0" err="1" smtClean="0"/>
              <a:t>persanes</a:t>
            </a:r>
            <a:r>
              <a:rPr lang="it-IT" i="1" dirty="0" smtClean="0"/>
              <a:t> </a:t>
            </a:r>
            <a:r>
              <a:rPr lang="it-IT" dirty="0" smtClean="0"/>
              <a:t>de Montesquieu </a:t>
            </a:r>
          </a:p>
        </p:txBody>
      </p:sp>
    </p:spTree>
    <p:extLst>
      <p:ext uri="{BB962C8B-B14F-4D97-AF65-F5344CB8AC3E}">
        <p14:creationId xmlns:p14="http://schemas.microsoft.com/office/powerpoint/2010/main" val="126879694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it-IT" dirty="0" smtClean="0"/>
              <a:t>l’</a:t>
            </a:r>
            <a:r>
              <a:rPr lang="it-IT" dirty="0" err="1" smtClean="0"/>
              <a:t>absurde</a:t>
            </a:r>
            <a:r>
              <a:rPr lang="it-IT" dirty="0" smtClean="0"/>
              <a:t> </a:t>
            </a:r>
            <a:r>
              <a:rPr lang="it-IT" dirty="0" err="1" smtClean="0"/>
              <a:t>chez</a:t>
            </a:r>
            <a:r>
              <a:rPr lang="it-IT" dirty="0" smtClean="0"/>
              <a:t> </a:t>
            </a:r>
            <a:r>
              <a:rPr lang="it-IT" dirty="0" err="1" smtClean="0"/>
              <a:t>Camus</a:t>
            </a:r>
            <a:endParaRPr lang="it-IT" dirty="0"/>
          </a:p>
        </p:txBody>
      </p:sp>
      <p:sp>
        <p:nvSpPr>
          <p:cNvPr id="3" name="Segnaposto contenuto 2"/>
          <p:cNvSpPr>
            <a:spLocks noGrp="1"/>
          </p:cNvSpPr>
          <p:nvPr>
            <p:ph idx="1"/>
          </p:nvPr>
        </p:nvSpPr>
        <p:spPr/>
        <p:txBody>
          <a:bodyPr/>
          <a:lstStyle/>
          <a:p>
            <a:r>
              <a:rPr lang="fr-FR" dirty="0" smtClean="0"/>
              <a:t>L’absurde </a:t>
            </a:r>
            <a:r>
              <a:rPr lang="fr-FR" dirty="0"/>
              <a:t>fait référence à l’absurdité de la condition humaine. L’homme cherche toujours de donner un sens à son existence et pourtant ce sens n’existe pas. L’absurde est un sentiment qui nait d’une confrontation entre la</a:t>
            </a:r>
            <a:r>
              <a:rPr lang="fr-FR" dirty="0" smtClean="0"/>
              <a:t> quête </a:t>
            </a:r>
            <a:r>
              <a:rPr lang="fr-FR" dirty="0"/>
              <a:t>de sens dans la vie et son absence. L’absurde nait de cette prise de</a:t>
            </a:r>
            <a:r>
              <a:rPr lang="fr-FR" dirty="0" smtClean="0"/>
              <a:t> conscience.</a:t>
            </a:r>
            <a:endParaRPr lang="it-IT" dirty="0"/>
          </a:p>
          <a:p>
            <a:endParaRPr lang="it-IT" dirty="0"/>
          </a:p>
        </p:txBody>
      </p:sp>
    </p:spTree>
    <p:extLst>
      <p:ext uri="{BB962C8B-B14F-4D97-AF65-F5344CB8AC3E}">
        <p14:creationId xmlns:p14="http://schemas.microsoft.com/office/powerpoint/2010/main" val="35950185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1301006"/>
          </a:xfrm>
        </p:spPr>
        <p:style>
          <a:lnRef idx="1">
            <a:schemeClr val="accent3"/>
          </a:lnRef>
          <a:fillRef idx="2">
            <a:schemeClr val="accent3"/>
          </a:fillRef>
          <a:effectRef idx="1">
            <a:schemeClr val="accent3"/>
          </a:effectRef>
          <a:fontRef idx="minor">
            <a:schemeClr val="dk1"/>
          </a:fontRef>
        </p:style>
        <p:txBody>
          <a:bodyPr>
            <a:noAutofit/>
          </a:bodyPr>
          <a:lstStyle/>
          <a:p>
            <a:r>
              <a:rPr lang="fr-FR" sz="3500" u="sng" dirty="0" smtClean="0"/>
              <a:t/>
            </a:r>
            <a:br>
              <a:rPr lang="fr-FR" sz="3500" u="sng" dirty="0" smtClean="0"/>
            </a:br>
            <a:r>
              <a:rPr lang="fr-FR" sz="3500" u="sng" dirty="0" smtClean="0"/>
              <a:t>Le triptyque </a:t>
            </a:r>
            <a:r>
              <a:rPr lang="fr-FR" sz="3500" u="sng" dirty="0"/>
              <a:t>de l’absurde : la prise de conscience</a:t>
            </a:r>
            <a:r>
              <a:rPr lang="it-IT" sz="3500" dirty="0"/>
              <a:t/>
            </a:r>
            <a:br>
              <a:rPr lang="it-IT" sz="3500" dirty="0"/>
            </a:br>
            <a:endParaRPr lang="it-IT" sz="3500" dirty="0"/>
          </a:p>
        </p:txBody>
      </p:sp>
      <p:sp>
        <p:nvSpPr>
          <p:cNvPr id="3" name="Segnaposto contenuto 2"/>
          <p:cNvSpPr>
            <a:spLocks noGrp="1"/>
          </p:cNvSpPr>
          <p:nvPr>
            <p:ph idx="1"/>
          </p:nvPr>
        </p:nvSpPr>
        <p:spPr/>
        <p:txBody>
          <a:bodyPr>
            <a:normAutofit/>
          </a:bodyPr>
          <a:lstStyle/>
          <a:p>
            <a:r>
              <a:rPr lang="fr-FR" b="1" i="1" dirty="0" smtClean="0"/>
              <a:t>Caligula</a:t>
            </a:r>
            <a:r>
              <a:rPr lang="fr-FR" b="1" dirty="0" smtClean="0"/>
              <a:t> </a:t>
            </a:r>
            <a:r>
              <a:rPr lang="fr-FR" dirty="0"/>
              <a:t>(achevé en 1939 et publié pour la première fois en 1944 – Trois différentes version existent) – pièce de </a:t>
            </a:r>
            <a:r>
              <a:rPr lang="fr-FR" dirty="0" smtClean="0"/>
              <a:t>théâtre</a:t>
            </a:r>
            <a:endParaRPr lang="it-IT" dirty="0" smtClean="0"/>
          </a:p>
          <a:p>
            <a:r>
              <a:rPr lang="fr-FR" b="1" i="1" dirty="0"/>
              <a:t>L’étranger</a:t>
            </a:r>
            <a:r>
              <a:rPr lang="fr-FR" b="1" dirty="0"/>
              <a:t> </a:t>
            </a:r>
            <a:r>
              <a:rPr lang="fr-FR" dirty="0"/>
              <a:t>(achevé en 1940 et publié en 1942) - roman</a:t>
            </a:r>
            <a:endParaRPr lang="it-IT" dirty="0"/>
          </a:p>
          <a:p>
            <a:r>
              <a:rPr lang="fr-FR" b="1" i="1" dirty="0"/>
              <a:t>Le Mythe de Sisyphe</a:t>
            </a:r>
            <a:r>
              <a:rPr lang="fr-FR" b="1" dirty="0"/>
              <a:t> </a:t>
            </a:r>
            <a:r>
              <a:rPr lang="fr-FR" dirty="0"/>
              <a:t>(achevé en 1941 et publié en 1942) – essai </a:t>
            </a:r>
            <a:endParaRPr lang="it-IT" dirty="0"/>
          </a:p>
          <a:p>
            <a:endParaRPr lang="it-IT" dirty="0"/>
          </a:p>
        </p:txBody>
      </p:sp>
    </p:spTree>
    <p:extLst>
      <p:ext uri="{BB962C8B-B14F-4D97-AF65-F5344CB8AC3E}">
        <p14:creationId xmlns:p14="http://schemas.microsoft.com/office/powerpoint/2010/main" val="215020475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Autofit/>
          </a:bodyPr>
          <a:lstStyle/>
          <a:p>
            <a:r>
              <a:rPr lang="fr-FR" sz="3000" dirty="0"/>
              <a:t>Le</a:t>
            </a:r>
            <a:r>
              <a:rPr lang="fr-FR" sz="3000" dirty="0" smtClean="0"/>
              <a:t> triptyque </a:t>
            </a:r>
            <a:r>
              <a:rPr lang="fr-FR" sz="3000" dirty="0"/>
              <a:t>de la révolte : la réponse à la prise de conscience de l’absurde</a:t>
            </a:r>
            <a:r>
              <a:rPr lang="it-IT" sz="3000" dirty="0"/>
              <a:t/>
            </a:r>
            <a:br>
              <a:rPr lang="it-IT" sz="3000" dirty="0"/>
            </a:br>
            <a:endParaRPr lang="it-IT" sz="3000" dirty="0"/>
          </a:p>
        </p:txBody>
      </p:sp>
      <p:sp>
        <p:nvSpPr>
          <p:cNvPr id="3" name="Segnaposto contenuto 2"/>
          <p:cNvSpPr>
            <a:spLocks noGrp="1"/>
          </p:cNvSpPr>
          <p:nvPr>
            <p:ph idx="1"/>
          </p:nvPr>
        </p:nvSpPr>
        <p:spPr>
          <a:xfrm>
            <a:off x="457200" y="2590800"/>
            <a:ext cx="8229600" cy="2133600"/>
          </a:xfrm>
        </p:spPr>
        <p:txBody>
          <a:bodyPr>
            <a:normAutofit/>
          </a:bodyPr>
          <a:lstStyle/>
          <a:p>
            <a:r>
              <a:rPr lang="fr-FR" b="1" i="1" dirty="0"/>
              <a:t>La Peste</a:t>
            </a:r>
            <a:r>
              <a:rPr lang="fr-FR" b="1" dirty="0"/>
              <a:t> 1947 </a:t>
            </a:r>
            <a:r>
              <a:rPr lang="fr-FR" dirty="0"/>
              <a:t>— </a:t>
            </a:r>
            <a:r>
              <a:rPr lang="fr-FR" dirty="0" smtClean="0"/>
              <a:t>roman</a:t>
            </a:r>
            <a:endParaRPr lang="it-IT" dirty="0" smtClean="0"/>
          </a:p>
          <a:p>
            <a:r>
              <a:rPr lang="fr-FR" b="1" i="1" dirty="0" smtClean="0"/>
              <a:t>Les </a:t>
            </a:r>
            <a:r>
              <a:rPr lang="fr-FR" b="1" i="1" dirty="0"/>
              <a:t>Justes</a:t>
            </a:r>
            <a:r>
              <a:rPr lang="fr-FR" b="1" dirty="0"/>
              <a:t>  1949 </a:t>
            </a:r>
            <a:r>
              <a:rPr lang="fr-FR" dirty="0"/>
              <a:t>— pièce de</a:t>
            </a:r>
            <a:r>
              <a:rPr lang="fr-FR" dirty="0" smtClean="0"/>
              <a:t> théâtre</a:t>
            </a:r>
            <a:endParaRPr lang="it-IT" dirty="0" smtClean="0"/>
          </a:p>
          <a:p>
            <a:r>
              <a:rPr lang="fr-FR" b="1" i="1" dirty="0"/>
              <a:t>L’Homme Révolté </a:t>
            </a:r>
            <a:r>
              <a:rPr lang="fr-FR" b="1" dirty="0"/>
              <a:t>1951 </a:t>
            </a:r>
            <a:r>
              <a:rPr lang="fr-FR" dirty="0"/>
              <a:t>— essai</a:t>
            </a:r>
            <a:endParaRPr lang="it-IT" dirty="0"/>
          </a:p>
          <a:p>
            <a:endParaRPr lang="it-IT" dirty="0"/>
          </a:p>
        </p:txBody>
      </p:sp>
    </p:spTree>
    <p:extLst>
      <p:ext uri="{BB962C8B-B14F-4D97-AF65-F5344CB8AC3E}">
        <p14:creationId xmlns:p14="http://schemas.microsoft.com/office/powerpoint/2010/main" val="53574075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lstStyle/>
          <a:p>
            <a:r>
              <a:rPr lang="it-IT" dirty="0" smtClean="0"/>
              <a:t>Edward Said </a:t>
            </a:r>
            <a:endParaRPr lang="it-IT" dirty="0"/>
          </a:p>
        </p:txBody>
      </p:sp>
      <p:sp>
        <p:nvSpPr>
          <p:cNvPr id="3" name="Segnaposto contenuto 2"/>
          <p:cNvSpPr>
            <a:spLocks noGrp="1"/>
          </p:cNvSpPr>
          <p:nvPr>
            <p:ph idx="1"/>
          </p:nvPr>
        </p:nvSpPr>
        <p:spPr/>
        <p:txBody>
          <a:bodyPr/>
          <a:lstStyle/>
          <a:p>
            <a:r>
              <a:rPr lang="fr-FR" dirty="0" smtClean="0"/>
              <a:t>Jérusalem – </a:t>
            </a:r>
            <a:r>
              <a:rPr lang="fr-FR" dirty="0"/>
              <a:t>1935 </a:t>
            </a:r>
            <a:r>
              <a:rPr lang="fr-FR" dirty="0" smtClean="0"/>
              <a:t>; New </a:t>
            </a:r>
            <a:r>
              <a:rPr lang="fr-FR" dirty="0"/>
              <a:t>York </a:t>
            </a:r>
            <a:r>
              <a:rPr lang="fr-FR" dirty="0" smtClean="0"/>
              <a:t>– </a:t>
            </a:r>
            <a:r>
              <a:rPr lang="fr-FR" dirty="0"/>
              <a:t>2003</a:t>
            </a:r>
            <a:r>
              <a:rPr lang="it-IT" dirty="0" smtClean="0">
                <a:effectLst/>
              </a:rPr>
              <a:t> </a:t>
            </a:r>
            <a:endParaRPr lang="fr-FR" i="1" dirty="0" smtClean="0"/>
          </a:p>
          <a:p>
            <a:r>
              <a:rPr lang="fr-FR" i="1" dirty="0" smtClean="0"/>
              <a:t>L’orientalisme</a:t>
            </a:r>
            <a:r>
              <a:rPr lang="fr-FR" i="1" dirty="0"/>
              <a:t>. L’Orient crée par l’Occident</a:t>
            </a:r>
            <a:r>
              <a:rPr lang="fr-FR" dirty="0"/>
              <a:t> </a:t>
            </a:r>
            <a:r>
              <a:rPr lang="fr-FR" dirty="0" smtClean="0"/>
              <a:t>(1978)</a:t>
            </a:r>
            <a:endParaRPr lang="it-IT" dirty="0"/>
          </a:p>
        </p:txBody>
      </p:sp>
    </p:spTree>
    <p:extLst>
      <p:ext uri="{BB962C8B-B14F-4D97-AF65-F5344CB8AC3E}">
        <p14:creationId xmlns:p14="http://schemas.microsoft.com/office/powerpoint/2010/main" val="254316978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normAutofit/>
          </a:bodyPr>
          <a:lstStyle/>
          <a:p>
            <a:r>
              <a:rPr lang="fr-FR" sz="3000" dirty="0" smtClean="0"/>
              <a:t>Ania </a:t>
            </a:r>
            <a:r>
              <a:rPr lang="fr-FR" sz="3000" dirty="0" err="1" smtClean="0"/>
              <a:t>Loomba</a:t>
            </a:r>
            <a:r>
              <a:rPr lang="fr-FR" sz="3000" dirty="0" smtClean="0"/>
              <a:t> </a:t>
            </a:r>
            <a:r>
              <a:rPr lang="fr-FR" sz="3000" i="1" dirty="0" err="1" smtClean="0"/>
              <a:t>Colonialism</a:t>
            </a:r>
            <a:r>
              <a:rPr lang="fr-FR" sz="3000" i="1" dirty="0" err="1"/>
              <a:t>-Postcolonialism</a:t>
            </a:r>
            <a:r>
              <a:rPr lang="fr-FR" sz="3000" i="1" dirty="0"/>
              <a:t> : the New </a:t>
            </a:r>
            <a:r>
              <a:rPr lang="fr-FR" sz="3000" i="1" dirty="0" err="1"/>
              <a:t>Critical</a:t>
            </a:r>
            <a:r>
              <a:rPr lang="fr-FR" sz="3000" i="1" dirty="0"/>
              <a:t> </a:t>
            </a:r>
            <a:r>
              <a:rPr lang="fr-FR" sz="3000" i="1" dirty="0" err="1"/>
              <a:t>Idiom</a:t>
            </a:r>
            <a:r>
              <a:rPr lang="it-IT" sz="3000" dirty="0" smtClean="0">
                <a:effectLst/>
              </a:rPr>
              <a:t> </a:t>
            </a:r>
            <a:endParaRPr lang="it-IT" sz="3000" dirty="0"/>
          </a:p>
        </p:txBody>
      </p:sp>
      <p:sp>
        <p:nvSpPr>
          <p:cNvPr id="3" name="Segnaposto contenuto 2"/>
          <p:cNvSpPr>
            <a:spLocks noGrp="1"/>
          </p:cNvSpPr>
          <p:nvPr>
            <p:ph idx="1"/>
          </p:nvPr>
        </p:nvSpPr>
        <p:spPr>
          <a:xfrm>
            <a:off x="457200" y="1735098"/>
            <a:ext cx="8229600" cy="4845112"/>
          </a:xfrm>
        </p:spPr>
        <p:txBody>
          <a:bodyPr>
            <a:normAutofit fontScale="70000" lnSpcReduction="20000"/>
          </a:bodyPr>
          <a:lstStyle/>
          <a:p>
            <a:r>
              <a:rPr lang="fr-FR" dirty="0"/>
              <a:t>« </a:t>
            </a:r>
            <a:r>
              <a:rPr lang="fr-FR" dirty="0" err="1"/>
              <a:t>Many</a:t>
            </a:r>
            <a:r>
              <a:rPr lang="fr-FR" dirty="0"/>
              <a:t> </a:t>
            </a:r>
            <a:r>
              <a:rPr lang="fr-FR" dirty="0" err="1"/>
              <a:t>years</a:t>
            </a:r>
            <a:r>
              <a:rPr lang="fr-FR" dirty="0"/>
              <a:t> </a:t>
            </a:r>
            <a:r>
              <a:rPr lang="fr-FR" dirty="0" err="1"/>
              <a:t>before</a:t>
            </a:r>
            <a:r>
              <a:rPr lang="fr-FR" dirty="0"/>
              <a:t> </a:t>
            </a:r>
            <a:r>
              <a:rPr lang="fr-FR" dirty="0" err="1"/>
              <a:t>Said</a:t>
            </a:r>
            <a:r>
              <a:rPr lang="fr-FR" dirty="0"/>
              <a:t>, Frantz Fanon </a:t>
            </a:r>
            <a:r>
              <a:rPr lang="fr-FR" dirty="0" err="1"/>
              <a:t>had</a:t>
            </a:r>
            <a:r>
              <a:rPr lang="fr-FR" dirty="0"/>
              <a:t> </a:t>
            </a:r>
            <a:r>
              <a:rPr lang="fr-FR" dirty="0" err="1"/>
              <a:t>concluded</a:t>
            </a:r>
            <a:r>
              <a:rPr lang="fr-FR" dirty="0"/>
              <a:t> </a:t>
            </a:r>
            <a:r>
              <a:rPr lang="fr-FR" dirty="0" err="1"/>
              <a:t>his</a:t>
            </a:r>
            <a:r>
              <a:rPr lang="fr-FR" dirty="0"/>
              <a:t> </a:t>
            </a:r>
            <a:r>
              <a:rPr lang="fr-FR" dirty="0" err="1"/>
              <a:t>indictment</a:t>
            </a:r>
            <a:r>
              <a:rPr lang="fr-FR" dirty="0"/>
              <a:t> of </a:t>
            </a:r>
            <a:r>
              <a:rPr lang="fr-FR" dirty="0" err="1"/>
              <a:t>colonialism</a:t>
            </a:r>
            <a:r>
              <a:rPr lang="fr-FR" dirty="0"/>
              <a:t> by </a:t>
            </a:r>
            <a:r>
              <a:rPr lang="fr-FR" dirty="0" err="1"/>
              <a:t>pronouncing</a:t>
            </a:r>
            <a:r>
              <a:rPr lang="fr-FR" dirty="0"/>
              <a:t> </a:t>
            </a:r>
            <a:r>
              <a:rPr lang="fr-FR" dirty="0" err="1"/>
              <a:t>that</a:t>
            </a:r>
            <a:r>
              <a:rPr lang="fr-FR" dirty="0"/>
              <a:t> </a:t>
            </a:r>
            <a:r>
              <a:rPr lang="fr-FR" dirty="0" err="1"/>
              <a:t>it</a:t>
            </a:r>
            <a:r>
              <a:rPr lang="fr-FR" dirty="0"/>
              <a:t> </a:t>
            </a:r>
            <a:r>
              <a:rPr lang="fr-FR" dirty="0" err="1"/>
              <a:t>was</a:t>
            </a:r>
            <a:r>
              <a:rPr lang="fr-FR" dirty="0"/>
              <a:t> Europe </a:t>
            </a:r>
            <a:r>
              <a:rPr lang="fr-FR" dirty="0" err="1"/>
              <a:t>that</a:t>
            </a:r>
            <a:r>
              <a:rPr lang="fr-FR" dirty="0"/>
              <a:t> « </a:t>
            </a:r>
            <a:r>
              <a:rPr lang="fr-FR" dirty="0" err="1"/>
              <a:t>is</a:t>
            </a:r>
            <a:r>
              <a:rPr lang="fr-FR" dirty="0"/>
              <a:t> </a:t>
            </a:r>
            <a:r>
              <a:rPr lang="fr-FR" dirty="0" err="1"/>
              <a:t>literally</a:t>
            </a:r>
            <a:r>
              <a:rPr lang="fr-FR" dirty="0"/>
              <a:t> the </a:t>
            </a:r>
            <a:r>
              <a:rPr lang="fr-FR" dirty="0" err="1"/>
              <a:t>creation</a:t>
            </a:r>
            <a:r>
              <a:rPr lang="fr-FR" dirty="0"/>
              <a:t> of the </a:t>
            </a:r>
            <a:r>
              <a:rPr lang="fr-FR" dirty="0" err="1"/>
              <a:t>Third</a:t>
            </a:r>
            <a:r>
              <a:rPr lang="fr-FR" dirty="0"/>
              <a:t> World » in the </a:t>
            </a:r>
            <a:r>
              <a:rPr lang="fr-FR" dirty="0" err="1"/>
              <a:t>sense</a:t>
            </a:r>
            <a:r>
              <a:rPr lang="fr-FR" dirty="0"/>
              <a:t> </a:t>
            </a:r>
            <a:r>
              <a:rPr lang="fr-FR" dirty="0" err="1"/>
              <a:t>that</a:t>
            </a:r>
            <a:r>
              <a:rPr lang="fr-FR" dirty="0"/>
              <a:t> </a:t>
            </a:r>
            <a:r>
              <a:rPr lang="fr-FR" dirty="0" err="1"/>
              <a:t>it</a:t>
            </a:r>
            <a:r>
              <a:rPr lang="fr-FR" dirty="0"/>
              <a:t> </a:t>
            </a:r>
            <a:r>
              <a:rPr lang="fr-FR" dirty="0" err="1"/>
              <a:t>is</a:t>
            </a:r>
            <a:r>
              <a:rPr lang="fr-FR" dirty="0"/>
              <a:t> </a:t>
            </a:r>
            <a:r>
              <a:rPr lang="fr-FR" dirty="0" err="1"/>
              <a:t>material</a:t>
            </a:r>
            <a:r>
              <a:rPr lang="fr-FR" dirty="0"/>
              <a:t> </a:t>
            </a:r>
            <a:r>
              <a:rPr lang="fr-FR" dirty="0" err="1"/>
              <a:t>wealth</a:t>
            </a:r>
            <a:r>
              <a:rPr lang="fr-FR" dirty="0"/>
              <a:t> and labour </a:t>
            </a:r>
            <a:r>
              <a:rPr lang="fr-FR" dirty="0" err="1"/>
              <a:t>from</a:t>
            </a:r>
            <a:r>
              <a:rPr lang="fr-FR" dirty="0"/>
              <a:t> the colonies, « the sweat and the </a:t>
            </a:r>
            <a:r>
              <a:rPr lang="fr-FR" dirty="0" err="1"/>
              <a:t>dead</a:t>
            </a:r>
            <a:r>
              <a:rPr lang="fr-FR" dirty="0"/>
              <a:t> bodies of </a:t>
            </a:r>
            <a:r>
              <a:rPr lang="fr-FR" dirty="0" err="1"/>
              <a:t>Negroes</a:t>
            </a:r>
            <a:r>
              <a:rPr lang="fr-FR" dirty="0"/>
              <a:t>, </a:t>
            </a:r>
            <a:r>
              <a:rPr lang="fr-FR" dirty="0" err="1"/>
              <a:t>Arabs</a:t>
            </a:r>
            <a:r>
              <a:rPr lang="fr-FR" dirty="0"/>
              <a:t>, </a:t>
            </a:r>
            <a:r>
              <a:rPr lang="fr-FR" dirty="0" err="1"/>
              <a:t>Indians</a:t>
            </a:r>
            <a:r>
              <a:rPr lang="fr-FR" dirty="0"/>
              <a:t> and the </a:t>
            </a:r>
            <a:r>
              <a:rPr lang="fr-FR" dirty="0" err="1"/>
              <a:t>yellow</a:t>
            </a:r>
            <a:r>
              <a:rPr lang="fr-FR" dirty="0"/>
              <a:t> races » </a:t>
            </a:r>
            <a:r>
              <a:rPr lang="fr-FR" dirty="0" err="1"/>
              <a:t>that</a:t>
            </a:r>
            <a:r>
              <a:rPr lang="fr-FR" dirty="0"/>
              <a:t> have </a:t>
            </a:r>
            <a:r>
              <a:rPr lang="fr-FR" dirty="0" err="1"/>
              <a:t>fuelled</a:t>
            </a:r>
            <a:r>
              <a:rPr lang="fr-FR" dirty="0"/>
              <a:t> the « opulence » of Europe (1963: 76-81). Western </a:t>
            </a:r>
            <a:r>
              <a:rPr lang="fr-FR" dirty="0" err="1"/>
              <a:t>intellectuals</a:t>
            </a:r>
            <a:r>
              <a:rPr lang="fr-FR" dirty="0"/>
              <a:t> </a:t>
            </a:r>
            <a:r>
              <a:rPr lang="fr-FR" dirty="0" err="1"/>
              <a:t>such</a:t>
            </a:r>
            <a:r>
              <a:rPr lang="fr-FR" dirty="0"/>
              <a:t> as </a:t>
            </a:r>
            <a:r>
              <a:rPr lang="fr-FR" dirty="0" err="1"/>
              <a:t>Theodor</a:t>
            </a:r>
            <a:r>
              <a:rPr lang="fr-FR" dirty="0"/>
              <a:t> Adorno, Walter Benjamin and Hannah Arendt </a:t>
            </a:r>
            <a:r>
              <a:rPr lang="fr-FR" dirty="0" err="1"/>
              <a:t>had</a:t>
            </a:r>
            <a:r>
              <a:rPr lang="fr-FR" dirty="0"/>
              <a:t> </a:t>
            </a:r>
            <a:r>
              <a:rPr lang="fr-FR" dirty="0" err="1"/>
              <a:t>also</a:t>
            </a:r>
            <a:r>
              <a:rPr lang="fr-FR" dirty="0"/>
              <a:t> </a:t>
            </a:r>
            <a:r>
              <a:rPr lang="fr-FR" dirty="0" err="1"/>
              <a:t>explored</a:t>
            </a:r>
            <a:r>
              <a:rPr lang="fr-FR" dirty="0"/>
              <a:t> the connections </a:t>
            </a:r>
            <a:r>
              <a:rPr lang="fr-FR" dirty="0" err="1"/>
              <a:t>between</a:t>
            </a:r>
            <a:r>
              <a:rPr lang="fr-FR" dirty="0"/>
              <a:t> the </a:t>
            </a:r>
            <a:r>
              <a:rPr lang="fr-FR" dirty="0" err="1"/>
              <a:t>intellectual</a:t>
            </a:r>
            <a:r>
              <a:rPr lang="fr-FR" dirty="0"/>
              <a:t> production of the colonial world and </a:t>
            </a:r>
            <a:r>
              <a:rPr lang="fr-FR" dirty="0" err="1"/>
              <a:t>its</a:t>
            </a:r>
            <a:r>
              <a:rPr lang="fr-FR" dirty="0"/>
              <a:t> </a:t>
            </a:r>
            <a:r>
              <a:rPr lang="fr-FR" dirty="0" err="1"/>
              <a:t>growing</a:t>
            </a:r>
            <a:r>
              <a:rPr lang="fr-FR" dirty="0"/>
              <a:t> global domination (Williams and </a:t>
            </a:r>
            <a:r>
              <a:rPr lang="fr-FR" dirty="0" err="1"/>
              <a:t>Chrisman</a:t>
            </a:r>
            <a:r>
              <a:rPr lang="fr-FR" dirty="0"/>
              <a:t> 1994: 7). But </a:t>
            </a:r>
            <a:r>
              <a:rPr lang="fr-FR" dirty="0" err="1"/>
              <a:t>although</a:t>
            </a:r>
            <a:r>
              <a:rPr lang="fr-FR" dirty="0"/>
              <a:t> </a:t>
            </a:r>
            <a:r>
              <a:rPr lang="fr-FR" dirty="0" err="1"/>
              <a:t>Said's</a:t>
            </a:r>
            <a:r>
              <a:rPr lang="fr-FR" dirty="0"/>
              <a:t> critique </a:t>
            </a:r>
            <a:r>
              <a:rPr lang="fr-FR" dirty="0" err="1"/>
              <a:t>is</a:t>
            </a:r>
            <a:r>
              <a:rPr lang="fr-FR" dirty="0"/>
              <a:t> </a:t>
            </a:r>
            <a:r>
              <a:rPr lang="fr-FR" dirty="0" err="1"/>
              <a:t>anticipated</a:t>
            </a:r>
            <a:r>
              <a:rPr lang="fr-FR" dirty="0"/>
              <a:t> by </a:t>
            </a:r>
            <a:r>
              <a:rPr lang="fr-FR" dirty="0" err="1"/>
              <a:t>others</a:t>
            </a:r>
            <a:r>
              <a:rPr lang="fr-FR" dirty="0"/>
              <a:t>, </a:t>
            </a:r>
            <a:r>
              <a:rPr lang="fr-FR" dirty="0" err="1"/>
              <a:t>it</a:t>
            </a:r>
            <a:r>
              <a:rPr lang="fr-FR" dirty="0"/>
              <a:t> </a:t>
            </a:r>
            <a:r>
              <a:rPr lang="fr-FR" dirty="0" err="1"/>
              <a:t>was</a:t>
            </a:r>
            <a:r>
              <a:rPr lang="fr-FR" dirty="0"/>
              <a:t> new in </a:t>
            </a:r>
            <a:r>
              <a:rPr lang="fr-FR" dirty="0" err="1"/>
              <a:t>its</a:t>
            </a:r>
            <a:r>
              <a:rPr lang="fr-FR" dirty="0"/>
              <a:t> </a:t>
            </a:r>
            <a:r>
              <a:rPr lang="fr-FR" dirty="0" err="1"/>
              <a:t>wide-sweeping</a:t>
            </a:r>
            <a:r>
              <a:rPr lang="fr-FR" dirty="0"/>
              <a:t> range and focus, in </a:t>
            </a:r>
            <a:r>
              <a:rPr lang="fr-FR" dirty="0" err="1"/>
              <a:t>its</a:t>
            </a:r>
            <a:r>
              <a:rPr lang="fr-FR" dirty="0"/>
              <a:t> invocation of </a:t>
            </a:r>
            <a:r>
              <a:rPr lang="fr-FR" dirty="0" err="1"/>
              <a:t>Foucault's</a:t>
            </a:r>
            <a:r>
              <a:rPr lang="fr-FR" dirty="0"/>
              <a:t> </a:t>
            </a:r>
            <a:r>
              <a:rPr lang="fr-FR" dirty="0" err="1"/>
              <a:t>work</a:t>
            </a:r>
            <a:r>
              <a:rPr lang="fr-FR" dirty="0"/>
              <a:t> to </a:t>
            </a:r>
            <a:r>
              <a:rPr lang="fr-FR" dirty="0" err="1"/>
              <a:t>make</a:t>
            </a:r>
            <a:r>
              <a:rPr lang="fr-FR" dirty="0"/>
              <a:t> connections </a:t>
            </a:r>
            <a:r>
              <a:rPr lang="fr-FR" dirty="0" err="1"/>
              <a:t>between</a:t>
            </a:r>
            <a:r>
              <a:rPr lang="fr-FR" dirty="0"/>
              <a:t> the production of </a:t>
            </a:r>
            <a:r>
              <a:rPr lang="fr-FR" dirty="0" err="1"/>
              <a:t>knowledge</a:t>
            </a:r>
            <a:r>
              <a:rPr lang="fr-FR" dirty="0"/>
              <a:t> and the </a:t>
            </a:r>
            <a:r>
              <a:rPr lang="fr-FR" dirty="0" err="1"/>
              <a:t>exercise</a:t>
            </a:r>
            <a:r>
              <a:rPr lang="fr-FR" dirty="0"/>
              <a:t> of power, and </a:t>
            </a:r>
            <a:r>
              <a:rPr lang="fr-FR" dirty="0" err="1"/>
              <a:t>innovative</a:t>
            </a:r>
            <a:r>
              <a:rPr lang="fr-FR" dirty="0"/>
              <a:t> </a:t>
            </a:r>
            <a:r>
              <a:rPr lang="fr-FR" dirty="0" err="1"/>
              <a:t>also</a:t>
            </a:r>
            <a:r>
              <a:rPr lang="fr-FR" dirty="0"/>
              <a:t> in </a:t>
            </a:r>
            <a:r>
              <a:rPr lang="fr-FR" dirty="0" err="1"/>
              <a:t>its</a:t>
            </a:r>
            <a:r>
              <a:rPr lang="fr-FR" dirty="0"/>
              <a:t> use of </a:t>
            </a:r>
            <a:r>
              <a:rPr lang="fr-FR" dirty="0" err="1"/>
              <a:t>literary</a:t>
            </a:r>
            <a:r>
              <a:rPr lang="fr-FR" dirty="0"/>
              <a:t> </a:t>
            </a:r>
            <a:r>
              <a:rPr lang="fr-FR" dirty="0" err="1"/>
              <a:t>materials</a:t>
            </a:r>
            <a:r>
              <a:rPr lang="fr-FR" dirty="0"/>
              <a:t> to </a:t>
            </a:r>
            <a:r>
              <a:rPr lang="fr-FR" dirty="0" err="1"/>
              <a:t>discuss</a:t>
            </a:r>
            <a:r>
              <a:rPr lang="fr-FR" dirty="0"/>
              <a:t> </a:t>
            </a:r>
            <a:r>
              <a:rPr lang="fr-FR" dirty="0" err="1"/>
              <a:t>historical</a:t>
            </a:r>
            <a:r>
              <a:rPr lang="fr-FR" dirty="0"/>
              <a:t> and </a:t>
            </a:r>
            <a:r>
              <a:rPr lang="fr-FR" dirty="0" err="1"/>
              <a:t>epistemological</a:t>
            </a:r>
            <a:r>
              <a:rPr lang="fr-FR" dirty="0"/>
              <a:t> </a:t>
            </a:r>
            <a:r>
              <a:rPr lang="fr-FR" dirty="0" err="1"/>
              <a:t>processes</a:t>
            </a:r>
            <a:r>
              <a:rPr lang="fr-FR" dirty="0"/>
              <a:t>. In </a:t>
            </a:r>
            <a:r>
              <a:rPr lang="fr-FR" dirty="0" err="1"/>
              <a:t>many</a:t>
            </a:r>
            <a:r>
              <a:rPr lang="fr-FR" dirty="0"/>
              <a:t> </a:t>
            </a:r>
            <a:r>
              <a:rPr lang="fr-FR" dirty="0" err="1"/>
              <a:t>ways</a:t>
            </a:r>
            <a:r>
              <a:rPr lang="fr-FR" dirty="0"/>
              <a:t> </a:t>
            </a:r>
            <a:r>
              <a:rPr lang="fr-FR" dirty="0" err="1"/>
              <a:t>Said's</a:t>
            </a:r>
            <a:r>
              <a:rPr lang="fr-FR" dirty="0"/>
              <a:t> use of culture and </a:t>
            </a:r>
            <a:r>
              <a:rPr lang="fr-FR" dirty="0" err="1"/>
              <a:t>knowledge</a:t>
            </a:r>
            <a:r>
              <a:rPr lang="fr-FR" dirty="0"/>
              <a:t> to </a:t>
            </a:r>
            <a:r>
              <a:rPr lang="fr-FR" dirty="0" err="1"/>
              <a:t>interrogate</a:t>
            </a:r>
            <a:r>
              <a:rPr lang="fr-FR" dirty="0"/>
              <a:t> colonial power </a:t>
            </a:r>
            <a:r>
              <a:rPr lang="fr-FR" dirty="0" err="1"/>
              <a:t>inaugurared</a:t>
            </a:r>
            <a:r>
              <a:rPr lang="fr-FR" dirty="0"/>
              <a:t> colonial </a:t>
            </a:r>
            <a:r>
              <a:rPr lang="fr-FR" dirty="0" err="1"/>
              <a:t>discourse</a:t>
            </a:r>
            <a:r>
              <a:rPr lang="fr-FR" dirty="0"/>
              <a:t> </a:t>
            </a:r>
            <a:r>
              <a:rPr lang="fr-FR" dirty="0" err="1"/>
              <a:t>studies</a:t>
            </a:r>
            <a:r>
              <a:rPr lang="fr-FR" dirty="0"/>
              <a:t> »</a:t>
            </a:r>
            <a:endParaRPr lang="it-IT" dirty="0"/>
          </a:p>
          <a:p>
            <a:endParaRPr lang="it-IT" dirty="0"/>
          </a:p>
        </p:txBody>
      </p:sp>
    </p:spTree>
    <p:extLst>
      <p:ext uri="{BB962C8B-B14F-4D97-AF65-F5344CB8AC3E}">
        <p14:creationId xmlns:p14="http://schemas.microsoft.com/office/powerpoint/2010/main" val="12131492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fr-FR" sz="3000" b="1" dirty="0" smtClean="0"/>
              <a:t/>
            </a:r>
            <a:br>
              <a:rPr lang="fr-FR" sz="3000" b="1" dirty="0" smtClean="0"/>
            </a:br>
            <a:r>
              <a:rPr lang="fr-FR" sz="3000" b="1" dirty="0" smtClean="0"/>
              <a:t>1</a:t>
            </a:r>
            <a:r>
              <a:rPr lang="fr-FR" sz="3000" b="1" dirty="0"/>
              <a:t>) Qu’est-ce que l’Orientalisme : les trois définitions du terme </a:t>
            </a:r>
            <a:r>
              <a:rPr lang="it-IT" sz="3000" dirty="0"/>
              <a:t/>
            </a:r>
            <a:br>
              <a:rPr lang="it-IT" sz="3000" dirty="0"/>
            </a:br>
            <a:endParaRPr lang="it-IT" sz="3000" dirty="0"/>
          </a:p>
        </p:txBody>
      </p:sp>
      <p:sp>
        <p:nvSpPr>
          <p:cNvPr id="3" name="Segnaposto contenuto 2"/>
          <p:cNvSpPr>
            <a:spLocks noGrp="1"/>
          </p:cNvSpPr>
          <p:nvPr>
            <p:ph idx="1"/>
          </p:nvPr>
        </p:nvSpPr>
        <p:spPr/>
        <p:txBody>
          <a:bodyPr>
            <a:normAutofit fontScale="92500" lnSpcReduction="20000"/>
          </a:bodyPr>
          <a:lstStyle/>
          <a:p>
            <a:r>
              <a:rPr lang="fr-FR" dirty="0"/>
              <a:t>a</a:t>
            </a:r>
            <a:r>
              <a:rPr lang="fr-FR" dirty="0" smtClean="0"/>
              <a:t>) L’Orientalisme </a:t>
            </a:r>
            <a:r>
              <a:rPr lang="fr-FR" dirty="0"/>
              <a:t>(ou </a:t>
            </a:r>
            <a:r>
              <a:rPr lang="fr-FR" dirty="0" err="1"/>
              <a:t>orientologie</a:t>
            </a:r>
            <a:r>
              <a:rPr lang="fr-FR" dirty="0"/>
              <a:t>) </a:t>
            </a:r>
            <a:r>
              <a:rPr lang="fr-FR" dirty="0" smtClean="0"/>
              <a:t>= l’ensemble </a:t>
            </a:r>
            <a:r>
              <a:rPr lang="fr-FR" dirty="0"/>
              <a:t>des disciplines ayant pour objet l’étude de l’histoire, des langues, des littératures et des civilisations orientales</a:t>
            </a:r>
            <a:r>
              <a:rPr lang="it-IT" dirty="0" smtClean="0">
                <a:effectLst/>
              </a:rPr>
              <a:t> </a:t>
            </a:r>
          </a:p>
          <a:p>
            <a:r>
              <a:rPr lang="it-IT" dirty="0" smtClean="0">
                <a:sym typeface="Wingdings"/>
              </a:rPr>
              <a:t> </a:t>
            </a:r>
            <a:r>
              <a:rPr lang="it-IT" dirty="0" err="1" smtClean="0">
                <a:sym typeface="Wingdings"/>
              </a:rPr>
              <a:t>études</a:t>
            </a:r>
            <a:r>
              <a:rPr lang="it-IT" dirty="0" smtClean="0">
                <a:sym typeface="Wingdings"/>
              </a:rPr>
              <a:t> </a:t>
            </a:r>
            <a:r>
              <a:rPr lang="it-IT" dirty="0" err="1" smtClean="0">
                <a:sym typeface="Wingdings"/>
              </a:rPr>
              <a:t>aréales</a:t>
            </a:r>
            <a:r>
              <a:rPr lang="it-IT" dirty="0">
                <a:sym typeface="Wingdings"/>
              </a:rPr>
              <a:t> </a:t>
            </a:r>
            <a:r>
              <a:rPr lang="it-IT" dirty="0" err="1" smtClean="0">
                <a:sym typeface="Wingdings"/>
              </a:rPr>
              <a:t>ou</a:t>
            </a:r>
            <a:r>
              <a:rPr lang="it-IT" dirty="0" smtClean="0">
                <a:sym typeface="Wingdings"/>
              </a:rPr>
              <a:t> </a:t>
            </a:r>
            <a:r>
              <a:rPr lang="it-IT" dirty="0" err="1" smtClean="0">
                <a:sym typeface="Wingdings"/>
              </a:rPr>
              <a:t>orientales</a:t>
            </a:r>
            <a:r>
              <a:rPr lang="it-IT" dirty="0" smtClean="0">
                <a:sym typeface="Wingdings"/>
              </a:rPr>
              <a:t> (Area </a:t>
            </a:r>
            <a:r>
              <a:rPr lang="it-IT" dirty="0" err="1" smtClean="0">
                <a:sym typeface="Wingdings"/>
              </a:rPr>
              <a:t>Studies</a:t>
            </a:r>
            <a:r>
              <a:rPr lang="it-IT" dirty="0" smtClean="0">
                <a:sym typeface="Wingdings"/>
              </a:rPr>
              <a:t>)</a:t>
            </a:r>
          </a:p>
          <a:p>
            <a:r>
              <a:rPr lang="it-IT" dirty="0" smtClean="0">
                <a:sym typeface="Wingdings"/>
              </a:rPr>
              <a:t>b) </a:t>
            </a:r>
            <a:r>
              <a:rPr lang="fr-FR" dirty="0"/>
              <a:t>« un style de pensée </a:t>
            </a:r>
            <a:r>
              <a:rPr lang="fr-FR" dirty="0" smtClean="0"/>
              <a:t>basé sur </a:t>
            </a:r>
            <a:r>
              <a:rPr lang="fr-FR" dirty="0"/>
              <a:t>la distinction ontologique et épistémologique entre l’Orient et l’Occident » </a:t>
            </a:r>
            <a:endParaRPr lang="fr-FR" dirty="0" smtClean="0"/>
          </a:p>
          <a:p>
            <a:r>
              <a:rPr lang="fr-FR" dirty="0" smtClean="0"/>
              <a:t>Longue histoire</a:t>
            </a:r>
          </a:p>
          <a:p>
            <a:r>
              <a:rPr lang="fr-FR" dirty="0" smtClean="0"/>
              <a:t>Eschyle, </a:t>
            </a:r>
            <a:r>
              <a:rPr lang="fr-FR" i="1" dirty="0" smtClean="0"/>
              <a:t>Les Perses </a:t>
            </a:r>
            <a:r>
              <a:rPr lang="fr-FR" dirty="0" smtClean="0"/>
              <a:t>(472 av. J.-C.)</a:t>
            </a:r>
          </a:p>
          <a:p>
            <a:endParaRPr lang="it-IT" dirty="0"/>
          </a:p>
        </p:txBody>
      </p:sp>
    </p:spTree>
    <p:extLst>
      <p:ext uri="{BB962C8B-B14F-4D97-AF65-F5344CB8AC3E}">
        <p14:creationId xmlns:p14="http://schemas.microsoft.com/office/powerpoint/2010/main" val="20931698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a:t>c</a:t>
            </a:r>
            <a:r>
              <a:rPr lang="it-IT" dirty="0" smtClean="0"/>
              <a:t>) </a:t>
            </a:r>
            <a:r>
              <a:rPr lang="fr-FR" dirty="0" smtClean="0"/>
              <a:t>= l’ensemble </a:t>
            </a:r>
            <a:r>
              <a:rPr lang="fr-FR" dirty="0"/>
              <a:t>des institutions crées par l’Occident surtout à part de la fin du XVIIIe siècle pour gérer ses propres relations avec l’Orient </a:t>
            </a:r>
            <a:r>
              <a:rPr lang="it-IT" dirty="0" smtClean="0">
                <a:effectLst/>
              </a:rPr>
              <a:t> </a:t>
            </a:r>
            <a:r>
              <a:rPr lang="it-IT" dirty="0" smtClean="0"/>
              <a:t> </a:t>
            </a:r>
            <a:endParaRPr lang="it-IT" dirty="0"/>
          </a:p>
        </p:txBody>
      </p:sp>
    </p:spTree>
    <p:extLst>
      <p:ext uri="{BB962C8B-B14F-4D97-AF65-F5344CB8AC3E}">
        <p14:creationId xmlns:p14="http://schemas.microsoft.com/office/powerpoint/2010/main" val="416664694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3000" b="1" dirty="0"/>
              <a:t>2) Quels sont les deux lieux communs mis en question par </a:t>
            </a:r>
            <a:r>
              <a:rPr lang="fr-FR" sz="3000" b="1" dirty="0" smtClean="0"/>
              <a:t>Saïd</a:t>
            </a:r>
            <a:endParaRPr lang="it-IT" sz="3000" dirty="0"/>
          </a:p>
        </p:txBody>
      </p:sp>
      <p:sp>
        <p:nvSpPr>
          <p:cNvPr id="3" name="Segnaposto contenuto 2"/>
          <p:cNvSpPr>
            <a:spLocks noGrp="1"/>
          </p:cNvSpPr>
          <p:nvPr>
            <p:ph idx="1"/>
          </p:nvPr>
        </p:nvSpPr>
        <p:spPr/>
        <p:txBody>
          <a:bodyPr>
            <a:normAutofit lnSpcReduction="10000"/>
          </a:bodyPr>
          <a:lstStyle/>
          <a:p>
            <a:r>
              <a:rPr lang="fr-FR" dirty="0"/>
              <a:t>a</a:t>
            </a:r>
            <a:r>
              <a:rPr lang="fr-FR" dirty="0" smtClean="0"/>
              <a:t>) «</a:t>
            </a:r>
            <a:r>
              <a:rPr lang="fr-FR" dirty="0"/>
              <a:t> L’Orient </a:t>
            </a:r>
            <a:r>
              <a:rPr lang="fr-FR" dirty="0" smtClean="0"/>
              <a:t>n’est </a:t>
            </a:r>
            <a:r>
              <a:rPr lang="fr-FR" dirty="0"/>
              <a:t>pas un fait de nature inerte » </a:t>
            </a:r>
            <a:endParaRPr lang="fr-FR" dirty="0" smtClean="0"/>
          </a:p>
          <a:p>
            <a:r>
              <a:rPr lang="fr-FR" dirty="0" smtClean="0"/>
              <a:t>La terre est ronde </a:t>
            </a:r>
            <a:r>
              <a:rPr lang="fr-FR" dirty="0" smtClean="0">
                <a:sym typeface="Wingdings"/>
              </a:rPr>
              <a:t> tout dépend du point d’observation </a:t>
            </a:r>
          </a:p>
          <a:p>
            <a:r>
              <a:rPr lang="fr-FR" dirty="0" smtClean="0">
                <a:sym typeface="Wingdings"/>
              </a:rPr>
              <a:t>Orient et Occident = constructions </a:t>
            </a:r>
          </a:p>
          <a:p>
            <a:r>
              <a:rPr lang="fr-FR" dirty="0" smtClean="0"/>
              <a:t>E</a:t>
            </a:r>
            <a:r>
              <a:rPr lang="it-IT" dirty="0" smtClean="0"/>
              <a:t>s. </a:t>
            </a:r>
            <a:r>
              <a:rPr lang="fr-FR" i="1" dirty="0"/>
              <a:t>Jérusalem délivrée </a:t>
            </a:r>
            <a:r>
              <a:rPr lang="fr-FR" dirty="0"/>
              <a:t>de </a:t>
            </a:r>
            <a:r>
              <a:rPr lang="fr-FR" dirty="0" err="1"/>
              <a:t>Torquato</a:t>
            </a:r>
            <a:r>
              <a:rPr lang="fr-FR" dirty="0"/>
              <a:t> Tasso</a:t>
            </a:r>
            <a:r>
              <a:rPr lang="it-IT" dirty="0" smtClean="0">
                <a:effectLst/>
              </a:rPr>
              <a:t> </a:t>
            </a:r>
          </a:p>
          <a:p>
            <a:r>
              <a:rPr lang="fr-FR" dirty="0"/>
              <a:t>« L'Orient a permis de définir l'Europe (ou l'Occident) par contraste : son idée, son image, sa personnalité, son expérience. » </a:t>
            </a:r>
            <a:endParaRPr lang="it-IT" dirty="0"/>
          </a:p>
        </p:txBody>
      </p:sp>
    </p:spTree>
    <p:extLst>
      <p:ext uri="{BB962C8B-B14F-4D97-AF65-F5344CB8AC3E}">
        <p14:creationId xmlns:p14="http://schemas.microsoft.com/office/powerpoint/2010/main" val="23019816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067842"/>
            <a:ext cx="8229600" cy="5058321"/>
          </a:xfrm>
        </p:spPr>
        <p:txBody>
          <a:bodyPr>
            <a:normAutofit/>
          </a:bodyPr>
          <a:lstStyle/>
          <a:p>
            <a:r>
              <a:rPr lang="it-IT" dirty="0"/>
              <a:t>b</a:t>
            </a:r>
            <a:r>
              <a:rPr lang="it-IT" dirty="0" smtClean="0"/>
              <a:t>) </a:t>
            </a:r>
            <a:r>
              <a:rPr lang="fr-FR" dirty="0"/>
              <a:t>l’Orient est </a:t>
            </a:r>
            <a:r>
              <a:rPr lang="fr-FR" dirty="0" smtClean="0"/>
              <a:t>le territoire </a:t>
            </a:r>
            <a:r>
              <a:rPr lang="fr-FR" dirty="0"/>
              <a:t>où l’Europe a créé « les plus vastes, les plus riches et les plus anciennes de ses colonies ». (p. 14</a:t>
            </a:r>
            <a:r>
              <a:rPr lang="fr-FR" dirty="0" smtClean="0"/>
              <a:t>)</a:t>
            </a:r>
            <a:r>
              <a:rPr lang="fr-FR" dirty="0" smtClean="0">
                <a:sym typeface="Wingdings"/>
              </a:rPr>
              <a:t></a:t>
            </a:r>
            <a:r>
              <a:rPr lang="fr-FR" dirty="0" smtClean="0"/>
              <a:t> tout </a:t>
            </a:r>
            <a:r>
              <a:rPr lang="fr-FR" dirty="0"/>
              <a:t>savoir ayant pour objet l’Orient, soit-il de nature politique, économique, culturelle ou littéraire, n’est pas </a:t>
            </a:r>
            <a:r>
              <a:rPr lang="fr-FR" dirty="0" smtClean="0"/>
              <a:t>« neutre ».  </a:t>
            </a:r>
          </a:p>
          <a:p>
            <a:r>
              <a:rPr lang="fr-FR" dirty="0" smtClean="0"/>
              <a:t>Non seulement connaître les </a:t>
            </a:r>
            <a:r>
              <a:rPr lang="fr-FR" dirty="0"/>
              <a:t>autres peuples, mais </a:t>
            </a:r>
            <a:r>
              <a:rPr lang="fr-FR" dirty="0" smtClean="0"/>
              <a:t>aussi </a:t>
            </a:r>
            <a:r>
              <a:rPr lang="fr-FR" dirty="0"/>
              <a:t>les administrer, contrôler, soumettre. </a:t>
            </a:r>
            <a:endParaRPr lang="it-IT" dirty="0"/>
          </a:p>
        </p:txBody>
      </p:sp>
    </p:spTree>
    <p:extLst>
      <p:ext uri="{BB962C8B-B14F-4D97-AF65-F5344CB8AC3E}">
        <p14:creationId xmlns:p14="http://schemas.microsoft.com/office/powerpoint/2010/main" val="11689985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fr-FR" sz="3000" b="1" dirty="0" smtClean="0"/>
              <a:t/>
            </a:r>
            <a:br>
              <a:rPr lang="fr-FR" sz="3000" b="1" dirty="0" smtClean="0"/>
            </a:br>
            <a:r>
              <a:rPr lang="fr-FR" sz="3000" b="1" dirty="0" smtClean="0"/>
              <a:t>3</a:t>
            </a:r>
            <a:r>
              <a:rPr lang="fr-FR" sz="3000" b="1" dirty="0"/>
              <a:t>) Quels sont les objectifs principaux de son livre </a:t>
            </a:r>
            <a:r>
              <a:rPr lang="it-IT" sz="3000" dirty="0"/>
              <a:t/>
            </a:r>
            <a:br>
              <a:rPr lang="it-IT" sz="3000" dirty="0"/>
            </a:br>
            <a:endParaRPr lang="it-IT" sz="3000" dirty="0"/>
          </a:p>
        </p:txBody>
      </p:sp>
      <p:sp>
        <p:nvSpPr>
          <p:cNvPr id="3" name="Segnaposto contenuto 2"/>
          <p:cNvSpPr>
            <a:spLocks noGrp="1"/>
          </p:cNvSpPr>
          <p:nvPr>
            <p:ph idx="1"/>
          </p:nvPr>
        </p:nvSpPr>
        <p:spPr/>
        <p:txBody>
          <a:bodyPr>
            <a:normAutofit fontScale="85000" lnSpcReduction="10000"/>
          </a:bodyPr>
          <a:lstStyle/>
          <a:p>
            <a:r>
              <a:rPr lang="fr-FR" dirty="0"/>
              <a:t>Il ne s’agit pas de mesurer </a:t>
            </a:r>
            <a:r>
              <a:rPr lang="fr-FR" dirty="0" smtClean="0"/>
              <a:t>l’exactitude</a:t>
            </a:r>
            <a:r>
              <a:rPr lang="fr-FR" dirty="0"/>
              <a:t>, de démontrer </a:t>
            </a:r>
            <a:r>
              <a:rPr lang="fr-FR" dirty="0" smtClean="0"/>
              <a:t>la fausseté des représentations européennes de l’Orient ni de </a:t>
            </a:r>
            <a:r>
              <a:rPr lang="fr-FR" dirty="0"/>
              <a:t>rétablir une image véridique de l’Orient. </a:t>
            </a:r>
            <a:endParaRPr lang="fr-FR" dirty="0" smtClean="0"/>
          </a:p>
          <a:p>
            <a:r>
              <a:rPr lang="fr-FR" dirty="0" smtClean="0"/>
              <a:t>Comprendre plutôt leur fonctionnement, cohérence, efficace, objectifs. </a:t>
            </a:r>
          </a:p>
          <a:p>
            <a:r>
              <a:rPr lang="fr-FR" dirty="0"/>
              <a:t>La force et l’efficace de ces représentations dépendent moins de leur exactitude que de leur « effet de vérité </a:t>
            </a:r>
            <a:r>
              <a:rPr lang="fr-FR" dirty="0" smtClean="0"/>
              <a:t>»</a:t>
            </a:r>
            <a:endParaRPr lang="fr-FR" dirty="0"/>
          </a:p>
          <a:p>
            <a:r>
              <a:rPr lang="fr-FR" dirty="0"/>
              <a:t>le savoir construit sur l’Orient </a:t>
            </a:r>
            <a:r>
              <a:rPr lang="fr-FR" dirty="0" smtClean="0"/>
              <a:t>nous </a:t>
            </a:r>
            <a:r>
              <a:rPr lang="fr-FR" dirty="0"/>
              <a:t>informe </a:t>
            </a:r>
            <a:r>
              <a:rPr lang="fr-FR" dirty="0" smtClean="0"/>
              <a:t>beaucoup </a:t>
            </a:r>
            <a:r>
              <a:rPr lang="fr-FR" dirty="0"/>
              <a:t>plus sur le sujet à l’origine de ces représentations (sur nous les </a:t>
            </a:r>
            <a:r>
              <a:rPr lang="fr-FR" dirty="0" smtClean="0"/>
              <a:t>« occidentaux ») </a:t>
            </a:r>
            <a:r>
              <a:rPr lang="fr-FR" dirty="0"/>
              <a:t>que sur </a:t>
            </a:r>
            <a:r>
              <a:rPr lang="fr-FR" dirty="0" smtClean="0"/>
              <a:t>leur objets, </a:t>
            </a:r>
            <a:r>
              <a:rPr lang="fr-FR" dirty="0"/>
              <a:t>les </a:t>
            </a:r>
            <a:r>
              <a:rPr lang="fr-FR" dirty="0" smtClean="0"/>
              <a:t>« orientaux » </a:t>
            </a:r>
            <a:r>
              <a:rPr lang="fr-FR" dirty="0"/>
              <a:t>en tant que tels. </a:t>
            </a:r>
            <a:endParaRPr lang="it-IT" dirty="0"/>
          </a:p>
          <a:p>
            <a:endParaRPr lang="fr-FR" dirty="0" smtClean="0"/>
          </a:p>
        </p:txBody>
      </p:sp>
    </p:spTree>
    <p:extLst>
      <p:ext uri="{BB962C8B-B14F-4D97-AF65-F5344CB8AC3E}">
        <p14:creationId xmlns:p14="http://schemas.microsoft.com/office/powerpoint/2010/main" val="5315423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fr-FR" dirty="0"/>
              <a:t>Valentin-Yves </a:t>
            </a:r>
            <a:r>
              <a:rPr lang="fr-FR" dirty="0" err="1"/>
              <a:t>Mudimbe</a:t>
            </a:r>
            <a:r>
              <a:rPr lang="fr-FR" dirty="0"/>
              <a:t>,   </a:t>
            </a:r>
            <a:r>
              <a:rPr lang="fr-FR" i="1" dirty="0"/>
              <a:t>The Invention of </a:t>
            </a:r>
            <a:r>
              <a:rPr lang="fr-FR" i="1" dirty="0" err="1"/>
              <a:t>Africa</a:t>
            </a:r>
            <a:r>
              <a:rPr lang="fr-FR" i="1" dirty="0"/>
              <a:t> : </a:t>
            </a:r>
            <a:r>
              <a:rPr lang="fr-FR" i="1" dirty="0" err="1"/>
              <a:t>Gnosis</a:t>
            </a:r>
            <a:r>
              <a:rPr lang="fr-FR" i="1" dirty="0"/>
              <a:t>, </a:t>
            </a:r>
            <a:r>
              <a:rPr lang="fr-FR" i="1" dirty="0" err="1"/>
              <a:t>Philosophy</a:t>
            </a:r>
            <a:r>
              <a:rPr lang="fr-FR" i="1" dirty="0"/>
              <a:t> and the </a:t>
            </a:r>
            <a:r>
              <a:rPr lang="fr-FR" i="1" dirty="0" err="1"/>
              <a:t>Order</a:t>
            </a:r>
            <a:r>
              <a:rPr lang="fr-FR" i="1" dirty="0"/>
              <a:t> of </a:t>
            </a:r>
            <a:r>
              <a:rPr lang="fr-FR" i="1" dirty="0" err="1"/>
              <a:t>Knowledge</a:t>
            </a:r>
            <a:r>
              <a:rPr lang="fr-FR" dirty="0"/>
              <a:t>, Indiana </a:t>
            </a:r>
            <a:r>
              <a:rPr lang="fr-FR" dirty="0" err="1"/>
              <a:t>University</a:t>
            </a:r>
            <a:r>
              <a:rPr lang="fr-FR" dirty="0"/>
              <a:t> </a:t>
            </a:r>
            <a:r>
              <a:rPr lang="fr-FR" dirty="0" err="1"/>
              <a:t>Press</a:t>
            </a:r>
            <a:r>
              <a:rPr lang="fr-FR" dirty="0"/>
              <a:t> (1988).</a:t>
            </a:r>
            <a:r>
              <a:rPr lang="it-IT" dirty="0" smtClean="0">
                <a:effectLst/>
              </a:rPr>
              <a:t> </a:t>
            </a:r>
            <a:endParaRPr lang="it-IT" dirty="0"/>
          </a:p>
        </p:txBody>
      </p:sp>
    </p:spTree>
    <p:extLst>
      <p:ext uri="{BB962C8B-B14F-4D97-AF65-F5344CB8AC3E}">
        <p14:creationId xmlns:p14="http://schemas.microsoft.com/office/powerpoint/2010/main" val="29223202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99</TotalTime>
  <Words>338</Words>
  <Application>Microsoft Macintosh PowerPoint</Application>
  <PresentationFormat>Presentazione su schermo (4:3)</PresentationFormat>
  <Paragraphs>46</Paragraphs>
  <Slides>14</Slides>
  <Notes>0</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Tema di Office</vt:lpstr>
      <vt:lpstr> Saïd et la naissance des études postcoloniales </vt:lpstr>
      <vt:lpstr>Edward Said </vt:lpstr>
      <vt:lpstr>Ania Loomba Colonialism-Postcolonialism : the New Critical Idiom </vt:lpstr>
      <vt:lpstr> 1) Qu’est-ce que l’Orientalisme : les trois définitions du terme  </vt:lpstr>
      <vt:lpstr>Presentazione di PowerPoint</vt:lpstr>
      <vt:lpstr>2) Quels sont les deux lieux communs mis en question par Saïd</vt:lpstr>
      <vt:lpstr>Presentazione di PowerPoint</vt:lpstr>
      <vt:lpstr> 3) Quels sont les objectifs principaux de son livre  </vt:lpstr>
      <vt:lpstr>Presentazione di PowerPoint</vt:lpstr>
      <vt:lpstr>Presentazione di PowerPoint</vt:lpstr>
      <vt:lpstr>Presentazione di PowerPoint</vt:lpstr>
      <vt:lpstr>l’absurde chez Camus</vt:lpstr>
      <vt:lpstr> Le triptyque de l’absurde : la prise de conscience </vt:lpstr>
      <vt:lpstr>Le triptyque de la révolte : la réponse à la prise de conscience de l’absurde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Saïd et la naissance des études postcoloniales </dc:title>
  <dc:creator>Chiara Mengozzi</dc:creator>
  <cp:lastModifiedBy>Chiara Mengozzi</cp:lastModifiedBy>
  <cp:revision>22</cp:revision>
  <dcterms:created xsi:type="dcterms:W3CDTF">2018-03-20T14:49:58Z</dcterms:created>
  <dcterms:modified xsi:type="dcterms:W3CDTF">2018-03-21T09:35:33Z</dcterms:modified>
</cp:coreProperties>
</file>