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66" r:id="rId6"/>
    <p:sldId id="267" r:id="rId7"/>
    <p:sldId id="268" r:id="rId8"/>
    <p:sldId id="269" r:id="rId9"/>
    <p:sldId id="270" r:id="rId10"/>
    <p:sldId id="271" r:id="rId11"/>
    <p:sldId id="272" r:id="rId12"/>
    <p:sldId id="278" r:id="rId13"/>
    <p:sldId id="273" r:id="rId14"/>
    <p:sldId id="274" r:id="rId15"/>
    <p:sldId id="257" r:id="rId16"/>
    <p:sldId id="258" r:id="rId17"/>
    <p:sldId id="276" r:id="rId18"/>
    <p:sldId id="277" r:id="rId19"/>
    <p:sldId id="260" r:id="rId20"/>
    <p:sldId id="261" r:id="rId21"/>
    <p:sldId id="262" r:id="rId22"/>
    <p:sldId id="263" r:id="rId23"/>
    <p:sldId id="279" r:id="rId24"/>
    <p:sldId id="275"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límková, Adéla" userId="999f5e52-b3b5-4322-ac6a-365c09c88039" providerId="ADAL" clId="{30D7FA0E-BCB6-42F6-A714-7D37B508DBA1}"/>
    <pc:docChg chg="modSld">
      <pc:chgData name="Jarolímková, Adéla" userId="999f5e52-b3b5-4322-ac6a-365c09c88039" providerId="ADAL" clId="{30D7FA0E-BCB6-42F6-A714-7D37B508DBA1}" dt="2017-10-02T08:11:49.972" v="1" actId="20577"/>
      <pc:docMkLst>
        <pc:docMk/>
      </pc:docMkLst>
      <pc:sldChg chg="modSp">
        <pc:chgData name="Jarolímková, Adéla" userId="999f5e52-b3b5-4322-ac6a-365c09c88039" providerId="ADAL" clId="{30D7FA0E-BCB6-42F6-A714-7D37B508DBA1}" dt="2017-10-02T08:11:49.972" v="1" actId="20577"/>
        <pc:sldMkLst>
          <pc:docMk/>
          <pc:sldMk cId="3674791224" sldId="267"/>
        </pc:sldMkLst>
        <pc:spChg chg="mod">
          <ac:chgData name="Jarolímková, Adéla" userId="999f5e52-b3b5-4322-ac6a-365c09c88039" providerId="ADAL" clId="{30D7FA0E-BCB6-42F6-A714-7D37B508DBA1}" dt="2017-10-02T08:11:49.972" v="1" actId="20577"/>
          <ac:spMkLst>
            <pc:docMk/>
            <pc:sldMk cId="3674791224" sldId="26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18FCD1-91D7-458E-92BC-CB96BE8DFC99}"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18FCD1-91D7-458E-92BC-CB96BE8DFC99}"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F18FCD1-91D7-458E-92BC-CB96BE8DFC9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7E135FC8-1163-4815-8B26-EE22A12CA537}" type="datetimeFigureOut">
              <a:rPr lang="cs-CZ" smtClean="0"/>
              <a:pPr/>
              <a:t>23.08.2021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18FCD1-91D7-458E-92BC-CB96BE8DFC99}"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7E135FC8-1163-4815-8B26-EE22A12CA537}" type="datetimeFigureOut">
              <a:rPr lang="cs-CZ" smtClean="0"/>
              <a:pPr/>
              <a:t>23.08.2021</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FF18FCD1-91D7-458E-92BC-CB96BE8DFC99}"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E135FC8-1163-4815-8B26-EE22A12CA537}" type="datetimeFigureOut">
              <a:rPr lang="cs-CZ" smtClean="0"/>
              <a:pPr/>
              <a:t>23.08.2021</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F18FCD1-91D7-458E-92BC-CB96BE8DFC9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katalog.nsp.cz/tp/referencni-knihovnik/101834.html" TargetMode="External"/><Relationship Id="rId7" Type="http://schemas.openxmlformats.org/officeDocument/2006/relationships/image" Target="../media/image6.tmp"/><Relationship Id="rId2" Type="http://schemas.openxmlformats.org/officeDocument/2006/relationships/hyperlink" Target="http://katalog.nsp.cz/tp/referencni-knihovnik-specialista/101888.html" TargetMode="External"/><Relationship Id="rId1" Type="http://schemas.openxmlformats.org/officeDocument/2006/relationships/slideLayout" Target="../slideLayouts/slideLayout2.xml"/><Relationship Id="rId6" Type="http://schemas.openxmlformats.org/officeDocument/2006/relationships/image" Target="../media/image5.tmp"/><Relationship Id="rId5" Type="http://schemas.openxmlformats.org/officeDocument/2006/relationships/image" Target="../media/image4.tmp"/><Relationship Id="rId4" Type="http://schemas.openxmlformats.org/officeDocument/2006/relationships/image" Target="../media/image3.tm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la.org/rus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uoou.cz/zakon-o-ochrane-osobnich-udaju/ds-1261/archiv=0&amp;p1=1257" TargetMode="External"/><Relationship Id="rId2" Type="http://schemas.openxmlformats.org/officeDocument/2006/relationships/hyperlink" Target="http://ipk.nkp.cz/legislativa/01_LegPod/knihovni-zakon-257-2001-sb.-a-navazne-provadeci-prepisy/Zakon257.htm" TargetMode="External"/><Relationship Id="rId1" Type="http://schemas.openxmlformats.org/officeDocument/2006/relationships/slideLayout" Target="../slideLayouts/slideLayout2.xml"/><Relationship Id="rId5" Type="http://schemas.openxmlformats.org/officeDocument/2006/relationships/hyperlink" Target="http://www.zakonyprolidi.cz/cs/2012-89" TargetMode="External"/><Relationship Id="rId4" Type="http://schemas.openxmlformats.org/officeDocument/2006/relationships/hyperlink" Target="https://www.zakonyprolidi.cz/cs/2000-12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Bibliografické rešeršní služby</a:t>
            </a:r>
          </a:p>
        </p:txBody>
      </p:sp>
      <p:sp>
        <p:nvSpPr>
          <p:cNvPr id="3" name="Podnadpis 2"/>
          <p:cNvSpPr>
            <a:spLocks noGrp="1"/>
          </p:cNvSpPr>
          <p:nvPr>
            <p:ph type="subTitle" idx="1"/>
          </p:nvPr>
        </p:nvSpPr>
        <p:spPr/>
        <p:txBody>
          <a:bodyPr/>
          <a:lstStyle/>
          <a:p>
            <a:r>
              <a:rPr lang="cs-CZ" dirty="0"/>
              <a:t>1. Rešeršní  a referenční služby</a:t>
            </a:r>
          </a:p>
        </p:txBody>
      </p:sp>
      <p:pic>
        <p:nvPicPr>
          <p:cNvPr id="5" name="Obrázek 4" descr="UISK_logo_claim-neg_RGB_XSML.png"/>
          <p:cNvPicPr>
            <a:picLocks noChangeAspect="1"/>
          </p:cNvPicPr>
          <p:nvPr/>
        </p:nvPicPr>
        <p:blipFill>
          <a:blip r:embed="rId2" cstate="print"/>
          <a:stretch>
            <a:fillRect/>
          </a:stretch>
        </p:blipFill>
        <p:spPr>
          <a:xfrm>
            <a:off x="755576" y="5445224"/>
            <a:ext cx="3251725" cy="9361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Personální zabezpečení rešeršních služeb</a:t>
            </a:r>
          </a:p>
        </p:txBody>
      </p:sp>
      <p:sp>
        <p:nvSpPr>
          <p:cNvPr id="3" name="Zástupný symbol pro obsah 2"/>
          <p:cNvSpPr>
            <a:spLocks noGrp="1"/>
          </p:cNvSpPr>
          <p:nvPr>
            <p:ph idx="1"/>
          </p:nvPr>
        </p:nvSpPr>
        <p:spPr/>
        <p:txBody>
          <a:bodyPr>
            <a:normAutofit fontScale="85000" lnSpcReduction="10000"/>
          </a:bodyPr>
          <a:lstStyle/>
          <a:p>
            <a:r>
              <a:rPr lang="cs-CZ" dirty="0" smtClean="0"/>
              <a:t>VŠ vzdělání – INSK nebo vzdělání v oboru, v němž jsou rešerše poskytovány (medicína, chemie, technika…)</a:t>
            </a:r>
          </a:p>
          <a:p>
            <a:r>
              <a:rPr lang="cs-CZ" dirty="0" smtClean="0"/>
              <a:t>Znalost cizích jazyků</a:t>
            </a:r>
          </a:p>
          <a:p>
            <a:r>
              <a:rPr lang="cs-CZ" dirty="0" smtClean="0"/>
              <a:t>Platové zařazení - </a:t>
            </a:r>
            <a:r>
              <a:rPr lang="cs-CZ" i="1" dirty="0" smtClean="0"/>
              <a:t>Nařízení </a:t>
            </a:r>
            <a:r>
              <a:rPr lang="cs-CZ" i="1" dirty="0"/>
              <a:t>vlády č. </a:t>
            </a:r>
            <a:r>
              <a:rPr lang="cs-CZ" i="1" dirty="0" smtClean="0"/>
              <a:t>352/2019 </a:t>
            </a:r>
            <a:r>
              <a:rPr lang="cs-CZ" i="1" dirty="0"/>
              <a:t>Sb</a:t>
            </a:r>
            <a:r>
              <a:rPr lang="cs-CZ" i="1" dirty="0" smtClean="0"/>
              <a:t>. - </a:t>
            </a:r>
            <a:r>
              <a:rPr lang="cs-CZ" i="1" dirty="0"/>
              <a:t>kterým se mění nařízení vlády č. 222/2010 Sb., o katalogu prací ve veřejných službách a správě, ve znění pozdějších </a:t>
            </a:r>
            <a:r>
              <a:rPr lang="cs-CZ" i="1" dirty="0" err="1"/>
              <a:t>předpisů,a</a:t>
            </a:r>
            <a:r>
              <a:rPr lang="cs-CZ" i="1" dirty="0"/>
              <a:t> nařízení vlády č. 302/2014 Sb., o katalogu správních </a:t>
            </a:r>
            <a:r>
              <a:rPr lang="cs-CZ" i="1" dirty="0" err="1"/>
              <a:t>činností,ve</a:t>
            </a:r>
            <a:r>
              <a:rPr lang="cs-CZ" i="1" dirty="0"/>
              <a:t> </a:t>
            </a:r>
            <a:r>
              <a:rPr lang="cs-CZ" i="1" dirty="0" err="1"/>
              <a:t>zněnípozdějších</a:t>
            </a:r>
            <a:r>
              <a:rPr lang="cs-CZ" i="1" dirty="0"/>
              <a:t> </a:t>
            </a:r>
            <a:r>
              <a:rPr lang="cs-CZ" i="1" dirty="0" smtClean="0"/>
              <a:t>předpisů</a:t>
            </a:r>
          </a:p>
          <a:p>
            <a:pPr lvl="1"/>
            <a:r>
              <a:rPr lang="cs-CZ" dirty="0" smtClean="0"/>
              <a:t>Knihovník - 12</a:t>
            </a:r>
            <a:r>
              <a:rPr lang="cs-CZ" dirty="0"/>
              <a:t>. platová třída - Zpracovávání specializovaných rešerší </a:t>
            </a:r>
            <a:r>
              <a:rPr lang="cs-CZ" dirty="0" smtClean="0"/>
              <a:t>a poskytování specializovaných konzultačních služeb</a:t>
            </a:r>
            <a:endParaRPr lang="cs-CZ" dirty="0"/>
          </a:p>
        </p:txBody>
      </p:sp>
    </p:spTree>
    <p:extLst>
      <p:ext uri="{BB962C8B-B14F-4D97-AF65-F5344CB8AC3E}">
        <p14:creationId xmlns:p14="http://schemas.microsoft.com/office/powerpoint/2010/main" val="269730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Personální zabezpečení rešeršních </a:t>
            </a:r>
            <a:r>
              <a:rPr lang="cs-CZ" dirty="0" smtClean="0"/>
              <a:t>služeb – budoucnost?</a:t>
            </a:r>
            <a:endParaRPr lang="cs-CZ" dirty="0"/>
          </a:p>
        </p:txBody>
      </p:sp>
      <p:sp>
        <p:nvSpPr>
          <p:cNvPr id="3" name="Zástupný symbol pro obsah 2"/>
          <p:cNvSpPr>
            <a:spLocks noGrp="1"/>
          </p:cNvSpPr>
          <p:nvPr>
            <p:ph idx="1"/>
          </p:nvPr>
        </p:nvSpPr>
        <p:spPr/>
        <p:txBody>
          <a:bodyPr>
            <a:normAutofit/>
          </a:bodyPr>
          <a:lstStyle/>
          <a:p>
            <a:pPr marL="118872" indent="0">
              <a:buNone/>
            </a:pPr>
            <a:r>
              <a:rPr lang="cs-CZ" dirty="0"/>
              <a:t>Národní soustava povolání</a:t>
            </a:r>
          </a:p>
          <a:p>
            <a:pPr lvl="1"/>
            <a:r>
              <a:rPr lang="cs-CZ" dirty="0">
                <a:hlinkClick r:id="rId2"/>
              </a:rPr>
              <a:t>Referenční knihovník specialista</a:t>
            </a:r>
            <a:endParaRPr lang="cs-CZ" dirty="0"/>
          </a:p>
          <a:p>
            <a:pPr lvl="2"/>
            <a:r>
              <a:rPr lang="cs-CZ" dirty="0"/>
              <a:t>Tvorba vysoce specializovaných rešerší.</a:t>
            </a:r>
          </a:p>
          <a:p>
            <a:pPr lvl="2"/>
            <a:r>
              <a:rPr lang="cs-CZ" dirty="0"/>
              <a:t>Zpracování vysoce specializovaných studijně rozborových zpráv.</a:t>
            </a:r>
          </a:p>
          <a:p>
            <a:pPr lvl="2"/>
            <a:endParaRPr lang="cs-CZ" dirty="0"/>
          </a:p>
          <a:p>
            <a:pPr lvl="1"/>
            <a:endParaRPr lang="cs-CZ" dirty="0">
              <a:hlinkClick r:id="rId3"/>
            </a:endParaRPr>
          </a:p>
          <a:p>
            <a:pPr lvl="1"/>
            <a:r>
              <a:rPr lang="cs-CZ" dirty="0">
                <a:hlinkClick r:id="rId3"/>
              </a:rPr>
              <a:t>Referenční knihovník</a:t>
            </a:r>
            <a:endParaRPr lang="cs-CZ" dirty="0"/>
          </a:p>
          <a:p>
            <a:pPr lvl="2"/>
            <a:r>
              <a:rPr lang="cs-CZ" dirty="0"/>
              <a:t>Sestavení jednoduchých rešerší.</a:t>
            </a:r>
          </a:p>
          <a:p>
            <a:pPr lvl="2"/>
            <a:endParaRPr lang="cs-CZ" dirty="0"/>
          </a:p>
        </p:txBody>
      </p:sp>
      <p:pic>
        <p:nvPicPr>
          <p:cNvPr id="4" name="Obrázek 3" descr="Výřez obrazovky"/>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608" y="6002511"/>
            <a:ext cx="4046571" cy="312447"/>
          </a:xfrm>
          <a:prstGeom prst="rect">
            <a:avLst/>
          </a:prstGeom>
        </p:spPr>
      </p:pic>
      <p:pic>
        <p:nvPicPr>
          <p:cNvPr id="5" name="Obrázek 4" descr="Výřez obrazovky"/>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3608" y="6302955"/>
            <a:ext cx="7422523" cy="464860"/>
          </a:xfrm>
          <a:prstGeom prst="rect">
            <a:avLst/>
          </a:prstGeom>
        </p:spPr>
      </p:pic>
      <p:pic>
        <p:nvPicPr>
          <p:cNvPr id="6" name="Obrázek 5" descr="Výřez obrazovky"/>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3609" y="4149080"/>
            <a:ext cx="4104456" cy="297206"/>
          </a:xfrm>
          <a:prstGeom prst="rect">
            <a:avLst/>
          </a:prstGeom>
        </p:spPr>
      </p:pic>
      <p:pic>
        <p:nvPicPr>
          <p:cNvPr id="7" name="Obrázek 6" descr="Výřez obrazovky"/>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3608" y="4497616"/>
            <a:ext cx="7986452" cy="723963"/>
          </a:xfrm>
          <a:prstGeom prst="rect">
            <a:avLst/>
          </a:prstGeom>
        </p:spPr>
      </p:pic>
    </p:spTree>
    <p:extLst>
      <p:ext uri="{BB962C8B-B14F-4D97-AF65-F5344CB8AC3E}">
        <p14:creationId xmlns:p14="http://schemas.microsoft.com/office/powerpoint/2010/main" val="3700015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Referenční služby - historie</a:t>
            </a:r>
          </a:p>
        </p:txBody>
      </p:sp>
      <p:sp>
        <p:nvSpPr>
          <p:cNvPr id="3" name="Zástupný symbol pro obsah 2"/>
          <p:cNvSpPr>
            <a:spLocks noGrp="1"/>
          </p:cNvSpPr>
          <p:nvPr>
            <p:ph idx="1"/>
          </p:nvPr>
        </p:nvSpPr>
        <p:spPr/>
        <p:txBody>
          <a:bodyPr>
            <a:normAutofit fontScale="92500" lnSpcReduction="10000"/>
          </a:bodyPr>
          <a:lstStyle/>
          <a:p>
            <a:r>
              <a:rPr lang="cs-CZ" dirty="0"/>
              <a:t>Objevují se na konci 19. stol. v amerických knihovnách</a:t>
            </a:r>
          </a:p>
          <a:p>
            <a:r>
              <a:rPr lang="cs-CZ" dirty="0"/>
              <a:t>William B. </a:t>
            </a:r>
            <a:r>
              <a:rPr lang="cs-CZ" dirty="0" err="1"/>
              <a:t>Child</a:t>
            </a:r>
            <a:r>
              <a:rPr lang="cs-CZ" dirty="0"/>
              <a:t>, 1891: „Referenční práce je prostě pomoc knihovníka čtenáři při seznamování se s komplikovaným katalogem, v odpovídání otázek, v krátkosti poskytnutí všeho, co je v jeho silách, aby umožnil přístup ke zdrojům knihovny, za kterou je odpovědný</a:t>
            </a:r>
            <a:r>
              <a:rPr lang="cs-CZ" dirty="0" smtClean="0"/>
              <a:t>“</a:t>
            </a:r>
          </a:p>
          <a:p>
            <a:r>
              <a:rPr lang="cs-CZ" dirty="0" smtClean="0"/>
              <a:t>W.W. </a:t>
            </a:r>
            <a:r>
              <a:rPr lang="cs-CZ" dirty="0" err="1" smtClean="0"/>
              <a:t>Bishop</a:t>
            </a:r>
            <a:r>
              <a:rPr lang="cs-CZ" dirty="0" smtClean="0"/>
              <a:t>, 1915: „Reference </a:t>
            </a:r>
            <a:r>
              <a:rPr lang="cs-CZ" dirty="0" err="1" smtClean="0"/>
              <a:t>librarians</a:t>
            </a:r>
            <a:r>
              <a:rPr lang="cs-CZ" dirty="0" smtClean="0"/>
              <a:t> are </a:t>
            </a:r>
            <a:r>
              <a:rPr lang="cs-CZ" dirty="0" err="1" smtClean="0"/>
              <a:t>interpreters</a:t>
            </a:r>
            <a:r>
              <a:rPr lang="cs-CZ" dirty="0" smtClean="0"/>
              <a:t> </a:t>
            </a:r>
            <a:r>
              <a:rPr lang="cs-CZ" dirty="0" err="1" smtClean="0"/>
              <a:t>of</a:t>
            </a:r>
            <a:r>
              <a:rPr lang="cs-CZ" dirty="0" smtClean="0"/>
              <a:t> </a:t>
            </a:r>
            <a:r>
              <a:rPr lang="cs-CZ" dirty="0" err="1" smtClean="0"/>
              <a:t>the</a:t>
            </a:r>
            <a:r>
              <a:rPr lang="cs-CZ" dirty="0" smtClean="0"/>
              <a:t> </a:t>
            </a:r>
            <a:r>
              <a:rPr lang="cs-CZ" dirty="0" err="1" smtClean="0"/>
              <a:t>library</a:t>
            </a:r>
            <a:r>
              <a:rPr lang="cs-CZ" dirty="0" smtClean="0"/>
              <a:t> to </a:t>
            </a:r>
            <a:r>
              <a:rPr lang="cs-CZ" dirty="0" err="1" smtClean="0"/>
              <a:t>the</a:t>
            </a:r>
            <a:r>
              <a:rPr lang="cs-CZ" dirty="0" smtClean="0"/>
              <a:t> public.“</a:t>
            </a:r>
            <a:endParaRPr lang="cs-CZ" dirty="0"/>
          </a:p>
        </p:txBody>
      </p:sp>
    </p:spTree>
    <p:extLst>
      <p:ext uri="{BB962C8B-B14F-4D97-AF65-F5344CB8AC3E}">
        <p14:creationId xmlns:p14="http://schemas.microsoft.com/office/powerpoint/2010/main" val="953968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Referenční služby - definice</a:t>
            </a:r>
          </a:p>
        </p:txBody>
      </p:sp>
      <p:sp>
        <p:nvSpPr>
          <p:cNvPr id="3" name="Zástupný symbol pro obsah 2"/>
          <p:cNvSpPr>
            <a:spLocks noGrp="1"/>
          </p:cNvSpPr>
          <p:nvPr>
            <p:ph idx="1"/>
          </p:nvPr>
        </p:nvSpPr>
        <p:spPr/>
        <p:txBody>
          <a:bodyPr>
            <a:normAutofit fontScale="62500" lnSpcReduction="20000"/>
          </a:bodyPr>
          <a:lstStyle/>
          <a:p>
            <a:r>
              <a:rPr lang="cs-CZ" b="1" dirty="0"/>
              <a:t>TDKIV</a:t>
            </a:r>
            <a:r>
              <a:rPr lang="cs-CZ" dirty="0"/>
              <a:t>: </a:t>
            </a:r>
            <a:r>
              <a:rPr lang="cs-CZ" b="1" dirty="0">
                <a:solidFill>
                  <a:srgbClr val="FFC000"/>
                </a:solidFill>
              </a:rPr>
              <a:t>Informační služby</a:t>
            </a:r>
            <a:r>
              <a:rPr lang="cs-CZ" dirty="0"/>
              <a:t>, jejichž hlavním cílem je </a:t>
            </a:r>
            <a:r>
              <a:rPr lang="cs-CZ" b="1" dirty="0">
                <a:solidFill>
                  <a:srgbClr val="FFC000"/>
                </a:solidFill>
              </a:rPr>
              <a:t>poskytování informací o informačních zdrojích nebo jiných pramenech informací</a:t>
            </a:r>
            <a:r>
              <a:rPr lang="cs-CZ" dirty="0"/>
              <a:t>, které jsou relevantní z hlediska požadavku konkrétního </a:t>
            </a:r>
            <a:r>
              <a:rPr lang="cs-CZ" dirty="0" smtClean="0"/>
              <a:t>uživatele.</a:t>
            </a:r>
          </a:p>
          <a:p>
            <a:r>
              <a:rPr lang="cs-CZ" b="1" dirty="0" smtClean="0"/>
              <a:t>Reference </a:t>
            </a:r>
            <a:r>
              <a:rPr lang="cs-CZ" b="1" dirty="0"/>
              <a:t>and User </a:t>
            </a:r>
            <a:r>
              <a:rPr lang="cs-CZ" b="1" dirty="0" err="1"/>
              <a:t>Services</a:t>
            </a:r>
            <a:r>
              <a:rPr lang="cs-CZ" b="1" dirty="0"/>
              <a:t> </a:t>
            </a:r>
            <a:r>
              <a:rPr lang="cs-CZ" b="1" dirty="0" err="1"/>
              <a:t>Association</a:t>
            </a:r>
            <a:r>
              <a:rPr lang="cs-CZ" b="1" dirty="0"/>
              <a:t> </a:t>
            </a:r>
            <a:r>
              <a:rPr lang="cs-CZ" dirty="0"/>
              <a:t>(</a:t>
            </a:r>
            <a:r>
              <a:rPr lang="cs-CZ" dirty="0">
                <a:hlinkClick r:id="rId2"/>
              </a:rPr>
              <a:t>http://www.ala.org/rusa/</a:t>
            </a:r>
            <a:r>
              <a:rPr lang="cs-CZ" dirty="0"/>
              <a:t>):</a:t>
            </a:r>
          </a:p>
          <a:p>
            <a:pPr lvl="1"/>
            <a:r>
              <a:rPr lang="en-US" b="1" dirty="0"/>
              <a:t>Reference Transactions</a:t>
            </a:r>
            <a:r>
              <a:rPr lang="en-US" dirty="0"/>
              <a:t> are information consultations in which library staff recommend, interpret, evaluate, and/or use information resources to help others to meet particular information needs. Reference transactions do not include formal instruction or exchanges that provide assistance with locations, schedules, equipment, supplies, or policy statements.</a:t>
            </a:r>
          </a:p>
          <a:p>
            <a:pPr lvl="1"/>
            <a:r>
              <a:rPr lang="en-US" b="1" dirty="0"/>
              <a:t>Reference Work</a:t>
            </a:r>
            <a:r>
              <a:rPr lang="en-US" dirty="0"/>
              <a:t> includes reference transactions and other activities that involve the creation, management, and assessment of information or research resources, tools, and services.</a:t>
            </a:r>
            <a:endParaRPr lang="cs-CZ" dirty="0"/>
          </a:p>
          <a:p>
            <a:r>
              <a:rPr lang="cs-CZ" b="1" dirty="0" err="1"/>
              <a:t>Association</a:t>
            </a:r>
            <a:r>
              <a:rPr lang="cs-CZ" b="1" dirty="0"/>
              <a:t> </a:t>
            </a:r>
            <a:r>
              <a:rPr lang="cs-CZ" b="1" dirty="0" err="1"/>
              <a:t>of</a:t>
            </a:r>
            <a:r>
              <a:rPr lang="cs-CZ" b="1" dirty="0"/>
              <a:t> </a:t>
            </a:r>
            <a:r>
              <a:rPr lang="cs-CZ" b="1" dirty="0" err="1"/>
              <a:t>Research</a:t>
            </a:r>
            <a:r>
              <a:rPr lang="cs-CZ" b="1" dirty="0"/>
              <a:t> </a:t>
            </a:r>
            <a:r>
              <a:rPr lang="cs-CZ" b="1" dirty="0" err="1"/>
              <a:t>Libraries</a:t>
            </a:r>
            <a:r>
              <a:rPr lang="cs-CZ" b="1" dirty="0" smtClean="0"/>
              <a:t>: </a:t>
            </a:r>
            <a:r>
              <a:rPr lang="cs-CZ" dirty="0" smtClean="0"/>
              <a:t>Referenční požadavek je informační kontakt, který </a:t>
            </a:r>
            <a:r>
              <a:rPr lang="cs-CZ" b="1" dirty="0" smtClean="0">
                <a:solidFill>
                  <a:srgbClr val="FFC000"/>
                </a:solidFill>
              </a:rPr>
              <a:t>zahrnuje znalost, využívání, doporučování, hodnocení nebo interpretaci informačních zdrojů, případně instruktáž v jejich využívání.</a:t>
            </a:r>
            <a:endParaRPr lang="cs-CZ" b="1" dirty="0">
              <a:solidFill>
                <a:srgbClr val="FFC000"/>
              </a:solidFill>
            </a:endParaRPr>
          </a:p>
        </p:txBody>
      </p:sp>
    </p:spTree>
    <p:extLst>
      <p:ext uri="{BB962C8B-B14F-4D97-AF65-F5344CB8AC3E}">
        <p14:creationId xmlns:p14="http://schemas.microsoft.com/office/powerpoint/2010/main" val="2065076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referenčních služeb</a:t>
            </a:r>
            <a:endParaRPr lang="cs-CZ" dirty="0"/>
          </a:p>
        </p:txBody>
      </p:sp>
      <p:sp>
        <p:nvSpPr>
          <p:cNvPr id="3" name="Zástupný symbol pro obsah 2"/>
          <p:cNvSpPr>
            <a:spLocks noGrp="1"/>
          </p:cNvSpPr>
          <p:nvPr>
            <p:ph idx="1"/>
          </p:nvPr>
        </p:nvSpPr>
        <p:spPr/>
        <p:txBody>
          <a:bodyPr/>
          <a:lstStyle/>
          <a:p>
            <a:r>
              <a:rPr lang="cs-CZ" dirty="0" smtClean="0"/>
              <a:t>Poskytování informací (bibliografických a faktografických)</a:t>
            </a:r>
          </a:p>
          <a:p>
            <a:pPr lvl="1"/>
            <a:r>
              <a:rPr lang="cs-CZ" dirty="0" smtClean="0"/>
              <a:t>Rychlá reference</a:t>
            </a:r>
          </a:p>
          <a:p>
            <a:pPr lvl="1"/>
            <a:r>
              <a:rPr lang="cs-CZ" dirty="0" smtClean="0"/>
              <a:t>Bibliografické údaje</a:t>
            </a:r>
          </a:p>
          <a:p>
            <a:pPr lvl="1"/>
            <a:r>
              <a:rPr lang="cs-CZ" dirty="0" smtClean="0"/>
              <a:t>Hloubkový dotaz</a:t>
            </a:r>
          </a:p>
          <a:p>
            <a:pPr lvl="1"/>
            <a:r>
              <a:rPr lang="cs-CZ" dirty="0" smtClean="0"/>
              <a:t>Rešerše (sic!)</a:t>
            </a:r>
          </a:p>
          <a:p>
            <a:r>
              <a:rPr lang="cs-CZ" dirty="0" smtClean="0"/>
              <a:t>Doporučování informačních zdrojů podle potřeby uživatele</a:t>
            </a:r>
          </a:p>
          <a:p>
            <a:pPr marL="118872" indent="0">
              <a:buNone/>
            </a:pPr>
            <a:endParaRPr lang="cs-CZ" dirty="0" smtClean="0"/>
          </a:p>
        </p:txBody>
      </p:sp>
    </p:spTree>
    <p:extLst>
      <p:ext uri="{BB962C8B-B14F-4D97-AF65-F5344CB8AC3E}">
        <p14:creationId xmlns:p14="http://schemas.microsoft.com/office/powerpoint/2010/main" val="290917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referenčních služeb</a:t>
            </a:r>
            <a:endParaRPr lang="cs-CZ" dirty="0"/>
          </a:p>
        </p:txBody>
      </p:sp>
      <p:sp>
        <p:nvSpPr>
          <p:cNvPr id="3" name="Zástupný symbol pro obsah 2"/>
          <p:cNvSpPr>
            <a:spLocks noGrp="1"/>
          </p:cNvSpPr>
          <p:nvPr>
            <p:ph idx="1"/>
          </p:nvPr>
        </p:nvSpPr>
        <p:spPr/>
        <p:txBody>
          <a:bodyPr/>
          <a:lstStyle/>
          <a:p>
            <a:r>
              <a:rPr lang="cs-CZ" dirty="0" smtClean="0"/>
              <a:t>Informační vzdělávání/podpora informační gramotnosti</a:t>
            </a:r>
          </a:p>
          <a:p>
            <a:pPr lvl="1"/>
            <a:r>
              <a:rPr lang="cs-CZ" dirty="0"/>
              <a:t>Orientace v knihovně a jejích </a:t>
            </a:r>
            <a:r>
              <a:rPr lang="cs-CZ" dirty="0" smtClean="0"/>
              <a:t>službách</a:t>
            </a:r>
          </a:p>
          <a:p>
            <a:pPr lvl="1"/>
            <a:r>
              <a:rPr lang="cs-CZ" dirty="0" smtClean="0"/>
              <a:t>Konzultace </a:t>
            </a:r>
            <a:r>
              <a:rPr lang="cs-CZ" dirty="0"/>
              <a:t>k používání elektronických informačních zdrojů – efektivní vyhledávání, hodnocení informačních </a:t>
            </a:r>
            <a:r>
              <a:rPr lang="cs-CZ" dirty="0" smtClean="0"/>
              <a:t>zdrojů</a:t>
            </a:r>
          </a:p>
          <a:p>
            <a:pPr lvl="1"/>
            <a:r>
              <a:rPr lang="cs-CZ" dirty="0" smtClean="0"/>
              <a:t>Podpora </a:t>
            </a:r>
            <a:r>
              <a:rPr lang="cs-CZ" dirty="0"/>
              <a:t>studentských </a:t>
            </a:r>
            <a:r>
              <a:rPr lang="cs-CZ" dirty="0" smtClean="0"/>
              <a:t>prací</a:t>
            </a:r>
          </a:p>
          <a:p>
            <a:pPr lvl="1"/>
            <a:r>
              <a:rPr lang="cs-CZ" dirty="0" smtClean="0"/>
              <a:t>Podpora </a:t>
            </a:r>
            <a:r>
              <a:rPr lang="cs-CZ" dirty="0"/>
              <a:t>výzkumu a publikační činnosti </a:t>
            </a:r>
          </a:p>
        </p:txBody>
      </p:sp>
    </p:spTree>
    <p:extLst>
      <p:ext uri="{BB962C8B-B14F-4D97-AF65-F5344CB8AC3E}">
        <p14:creationId xmlns:p14="http://schemas.microsoft.com/office/powerpoint/2010/main" val="2726977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Formy referenčních služeb</a:t>
            </a:r>
          </a:p>
        </p:txBody>
      </p:sp>
      <p:sp>
        <p:nvSpPr>
          <p:cNvPr id="3" name="Zástupný symbol pro obsah 2"/>
          <p:cNvSpPr>
            <a:spLocks noGrp="1"/>
          </p:cNvSpPr>
          <p:nvPr>
            <p:ph idx="1"/>
          </p:nvPr>
        </p:nvSpPr>
        <p:spPr/>
        <p:txBody>
          <a:bodyPr/>
          <a:lstStyle/>
          <a:p>
            <a:r>
              <a:rPr lang="cs-CZ" dirty="0"/>
              <a:t>Tradiční</a:t>
            </a:r>
          </a:p>
          <a:p>
            <a:pPr lvl="1"/>
            <a:r>
              <a:rPr lang="cs-CZ" dirty="0"/>
              <a:t>Osobní konzultace</a:t>
            </a:r>
          </a:p>
          <a:p>
            <a:pPr lvl="1"/>
            <a:r>
              <a:rPr lang="cs-CZ" dirty="0"/>
              <a:t>Telefonické dotazy</a:t>
            </a:r>
          </a:p>
          <a:p>
            <a:pPr lvl="1"/>
            <a:r>
              <a:rPr lang="cs-CZ" dirty="0"/>
              <a:t>Fax, pošta</a:t>
            </a:r>
          </a:p>
          <a:p>
            <a:r>
              <a:rPr lang="cs-CZ" dirty="0"/>
              <a:t>Virtuální</a:t>
            </a:r>
          </a:p>
          <a:p>
            <a:pPr lvl="1"/>
            <a:r>
              <a:rPr lang="cs-CZ" dirty="0"/>
              <a:t>Synchronní</a:t>
            </a:r>
          </a:p>
          <a:p>
            <a:pPr lvl="2"/>
            <a:r>
              <a:rPr lang="cs-CZ" dirty="0"/>
              <a:t>Chat</a:t>
            </a:r>
          </a:p>
          <a:p>
            <a:pPr lvl="1"/>
            <a:r>
              <a:rPr lang="cs-CZ" dirty="0"/>
              <a:t>Asynchronní</a:t>
            </a:r>
          </a:p>
          <a:p>
            <a:pPr lvl="2"/>
            <a:r>
              <a:rPr lang="cs-CZ" dirty="0"/>
              <a:t>E-mail, webové formuláře</a:t>
            </a:r>
          </a:p>
        </p:txBody>
      </p:sp>
    </p:spTree>
    <p:extLst>
      <p:ext uri="{BB962C8B-B14F-4D97-AF65-F5344CB8AC3E}">
        <p14:creationId xmlns:p14="http://schemas.microsoft.com/office/powerpoint/2010/main" val="767550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Virtuální referenční služby</a:t>
            </a:r>
          </a:p>
        </p:txBody>
      </p:sp>
      <p:sp>
        <p:nvSpPr>
          <p:cNvPr id="3" name="Zástupný symbol pro obsah 2"/>
          <p:cNvSpPr>
            <a:spLocks noGrp="1"/>
          </p:cNvSpPr>
          <p:nvPr>
            <p:ph idx="1"/>
          </p:nvPr>
        </p:nvSpPr>
        <p:spPr/>
        <p:txBody>
          <a:bodyPr>
            <a:normAutofit fontScale="92500" lnSpcReduction="10000"/>
          </a:bodyPr>
          <a:lstStyle/>
          <a:p>
            <a:r>
              <a:rPr lang="cs-CZ" dirty="0"/>
              <a:t>Ptejte se knihovny</a:t>
            </a:r>
          </a:p>
          <a:p>
            <a:pPr lvl="1"/>
            <a:r>
              <a:rPr lang="cs-CZ" dirty="0"/>
              <a:t>Služba odpoví na vaše stručné konkrétní otázky krátkým seznamem knih, časopisů, popřípadě i www stránek (do 5 záznamů) – faktografická i bibliografická služba</a:t>
            </a:r>
          </a:p>
          <a:p>
            <a:pPr lvl="1"/>
            <a:r>
              <a:rPr lang="cs-CZ" dirty="0"/>
              <a:t>Zastřešuje Národní knihovna</a:t>
            </a:r>
          </a:p>
          <a:p>
            <a:pPr lvl="1"/>
            <a:r>
              <a:rPr lang="cs-CZ" dirty="0"/>
              <a:t>Spolupráce knihoven – volba dotazované knihovny, předávání dotazů</a:t>
            </a:r>
          </a:p>
          <a:p>
            <a:pPr lvl="1"/>
            <a:r>
              <a:rPr lang="cs-CZ" dirty="0"/>
              <a:t>Odpověď do 48 hodin</a:t>
            </a:r>
          </a:p>
          <a:p>
            <a:pPr lvl="1"/>
            <a:r>
              <a:rPr lang="cs-CZ" dirty="0"/>
              <a:t>Archiv zajímavých dotazů</a:t>
            </a:r>
          </a:p>
          <a:p>
            <a:pPr lvl="1"/>
            <a:r>
              <a:rPr lang="cs-CZ" dirty="0"/>
              <a:t>Možnost online chatu ve stanovených hodinách</a:t>
            </a:r>
          </a:p>
        </p:txBody>
      </p:sp>
    </p:spTree>
    <p:extLst>
      <p:ext uri="{BB962C8B-B14F-4D97-AF65-F5344CB8AC3E}">
        <p14:creationId xmlns:p14="http://schemas.microsoft.com/office/powerpoint/2010/main" val="2073606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Ptejte se knihovny</a:t>
            </a:r>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8397" y="1774825"/>
            <a:ext cx="6767205" cy="4625975"/>
          </a:xfrm>
        </p:spPr>
      </p:pic>
    </p:spTree>
    <p:extLst>
      <p:ext uri="{BB962C8B-B14F-4D97-AF65-F5344CB8AC3E}">
        <p14:creationId xmlns:p14="http://schemas.microsoft.com/office/powerpoint/2010/main" val="4136387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Ptejte se knihovny</a:t>
            </a:r>
          </a:p>
        </p:txBody>
      </p:sp>
      <p:pic>
        <p:nvPicPr>
          <p:cNvPr id="5" name="Zástupný symbol pro obsah 4"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2508" y="1774825"/>
            <a:ext cx="5838983" cy="4625975"/>
          </a:xfrm>
        </p:spPr>
      </p:pic>
    </p:spTree>
    <p:extLst>
      <p:ext uri="{BB962C8B-B14F-4D97-AF65-F5344CB8AC3E}">
        <p14:creationId xmlns:p14="http://schemas.microsoft.com/office/powerpoint/2010/main" val="168408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Rešerše</a:t>
            </a:r>
          </a:p>
        </p:txBody>
      </p:sp>
      <p:sp>
        <p:nvSpPr>
          <p:cNvPr id="3" name="Zástupný symbol pro obsah 2"/>
          <p:cNvSpPr>
            <a:spLocks noGrp="1"/>
          </p:cNvSpPr>
          <p:nvPr>
            <p:ph idx="1"/>
          </p:nvPr>
        </p:nvSpPr>
        <p:spPr/>
        <p:txBody>
          <a:bodyPr/>
          <a:lstStyle/>
          <a:p>
            <a:pPr marL="633222" indent="-514350">
              <a:buFont typeface="+mj-lt"/>
              <a:buAutoNum type="arabicPeriod"/>
            </a:pPr>
            <a:r>
              <a:rPr lang="cs-CZ" dirty="0"/>
              <a:t>Proces vyhledávání informací</a:t>
            </a:r>
          </a:p>
          <a:p>
            <a:pPr marL="633222" indent="-514350">
              <a:buFont typeface="+mj-lt"/>
              <a:buAutoNum type="arabicPeriod"/>
            </a:pPr>
            <a:r>
              <a:rPr lang="cs-CZ" dirty="0"/>
              <a:t>Soupis vyhledaných informačních zdrojů na určité téma</a:t>
            </a:r>
          </a:p>
          <a:p>
            <a:pPr marL="633222" indent="-514350">
              <a:buFont typeface="+mj-lt"/>
              <a:buAutoNum type="arabicPeriod"/>
            </a:pPr>
            <a:endParaRPr lang="cs-CZ" dirty="0"/>
          </a:p>
          <a:p>
            <a:pPr marL="118872" indent="0">
              <a:buNone/>
            </a:pPr>
            <a:endParaRPr lang="cs-CZ" dirty="0"/>
          </a:p>
        </p:txBody>
      </p:sp>
    </p:spTree>
    <p:extLst>
      <p:ext uri="{BB962C8B-B14F-4D97-AF65-F5344CB8AC3E}">
        <p14:creationId xmlns:p14="http://schemas.microsoft.com/office/powerpoint/2010/main" val="1331068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Budoucnost rešeršních služeb?</a:t>
            </a:r>
            <a:endParaRPr lang="cs-CZ" dirty="0"/>
          </a:p>
        </p:txBody>
      </p:sp>
      <p:sp>
        <p:nvSpPr>
          <p:cNvPr id="3" name="Zástupný symbol pro obsah 2"/>
          <p:cNvSpPr>
            <a:spLocks noGrp="1"/>
          </p:cNvSpPr>
          <p:nvPr>
            <p:ph idx="1"/>
          </p:nvPr>
        </p:nvSpPr>
        <p:spPr/>
        <p:txBody>
          <a:bodyPr/>
          <a:lstStyle/>
          <a:p>
            <a:r>
              <a:rPr lang="cs-CZ" dirty="0"/>
              <a:t>Úkol: SWOT analýza rešeršních služeb</a:t>
            </a:r>
          </a:p>
          <a:p>
            <a:pPr marL="118872" indent="0">
              <a:buNone/>
            </a:pPr>
            <a:endParaRPr lang="cs-CZ" dirty="0"/>
          </a:p>
        </p:txBody>
      </p:sp>
    </p:spTree>
    <p:extLst>
      <p:ext uri="{BB962C8B-B14F-4D97-AF65-F5344CB8AC3E}">
        <p14:creationId xmlns:p14="http://schemas.microsoft.com/office/powerpoint/2010/main" val="3084612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Budoucnost rešeršních služeb?</a:t>
            </a:r>
            <a:endParaRPr lang="cs-CZ" dirty="0"/>
          </a:p>
        </p:txBody>
      </p:sp>
      <p:sp>
        <p:nvSpPr>
          <p:cNvPr id="3" name="Zástupný symbol pro obsah 2"/>
          <p:cNvSpPr>
            <a:spLocks noGrp="1"/>
          </p:cNvSpPr>
          <p:nvPr>
            <p:ph idx="1"/>
          </p:nvPr>
        </p:nvSpPr>
        <p:spPr/>
        <p:txBody>
          <a:bodyPr/>
          <a:lstStyle/>
          <a:p>
            <a:r>
              <a:rPr lang="cs-CZ" dirty="0" smtClean="0"/>
              <a:t>Význam klesá</a:t>
            </a:r>
          </a:p>
          <a:p>
            <a:r>
              <a:rPr lang="cs-CZ" dirty="0" smtClean="0"/>
              <a:t>Zvládnutí rešeršních postupů je však i nadále potřeba pro</a:t>
            </a:r>
          </a:p>
          <a:p>
            <a:pPr lvl="1"/>
            <a:r>
              <a:rPr lang="cs-CZ" dirty="0" smtClean="0"/>
              <a:t>referenční knihovníky</a:t>
            </a:r>
          </a:p>
          <a:p>
            <a:pPr lvl="1"/>
            <a:r>
              <a:rPr lang="cs-CZ" dirty="0" smtClean="0"/>
              <a:t>učící knihovníky</a:t>
            </a:r>
          </a:p>
          <a:p>
            <a:pPr lvl="1"/>
            <a:r>
              <a:rPr lang="cs-CZ" dirty="0" smtClean="0"/>
              <a:t>systémové knihovníky</a:t>
            </a:r>
          </a:p>
        </p:txBody>
      </p:sp>
    </p:spTree>
    <p:extLst>
      <p:ext uri="{BB962C8B-B14F-4D97-AF65-F5344CB8AC3E}">
        <p14:creationId xmlns:p14="http://schemas.microsoft.com/office/powerpoint/2010/main" val="3040716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rešerší</a:t>
            </a:r>
          </a:p>
        </p:txBody>
      </p:sp>
      <p:sp>
        <p:nvSpPr>
          <p:cNvPr id="3" name="Zástupný symbol pro obsah 2"/>
          <p:cNvSpPr>
            <a:spLocks noGrp="1"/>
          </p:cNvSpPr>
          <p:nvPr>
            <p:ph idx="1"/>
          </p:nvPr>
        </p:nvSpPr>
        <p:spPr/>
        <p:txBody>
          <a:bodyPr>
            <a:normAutofit fontScale="92500" lnSpcReduction="10000"/>
          </a:bodyPr>
          <a:lstStyle/>
          <a:p>
            <a:r>
              <a:rPr lang="cs-CZ" dirty="0"/>
              <a:t>Podle vyhledávaných informací</a:t>
            </a:r>
          </a:p>
          <a:p>
            <a:pPr lvl="1"/>
            <a:r>
              <a:rPr lang="cs-CZ" dirty="0" smtClean="0"/>
              <a:t>Bibliografická (fulltextová)</a:t>
            </a:r>
            <a:endParaRPr lang="cs-CZ" dirty="0"/>
          </a:p>
          <a:p>
            <a:pPr lvl="1"/>
            <a:r>
              <a:rPr lang="cs-CZ" dirty="0"/>
              <a:t>Faktografická</a:t>
            </a:r>
          </a:p>
          <a:p>
            <a:pPr lvl="1"/>
            <a:endParaRPr lang="cs-CZ" dirty="0"/>
          </a:p>
          <a:p>
            <a:r>
              <a:rPr lang="cs-CZ" dirty="0"/>
              <a:t>Podle použité technologie</a:t>
            </a:r>
          </a:p>
          <a:p>
            <a:pPr lvl="1"/>
            <a:r>
              <a:rPr lang="cs-CZ" dirty="0"/>
              <a:t>Klasická – s použitím papírových indexů, bibliografií a katalogů</a:t>
            </a:r>
          </a:p>
          <a:p>
            <a:pPr lvl="1"/>
            <a:r>
              <a:rPr lang="cs-CZ" dirty="0"/>
              <a:t>Strojová – prostřednictvím automatizovaného rešeršního systému</a:t>
            </a:r>
          </a:p>
          <a:p>
            <a:pPr lvl="2"/>
            <a:r>
              <a:rPr lang="cs-CZ" dirty="0"/>
              <a:t>Online</a:t>
            </a:r>
          </a:p>
          <a:p>
            <a:pPr lvl="2"/>
            <a:r>
              <a:rPr lang="cs-CZ" i="1" dirty="0" err="1"/>
              <a:t>Offline</a:t>
            </a:r>
            <a:r>
              <a:rPr lang="cs-CZ" dirty="0"/>
              <a:t> </a:t>
            </a:r>
          </a:p>
          <a:p>
            <a:pPr lvl="1"/>
            <a:endParaRPr lang="cs-CZ" dirty="0"/>
          </a:p>
        </p:txBody>
      </p:sp>
    </p:spTree>
    <p:extLst>
      <p:ext uri="{BB962C8B-B14F-4D97-AF65-F5344CB8AC3E}">
        <p14:creationId xmlns:p14="http://schemas.microsoft.com/office/powerpoint/2010/main" val="3674791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rešerší</a:t>
            </a:r>
          </a:p>
        </p:txBody>
      </p:sp>
      <p:sp>
        <p:nvSpPr>
          <p:cNvPr id="3" name="Zástupný symbol pro obsah 2"/>
          <p:cNvSpPr>
            <a:spLocks noGrp="1"/>
          </p:cNvSpPr>
          <p:nvPr>
            <p:ph idx="1"/>
          </p:nvPr>
        </p:nvSpPr>
        <p:spPr/>
        <p:txBody>
          <a:bodyPr/>
          <a:lstStyle/>
          <a:p>
            <a:r>
              <a:rPr lang="cs-CZ" dirty="0"/>
              <a:t>Podle časového hlediska</a:t>
            </a:r>
          </a:p>
          <a:p>
            <a:pPr lvl="1"/>
            <a:r>
              <a:rPr lang="cs-CZ" dirty="0"/>
              <a:t>Retrospektivní/jednorázové – vyhledání dokumentů k tématu za určité časové období, neopakuje se</a:t>
            </a:r>
          </a:p>
          <a:p>
            <a:pPr lvl="1"/>
            <a:r>
              <a:rPr lang="cs-CZ" dirty="0"/>
              <a:t>Průběžná – vyhledávání opakující se v zadaných časových intervalech – cílem je průběžné získávání nových informací k určitému tématu</a:t>
            </a:r>
          </a:p>
          <a:p>
            <a:pPr lvl="2"/>
            <a:r>
              <a:rPr lang="cs-CZ" dirty="0"/>
              <a:t>Též SDI (</a:t>
            </a:r>
            <a:r>
              <a:rPr lang="cs-CZ" dirty="0" err="1"/>
              <a:t>Selective</a:t>
            </a:r>
            <a:r>
              <a:rPr lang="cs-CZ" dirty="0"/>
              <a:t> </a:t>
            </a:r>
            <a:r>
              <a:rPr lang="cs-CZ" dirty="0" err="1"/>
              <a:t>Dissemination</a:t>
            </a:r>
            <a:r>
              <a:rPr lang="cs-CZ" dirty="0"/>
              <a:t> </a:t>
            </a:r>
            <a:r>
              <a:rPr lang="cs-CZ" dirty="0" err="1"/>
              <a:t>of</a:t>
            </a:r>
            <a:r>
              <a:rPr lang="cs-CZ" dirty="0"/>
              <a:t> </a:t>
            </a:r>
            <a:r>
              <a:rPr lang="cs-CZ" dirty="0" err="1" smtClean="0"/>
              <a:t>Information</a:t>
            </a:r>
            <a:r>
              <a:rPr lang="cs-CZ" dirty="0" smtClean="0"/>
              <a:t> – adresné rozšiřování informací), </a:t>
            </a:r>
            <a:r>
              <a:rPr lang="cs-CZ" dirty="0"/>
              <a:t>dnes </a:t>
            </a:r>
            <a:r>
              <a:rPr lang="cs-CZ" dirty="0" err="1"/>
              <a:t>Search</a:t>
            </a:r>
            <a:r>
              <a:rPr lang="cs-CZ" dirty="0"/>
              <a:t> </a:t>
            </a:r>
            <a:r>
              <a:rPr lang="cs-CZ" dirty="0" err="1" smtClean="0"/>
              <a:t>alerts</a:t>
            </a:r>
            <a:r>
              <a:rPr lang="cs-CZ" dirty="0" smtClean="0"/>
              <a:t> (automatické funkce v rešeršních systémech)</a:t>
            </a:r>
            <a:endParaRPr lang="cs-CZ" dirty="0"/>
          </a:p>
        </p:txBody>
      </p:sp>
    </p:spTree>
    <p:extLst>
      <p:ext uri="{BB962C8B-B14F-4D97-AF65-F5344CB8AC3E}">
        <p14:creationId xmlns:p14="http://schemas.microsoft.com/office/powerpoint/2010/main" val="221999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rešerší</a:t>
            </a:r>
          </a:p>
        </p:txBody>
      </p:sp>
      <p:sp>
        <p:nvSpPr>
          <p:cNvPr id="3" name="Zástupný symbol pro obsah 2"/>
          <p:cNvSpPr>
            <a:spLocks noGrp="1"/>
          </p:cNvSpPr>
          <p:nvPr>
            <p:ph idx="1"/>
          </p:nvPr>
        </p:nvSpPr>
        <p:spPr/>
        <p:txBody>
          <a:bodyPr/>
          <a:lstStyle/>
          <a:p>
            <a:r>
              <a:rPr lang="cs-CZ" dirty="0"/>
              <a:t>Z hlediska úplnosti</a:t>
            </a:r>
          </a:p>
          <a:p>
            <a:pPr lvl="1"/>
            <a:r>
              <a:rPr lang="cs-CZ" dirty="0"/>
              <a:t>Úplná/vyčerpávající- obsahuje všechny vyhledané dokumenty k zadanému tématu</a:t>
            </a:r>
          </a:p>
          <a:p>
            <a:pPr lvl="1"/>
            <a:r>
              <a:rPr lang="cs-CZ" dirty="0"/>
              <a:t>Orientační – slouží k první orientaci uživatele v zadané problematice</a:t>
            </a:r>
          </a:p>
          <a:p>
            <a:pPr lvl="1"/>
            <a:r>
              <a:rPr lang="cs-CZ" dirty="0"/>
              <a:t>Výběrová – obsahuje dokumenty vybrané na základě formálního či věcného kritéria, které je součástí požadavku</a:t>
            </a:r>
          </a:p>
          <a:p>
            <a:pPr lvl="1"/>
            <a:endParaRPr lang="cs-CZ" dirty="0"/>
          </a:p>
          <a:p>
            <a:pPr lvl="1"/>
            <a:endParaRPr lang="cs-CZ" dirty="0"/>
          </a:p>
        </p:txBody>
      </p:sp>
    </p:spTree>
    <p:extLst>
      <p:ext uri="{BB962C8B-B14F-4D97-AF65-F5344CB8AC3E}">
        <p14:creationId xmlns:p14="http://schemas.microsoft.com/office/powerpoint/2010/main" val="2153161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Rešeršní služby</a:t>
            </a:r>
          </a:p>
        </p:txBody>
      </p:sp>
      <p:sp>
        <p:nvSpPr>
          <p:cNvPr id="3" name="Zástupný symbol pro obsah 2"/>
          <p:cNvSpPr>
            <a:spLocks noGrp="1"/>
          </p:cNvSpPr>
          <p:nvPr>
            <p:ph idx="1"/>
          </p:nvPr>
        </p:nvSpPr>
        <p:spPr/>
        <p:txBody>
          <a:bodyPr>
            <a:normAutofit/>
          </a:bodyPr>
          <a:lstStyle/>
          <a:p>
            <a:r>
              <a:rPr lang="cs-CZ" b="1" dirty="0"/>
              <a:t>Rešeršní služby (TDKIV) </a:t>
            </a:r>
            <a:r>
              <a:rPr lang="cs-CZ" dirty="0" err="1"/>
              <a:t>Dokumentografické</a:t>
            </a:r>
            <a:r>
              <a:rPr lang="cs-CZ" dirty="0"/>
              <a:t> nebo faktografické </a:t>
            </a:r>
            <a:r>
              <a:rPr lang="cs-CZ" b="1" dirty="0"/>
              <a:t>služby</a:t>
            </a:r>
            <a:r>
              <a:rPr lang="cs-CZ" dirty="0"/>
              <a:t> spočívající ve zpracování a poskytování rešerší uživatelům odborných informací. Rešerše mohou být průběžné nebo retrospektivní. Průběžné rešerše v dávkovém režimu představuje adresní rozšiřování informací. K rešeršním službám patří také online informační </a:t>
            </a:r>
            <a:r>
              <a:rPr lang="cs-CZ" b="1" dirty="0"/>
              <a:t>služby</a:t>
            </a:r>
            <a:r>
              <a:rPr lang="cs-CZ" dirty="0"/>
              <a:t>.</a:t>
            </a:r>
            <a:endParaRPr lang="cs-CZ" b="1" dirty="0"/>
          </a:p>
        </p:txBody>
      </p:sp>
    </p:spTree>
    <p:extLst>
      <p:ext uri="{BB962C8B-B14F-4D97-AF65-F5344CB8AC3E}">
        <p14:creationId xmlns:p14="http://schemas.microsoft.com/office/powerpoint/2010/main" val="90756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Legislativní rámec rešeršních služeb</a:t>
            </a:r>
          </a:p>
        </p:txBody>
      </p:sp>
      <p:sp>
        <p:nvSpPr>
          <p:cNvPr id="3" name="Zástupný symbol pro obsah 2"/>
          <p:cNvSpPr>
            <a:spLocks noGrp="1"/>
          </p:cNvSpPr>
          <p:nvPr>
            <p:ph idx="1"/>
          </p:nvPr>
        </p:nvSpPr>
        <p:spPr/>
        <p:txBody>
          <a:bodyPr>
            <a:normAutofit fontScale="70000" lnSpcReduction="20000"/>
          </a:bodyPr>
          <a:lstStyle/>
          <a:p>
            <a:r>
              <a:rPr lang="cs-CZ" dirty="0">
                <a:hlinkClick r:id="rId2"/>
              </a:rPr>
              <a:t>ZÁKON 257 ze dne 29. června 2001 o knihovnách a podmínkách provozování veřejných knihovnických a informačních služeb (knihovní zákon</a:t>
            </a:r>
            <a:r>
              <a:rPr lang="cs-CZ" dirty="0" smtClean="0">
                <a:hlinkClick r:id="rId2"/>
              </a:rPr>
              <a:t>)</a:t>
            </a:r>
            <a:endParaRPr lang="cs-CZ" dirty="0" smtClean="0"/>
          </a:p>
          <a:p>
            <a:pPr lvl="1"/>
            <a:r>
              <a:rPr lang="cs-CZ" dirty="0" smtClean="0"/>
              <a:t>Stanoví možnost poskytovat rešeršní služby v písemné podobě za úplatu</a:t>
            </a:r>
            <a:endParaRPr lang="cs-CZ" b="1" dirty="0" smtClean="0">
              <a:hlinkClick r:id="rId3"/>
            </a:endParaRPr>
          </a:p>
          <a:p>
            <a:r>
              <a:rPr lang="cs-CZ" b="1" dirty="0">
                <a:hlinkClick r:id="rId4"/>
              </a:rPr>
              <a:t>Autorský </a:t>
            </a:r>
            <a:r>
              <a:rPr lang="cs-CZ" b="1" dirty="0" smtClean="0">
                <a:hlinkClick r:id="rId4"/>
              </a:rPr>
              <a:t>zákon</a:t>
            </a:r>
            <a:endParaRPr lang="cs-CZ" dirty="0"/>
          </a:p>
          <a:p>
            <a:r>
              <a:rPr lang="cs-CZ" b="1" dirty="0" smtClean="0">
                <a:hlinkClick r:id="rId3"/>
              </a:rPr>
              <a:t>Zákon </a:t>
            </a:r>
            <a:r>
              <a:rPr lang="cs-CZ" b="1" dirty="0">
                <a:hlinkClick r:id="rId3"/>
              </a:rPr>
              <a:t>č. 101/2000 Sb., o ochraně osobních údajů a o změně některých </a:t>
            </a:r>
            <a:r>
              <a:rPr lang="cs-CZ" b="1" dirty="0" smtClean="0">
                <a:hlinkClick r:id="rId3"/>
              </a:rPr>
              <a:t>zákonů</a:t>
            </a:r>
            <a:endParaRPr lang="cs-CZ" b="1" dirty="0" smtClean="0"/>
          </a:p>
          <a:p>
            <a:pPr lvl="1"/>
            <a:r>
              <a:rPr lang="cs-CZ" dirty="0" smtClean="0"/>
              <a:t>Stanoví náležitosti nakládání s osobními údaji v případné objednávce rešerše</a:t>
            </a:r>
            <a:endParaRPr lang="cs-CZ" dirty="0"/>
          </a:p>
          <a:p>
            <a:r>
              <a:rPr lang="cs-CZ" dirty="0" smtClean="0">
                <a:hlinkClick r:id="rId5"/>
              </a:rPr>
              <a:t>Občanský zákoník</a:t>
            </a:r>
            <a:endParaRPr lang="cs-CZ" dirty="0" smtClean="0"/>
          </a:p>
          <a:p>
            <a:pPr lvl="1"/>
            <a:r>
              <a:rPr lang="cs-CZ" dirty="0" smtClean="0"/>
              <a:t>Objednávka rešerše, smluvní ustanovení mezi knihovnou a klientem</a:t>
            </a:r>
            <a:endParaRPr lang="cs-CZ" dirty="0"/>
          </a:p>
          <a:p>
            <a:r>
              <a:rPr lang="cs-CZ" dirty="0">
                <a:hlinkClick r:id="rId5"/>
              </a:rPr>
              <a:t>Zákon č. 634/1992 Sb. O ochraně </a:t>
            </a:r>
            <a:r>
              <a:rPr lang="cs-CZ" dirty="0" smtClean="0">
                <a:hlinkClick r:id="rId5"/>
              </a:rPr>
              <a:t>spotřebitele</a:t>
            </a:r>
            <a:endParaRPr lang="cs-CZ" dirty="0" smtClean="0"/>
          </a:p>
          <a:p>
            <a:r>
              <a:rPr lang="cs-CZ" b="1" dirty="0" smtClean="0"/>
              <a:t>Licenční podmínky jednotlivých databází</a:t>
            </a:r>
          </a:p>
          <a:p>
            <a:pPr lvl="1"/>
            <a:r>
              <a:rPr lang="cs-CZ" dirty="0" smtClean="0"/>
              <a:t>Stanoví, v jaké podobě a jaké dokumenty lze uživateli poskytnout v rámci rešerše</a:t>
            </a:r>
          </a:p>
          <a:p>
            <a:pPr lvl="1"/>
            <a:endParaRPr lang="cs-CZ" dirty="0"/>
          </a:p>
          <a:p>
            <a:pPr lvl="1"/>
            <a:endParaRPr lang="cs-CZ" dirty="0"/>
          </a:p>
        </p:txBody>
      </p:sp>
    </p:spTree>
    <p:extLst>
      <p:ext uri="{BB962C8B-B14F-4D97-AF65-F5344CB8AC3E}">
        <p14:creationId xmlns:p14="http://schemas.microsoft.com/office/powerpoint/2010/main" val="2574831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Poskytovatelé rešeršních služeb</a:t>
            </a:r>
          </a:p>
        </p:txBody>
      </p:sp>
      <p:sp>
        <p:nvSpPr>
          <p:cNvPr id="3" name="Zástupný symbol pro obsah 2"/>
          <p:cNvSpPr>
            <a:spLocks noGrp="1"/>
          </p:cNvSpPr>
          <p:nvPr>
            <p:ph idx="1"/>
          </p:nvPr>
        </p:nvSpPr>
        <p:spPr/>
        <p:txBody>
          <a:bodyPr/>
          <a:lstStyle/>
          <a:p>
            <a:r>
              <a:rPr lang="cs-CZ" dirty="0"/>
              <a:t>Knihovny a informační střediska</a:t>
            </a:r>
          </a:p>
          <a:p>
            <a:pPr lvl="1"/>
            <a:r>
              <a:rPr lang="cs-CZ" dirty="0"/>
              <a:t>Placená služba (podle knihovního zákona se zdarma poskytují pouze ústní rešerše!), nepatří mezi služby povinně poskytované</a:t>
            </a:r>
          </a:p>
          <a:p>
            <a:pPr lvl="1"/>
            <a:r>
              <a:rPr lang="cs-CZ" dirty="0"/>
              <a:t>Zejména </a:t>
            </a:r>
            <a:r>
              <a:rPr lang="cs-CZ" dirty="0" smtClean="0"/>
              <a:t>specializované, akademické, </a:t>
            </a:r>
            <a:r>
              <a:rPr lang="cs-CZ" dirty="0"/>
              <a:t>krajské</a:t>
            </a:r>
          </a:p>
          <a:p>
            <a:pPr lvl="1"/>
            <a:r>
              <a:rPr lang="cs-CZ" dirty="0"/>
              <a:t>Různé podmínky pro poskytování služby (např. VŠ knihovny neposkytují rešerše studentům)</a:t>
            </a:r>
          </a:p>
          <a:p>
            <a:pPr lvl="1"/>
            <a:r>
              <a:rPr lang="cs-CZ" dirty="0"/>
              <a:t>Různé způsoby úhrady</a:t>
            </a:r>
          </a:p>
          <a:p>
            <a:r>
              <a:rPr lang="cs-CZ" dirty="0"/>
              <a:t>Soukromé subjekty – např. </a:t>
            </a:r>
            <a:r>
              <a:rPr lang="cs-CZ" dirty="0" err="1" smtClean="0"/>
              <a:t>Medistyl</a:t>
            </a:r>
            <a:endParaRPr lang="cs-CZ" dirty="0"/>
          </a:p>
        </p:txBody>
      </p:sp>
    </p:spTree>
    <p:extLst>
      <p:ext uri="{BB962C8B-B14F-4D97-AF65-F5344CB8AC3E}">
        <p14:creationId xmlns:p14="http://schemas.microsoft.com/office/powerpoint/2010/main" val="3347926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Poskytovatelé rešerších služeb</a:t>
            </a:r>
            <a:endParaRPr lang="cs-CZ" dirty="0"/>
          </a:p>
        </p:txBody>
      </p:sp>
      <p:sp>
        <p:nvSpPr>
          <p:cNvPr id="3" name="Zástupný symbol pro obsah 2"/>
          <p:cNvSpPr>
            <a:spLocks noGrp="1"/>
          </p:cNvSpPr>
          <p:nvPr>
            <p:ph idx="1"/>
          </p:nvPr>
        </p:nvSpPr>
        <p:spPr/>
        <p:txBody>
          <a:bodyPr/>
          <a:lstStyle/>
          <a:p>
            <a:r>
              <a:rPr lang="cs-CZ" dirty="0" smtClean="0"/>
              <a:t>Úkol: </a:t>
            </a:r>
            <a:r>
              <a:rPr lang="cs-CZ" smtClean="0"/>
              <a:t>Krátká prezentace </a:t>
            </a:r>
            <a:r>
              <a:rPr lang="cs-CZ" dirty="0" smtClean="0"/>
              <a:t>o rešeršních službách vybrané knihovny (2-3 snímky)</a:t>
            </a:r>
            <a:endParaRPr lang="cs-CZ" dirty="0"/>
          </a:p>
        </p:txBody>
      </p:sp>
    </p:spTree>
    <p:extLst>
      <p:ext uri="{BB962C8B-B14F-4D97-AF65-F5344CB8AC3E}">
        <p14:creationId xmlns:p14="http://schemas.microsoft.com/office/powerpoint/2010/main" val="10153065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D26EE836CA0DF45885804509ECFD775" ma:contentTypeVersion="13" ma:contentTypeDescription="Vytvoří nový dokument" ma:contentTypeScope="" ma:versionID="083a9eae108a596f0fb7f5fbe9c68851">
  <xsd:schema xmlns:xsd="http://www.w3.org/2001/XMLSchema" xmlns:xs="http://www.w3.org/2001/XMLSchema" xmlns:p="http://schemas.microsoft.com/office/2006/metadata/properties" xmlns:ns3="ad9319be-0f24-4bac-9f91-d45c695379bf" xmlns:ns4="04154ce8-de10-43e5-bac2-7607c4efa263" targetNamespace="http://schemas.microsoft.com/office/2006/metadata/properties" ma:root="true" ma:fieldsID="1f5ffe850e8d1cd6500f79216426dc81" ns3:_="" ns4:_="">
    <xsd:import namespace="ad9319be-0f24-4bac-9f91-d45c695379bf"/>
    <xsd:import namespace="04154ce8-de10-43e5-bac2-7607c4efa26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9319be-0f24-4bac-9f91-d45c695379bf"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154ce8-de10-43e5-bac2-7607c4efa26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3C9C30-E4E0-4B58-ABD7-03550CCF76FA}">
  <ds:schemaRefs>
    <ds:schemaRef ds:uri="http://schemas.microsoft.com/sharepoint/v3/contenttype/forms"/>
  </ds:schemaRefs>
</ds:datastoreItem>
</file>

<file path=customXml/itemProps2.xml><?xml version="1.0" encoding="utf-8"?>
<ds:datastoreItem xmlns:ds="http://schemas.openxmlformats.org/officeDocument/2006/customXml" ds:itemID="{AD6C41DA-9221-4000-8A3E-C31CA05F010C}">
  <ds:schemaRefs>
    <ds:schemaRef ds:uri="http://schemas.openxmlformats.org/package/2006/metadata/core-properties"/>
    <ds:schemaRef ds:uri="04154ce8-de10-43e5-bac2-7607c4efa263"/>
    <ds:schemaRef ds:uri="http://purl.org/dc/terms/"/>
    <ds:schemaRef ds:uri="ad9319be-0f24-4bac-9f91-d45c695379bf"/>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0922F5C-10C7-481C-9B21-57F856A59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9319be-0f24-4bac-9f91-d45c695379bf"/>
    <ds:schemaRef ds:uri="04154ce8-de10-43e5-bac2-7607c4efa2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Module</Template>
  <TotalTime>3077</TotalTime>
  <Words>901</Words>
  <Application>Microsoft Office PowerPoint</Application>
  <PresentationFormat>Předvádění na obrazovce (4:3)</PresentationFormat>
  <Paragraphs>112</Paragraphs>
  <Slides>21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Corbel</vt:lpstr>
      <vt:lpstr>Wingdings</vt:lpstr>
      <vt:lpstr>Wingdings 2</vt:lpstr>
      <vt:lpstr>Wingdings 3</vt:lpstr>
      <vt:lpstr>Modul</vt:lpstr>
      <vt:lpstr>Bibliografické rešeršní služby</vt:lpstr>
      <vt:lpstr>Rešerše</vt:lpstr>
      <vt:lpstr>Typy rešerší</vt:lpstr>
      <vt:lpstr>Typy rešerší</vt:lpstr>
      <vt:lpstr>Typy rešerší</vt:lpstr>
      <vt:lpstr>Rešeršní služby</vt:lpstr>
      <vt:lpstr>Legislativní rámec rešeršních služeb</vt:lpstr>
      <vt:lpstr>Poskytovatelé rešeršních služeb</vt:lpstr>
      <vt:lpstr>Poskytovatelé rešerších služeb</vt:lpstr>
      <vt:lpstr>Personální zabezpečení rešeršních služeb</vt:lpstr>
      <vt:lpstr>Personální zabezpečení rešeršních služeb – budoucnost?</vt:lpstr>
      <vt:lpstr>Referenční služby - historie</vt:lpstr>
      <vt:lpstr>Referenční služby - definice</vt:lpstr>
      <vt:lpstr>Obsah referenčních služeb</vt:lpstr>
      <vt:lpstr>Obsah referenčních služeb</vt:lpstr>
      <vt:lpstr>Formy referenčních služeb</vt:lpstr>
      <vt:lpstr>Virtuální referenční služby</vt:lpstr>
      <vt:lpstr>Ptejte se knihovny</vt:lpstr>
      <vt:lpstr>Ptejte se knihovny</vt:lpstr>
      <vt:lpstr>Budoucnost rešeršních služeb?</vt:lpstr>
      <vt:lpstr>Budoucnost rešeršních služeb?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Informační systémy pro pedagogy</dc:title>
  <dc:creator>oookka</dc:creator>
  <cp:lastModifiedBy>Jarolímková, Adéla</cp:lastModifiedBy>
  <cp:revision>110</cp:revision>
  <dcterms:created xsi:type="dcterms:W3CDTF">2016-07-18T11:14:05Z</dcterms:created>
  <dcterms:modified xsi:type="dcterms:W3CDTF">2021-08-23T08:10:26Z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0x0101005D26EE836CA0DF45885804509ECFD775</vt:lpwstr>
  </property>
</Properties>
</file>