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441" r:id="rId3"/>
    <p:sldId id="448" r:id="rId4"/>
    <p:sldId id="449" r:id="rId5"/>
    <p:sldId id="450" r:id="rId6"/>
    <p:sldId id="451" r:id="rId7"/>
    <p:sldId id="452" r:id="rId8"/>
    <p:sldId id="454" r:id="rId9"/>
    <p:sldId id="453" r:id="rId10"/>
    <p:sldId id="455" r:id="rId11"/>
    <p:sldId id="456" r:id="rId12"/>
    <p:sldId id="458" r:id="rId13"/>
    <p:sldId id="457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  <a:srgbClr val="B9B9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361" autoAdjust="0"/>
    <p:restoredTop sz="94660"/>
  </p:normalViewPr>
  <p:slideViewPr>
    <p:cSldViewPr snapToGrid="0">
      <p:cViewPr varScale="1">
        <p:scale>
          <a:sx n="98" d="100"/>
          <a:sy n="98" d="100"/>
        </p:scale>
        <p:origin x="84" y="3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1A3C28FC-0DB6-46D2-8189-A430B53D1F18}" type="datetimeFigureOut">
              <a:rPr lang="cs-CZ" smtClean="0"/>
              <a:t>21.11.2021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D01E6-FC4A-492A-9342-3A5BF3E13CE1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2637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C28FC-0DB6-46D2-8189-A430B53D1F18}" type="datetimeFigureOut">
              <a:rPr lang="cs-CZ" smtClean="0"/>
              <a:t>21.11.2021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D01E6-FC4A-492A-9342-3A5BF3E13C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3182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C28FC-0DB6-46D2-8189-A430B53D1F18}" type="datetimeFigureOut">
              <a:rPr lang="cs-CZ" smtClean="0"/>
              <a:t>21.11.2021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D01E6-FC4A-492A-9342-3A5BF3E13CE1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5832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C28FC-0DB6-46D2-8189-A430B53D1F18}" type="datetimeFigureOut">
              <a:rPr lang="cs-CZ" smtClean="0"/>
              <a:t>21.11.2021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D01E6-FC4A-492A-9342-3A5BF3E13C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0872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C28FC-0DB6-46D2-8189-A430B53D1F18}" type="datetimeFigureOut">
              <a:rPr lang="cs-CZ" smtClean="0"/>
              <a:t>21.11.2021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D01E6-FC4A-492A-9342-3A5BF3E13CE1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6899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C28FC-0DB6-46D2-8189-A430B53D1F18}" type="datetimeFigureOut">
              <a:rPr lang="cs-CZ" smtClean="0"/>
              <a:t>21.11.2021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D01E6-FC4A-492A-9342-3A5BF3E13C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932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C28FC-0DB6-46D2-8189-A430B53D1F18}" type="datetimeFigureOut">
              <a:rPr lang="cs-CZ" smtClean="0"/>
              <a:t>21.11.2021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D01E6-FC4A-492A-9342-3A5BF3E13C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4834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C28FC-0DB6-46D2-8189-A430B53D1F18}" type="datetimeFigureOut">
              <a:rPr lang="cs-CZ" smtClean="0"/>
              <a:t>21.11.2021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D01E6-FC4A-492A-9342-3A5BF3E13C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6784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C28FC-0DB6-46D2-8189-A430B53D1F18}" type="datetimeFigureOut">
              <a:rPr lang="cs-CZ" smtClean="0"/>
              <a:t>21.11.2021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D01E6-FC4A-492A-9342-3A5BF3E13C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5105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C28FC-0DB6-46D2-8189-A430B53D1F18}" type="datetimeFigureOut">
              <a:rPr lang="cs-CZ" smtClean="0"/>
              <a:t>21.11.2021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D01E6-FC4A-492A-9342-3A5BF3E13C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4369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C28FC-0DB6-46D2-8189-A430B53D1F18}" type="datetimeFigureOut">
              <a:rPr lang="cs-CZ" smtClean="0"/>
              <a:t>21.11.2021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D01E6-FC4A-492A-9342-3A5BF3E13CE1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012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1A3C28FC-0DB6-46D2-8189-A430B53D1F18}" type="datetimeFigureOut">
              <a:rPr lang="cs-CZ" smtClean="0"/>
              <a:t>21.11.2021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D0DD01E6-FC4A-492A-9342-3A5BF3E13CE1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734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4A21A4-F4D4-4057-8A7A-D6B10BB70CA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Empirické metody v lingvistice</a:t>
            </a:r>
            <a:br>
              <a:rPr lang="cs-CZ" dirty="0"/>
            </a:br>
            <a:r>
              <a:rPr lang="cs-CZ" dirty="0"/>
              <a:t>VLASTNÍ VÝZKUM – POZNÁMKY           (21. 11. 2021)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4FA10E5-5BEB-48A3-8BBA-658C1FF3190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zimní semestr 2021/2022</a:t>
            </a:r>
          </a:p>
          <a:p>
            <a:r>
              <a:rPr lang="cs-CZ" dirty="0"/>
              <a:t>pondělí 17:30–19:05</a:t>
            </a:r>
          </a:p>
          <a:p>
            <a:r>
              <a:rPr lang="cs-CZ" i="1" dirty="0"/>
              <a:t>Adam Kříž</a:t>
            </a:r>
          </a:p>
        </p:txBody>
      </p:sp>
    </p:spTree>
    <p:extLst>
      <p:ext uri="{BB962C8B-B14F-4D97-AF65-F5344CB8AC3E}">
        <p14:creationId xmlns:p14="http://schemas.microsoft.com/office/powerpoint/2010/main" val="18280514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7D62B1-DB5D-4727-B6B3-D5392A4BB0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BODY A VYMEZENÍ VÝZKUMU NA ČEŠTINĚ – PŘEDSTAVITELNOST A FREKVENCE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FE088FB-4F60-4557-9118-047DD10FA4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&gt; nutnost zajistit zastoupení jak vysoce představitelných, tak méně představitelných slov</a:t>
            </a:r>
          </a:p>
          <a:p>
            <a:pPr lvl="1"/>
            <a:r>
              <a:rPr lang="cs-CZ" dirty="0"/>
              <a:t>nutnost zajistit variabilitu slov v dané dimenzi</a:t>
            </a:r>
          </a:p>
          <a:p>
            <a:pPr lvl="1"/>
            <a:r>
              <a:rPr lang="cs-CZ" dirty="0"/>
              <a:t>variabilita v představitelnosti a frekvence?</a:t>
            </a:r>
          </a:p>
          <a:p>
            <a:pPr lvl="2"/>
            <a:r>
              <a:rPr lang="cs-CZ" dirty="0"/>
              <a:t>nutné zajistit variabilitu v obou frekvenčních pásmech (vysoce frekventovaná a méně frekventovaná slova)</a:t>
            </a:r>
          </a:p>
          <a:p>
            <a:pPr lvl="1"/>
            <a:r>
              <a:rPr lang="cs-CZ" dirty="0"/>
              <a:t>představitelnost/frekvence a „pravidelnost“?</a:t>
            </a:r>
          </a:p>
          <a:p>
            <a:pPr lvl="2"/>
            <a:r>
              <a:rPr lang="cs-CZ" dirty="0"/>
              <a:t>nutné zajistit podobné rozložení pravidelných a nepravidelných tvarů co do frekvenčních pásem a co do představitelnosti (skupiny pravidelných a nepravidelných slov si budou odpovídat hodnotami představitelnosti)</a:t>
            </a:r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marL="91440" lvl="1" indent="-91440">
              <a:spcBef>
                <a:spcPts val="1200"/>
              </a:spcBef>
              <a:spcAft>
                <a:spcPts val="200"/>
              </a:spcAft>
              <a:buSzPct val="100000"/>
              <a:buFont typeface="Tw Cen MT" panose="020B0602020104020603" pitchFamily="34" charset="0"/>
              <a:buChar char=" "/>
            </a:pPr>
            <a:r>
              <a:rPr lang="cs-CZ" sz="2200" dirty="0"/>
              <a:t>	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2205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7D62B1-DB5D-4727-B6B3-D5392A4BB0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BODY A VYMEZENÍ VÝZKUMU NA ČEŠTINĚ – STAVBA STIMULŮ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FE088FB-4F60-4557-9118-047DD10FA4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&gt; pravidelná vs. nepravidelná slova</a:t>
            </a:r>
          </a:p>
          <a:p>
            <a:r>
              <a:rPr lang="cs-CZ" dirty="0"/>
              <a:t>&gt; frekventovanější vs. méně frekventovaná slova</a:t>
            </a:r>
          </a:p>
          <a:p>
            <a:r>
              <a:rPr lang="cs-CZ" dirty="0"/>
              <a:t>&gt; více představitelná vs. méně představitelná slova</a:t>
            </a:r>
          </a:p>
          <a:p>
            <a:r>
              <a:rPr lang="cs-CZ" dirty="0"/>
              <a:t>&gt; výplňková slova(?)</a:t>
            </a:r>
          </a:p>
          <a:p>
            <a:r>
              <a:rPr lang="cs-CZ" dirty="0"/>
              <a:t>&gt; slova vs. </a:t>
            </a:r>
            <a:r>
              <a:rPr lang="cs-CZ" dirty="0" err="1"/>
              <a:t>neslova</a:t>
            </a:r>
            <a:endParaRPr lang="cs-CZ" dirty="0"/>
          </a:p>
          <a:p>
            <a:pPr lvl="1"/>
            <a:endParaRPr lang="cs-CZ" dirty="0"/>
          </a:p>
          <a:p>
            <a:pPr marL="91440" lvl="1" indent="-91440">
              <a:spcBef>
                <a:spcPts val="1200"/>
              </a:spcBef>
              <a:spcAft>
                <a:spcPts val="200"/>
              </a:spcAft>
              <a:buSzPct val="100000"/>
              <a:buFont typeface="Tw Cen MT" panose="020B0602020104020603" pitchFamily="34" charset="0"/>
              <a:buChar char=" "/>
            </a:pPr>
            <a:r>
              <a:rPr lang="cs-CZ" sz="2200" dirty="0"/>
              <a:t>	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49020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7D62B1-DB5D-4727-B6B3-D5392A4BB0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BODY A VYMEZENÍ VÝZKUMU NA ČEŠTINĚ – STAVBA STIMULŮ: SLOVA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FE088FB-4F60-4557-9118-047DD10FA4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&gt; např. slova </a:t>
            </a:r>
            <a:r>
              <a:rPr lang="cs-CZ" i="1" dirty="0"/>
              <a:t>podnos </a:t>
            </a:r>
            <a:r>
              <a:rPr lang="cs-CZ" dirty="0"/>
              <a:t>a </a:t>
            </a:r>
            <a:r>
              <a:rPr lang="cs-CZ" i="1" dirty="0"/>
              <a:t>dům </a:t>
            </a:r>
            <a:endParaRPr lang="cs-CZ" dirty="0"/>
          </a:p>
          <a:p>
            <a:r>
              <a:rPr lang="cs-CZ" dirty="0"/>
              <a:t>- problémy?</a:t>
            </a:r>
          </a:p>
          <a:p>
            <a:pPr lvl="1"/>
            <a:r>
              <a:rPr lang="cs-CZ" dirty="0"/>
              <a:t>délka</a:t>
            </a:r>
          </a:p>
          <a:p>
            <a:pPr lvl="1"/>
            <a:r>
              <a:rPr lang="cs-CZ" dirty="0"/>
              <a:t>morfematická struktura</a:t>
            </a:r>
          </a:p>
          <a:p>
            <a:pPr lvl="1"/>
            <a:endParaRPr lang="cs-CZ" dirty="0"/>
          </a:p>
          <a:p>
            <a:pPr marL="128016" lvl="1" indent="0">
              <a:buNone/>
            </a:pPr>
            <a:r>
              <a:rPr lang="cs-CZ" sz="2200" dirty="0"/>
              <a:t>&gt; např. slova </a:t>
            </a:r>
            <a:r>
              <a:rPr lang="cs-CZ" sz="2200" i="1" dirty="0"/>
              <a:t>vést </a:t>
            </a:r>
            <a:r>
              <a:rPr lang="cs-CZ" sz="2200" dirty="0"/>
              <a:t>(vedl)</a:t>
            </a:r>
            <a:r>
              <a:rPr lang="cs-CZ" sz="2200" i="1" dirty="0"/>
              <a:t> </a:t>
            </a:r>
            <a:r>
              <a:rPr lang="cs-CZ" sz="2200" dirty="0"/>
              <a:t>a </a:t>
            </a:r>
            <a:r>
              <a:rPr lang="cs-CZ" sz="2200" i="1" dirty="0"/>
              <a:t>malovat </a:t>
            </a:r>
            <a:r>
              <a:rPr lang="cs-CZ" sz="2200" dirty="0"/>
              <a:t>(</a:t>
            </a:r>
            <a:r>
              <a:rPr lang="cs-CZ" sz="2200" i="1" dirty="0"/>
              <a:t>maloval</a:t>
            </a:r>
            <a:r>
              <a:rPr lang="cs-CZ" sz="2200" dirty="0"/>
              <a:t>)</a:t>
            </a:r>
          </a:p>
          <a:p>
            <a:pPr lvl="1"/>
            <a:r>
              <a:rPr lang="cs-CZ" dirty="0"/>
              <a:t>jiná struktura (třída)</a:t>
            </a:r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marL="91440" lvl="1" indent="-91440">
              <a:spcBef>
                <a:spcPts val="1200"/>
              </a:spcBef>
              <a:spcAft>
                <a:spcPts val="200"/>
              </a:spcAft>
              <a:buSzPct val="100000"/>
              <a:buFont typeface="Tw Cen MT" panose="020B0602020104020603" pitchFamily="34" charset="0"/>
              <a:buChar char=" "/>
            </a:pPr>
            <a:r>
              <a:rPr lang="cs-CZ" sz="2200" dirty="0"/>
              <a:t>	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83865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7D62B1-DB5D-4727-B6B3-D5392A4BB0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BODY A VYMEZENÍ VÝZKUMU NA ČEŠTINĚ – STAVBA STIMULŮ: NESLOVA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FE088FB-4F60-4557-9118-047DD10FA4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&gt; jak by měla vypadat </a:t>
            </a:r>
            <a:r>
              <a:rPr lang="cs-CZ" dirty="0" err="1"/>
              <a:t>neslova</a:t>
            </a:r>
            <a:r>
              <a:rPr lang="cs-CZ" dirty="0"/>
              <a:t> a jak je vytvořit?</a:t>
            </a:r>
          </a:p>
          <a:p>
            <a:pPr lvl="1"/>
            <a:r>
              <a:rPr lang="cs-CZ" dirty="0"/>
              <a:t>respektování </a:t>
            </a:r>
            <a:r>
              <a:rPr lang="cs-CZ" dirty="0" err="1"/>
              <a:t>fonotaktiky</a:t>
            </a:r>
            <a:r>
              <a:rPr lang="cs-CZ" dirty="0"/>
              <a:t> češtiny</a:t>
            </a:r>
          </a:p>
          <a:p>
            <a:pPr lvl="1"/>
            <a:r>
              <a:rPr lang="cs-CZ" dirty="0"/>
              <a:t>záměna/vynechání hlásek existujících slov</a:t>
            </a:r>
          </a:p>
          <a:p>
            <a:pPr lvl="1"/>
            <a:r>
              <a:rPr lang="cs-CZ" dirty="0"/>
              <a:t>užití generátoru (</a:t>
            </a:r>
            <a:r>
              <a:rPr lang="cs-CZ" dirty="0" err="1"/>
              <a:t>Wuggy</a:t>
            </a:r>
            <a:r>
              <a:rPr lang="cs-CZ" dirty="0"/>
              <a:t>)</a:t>
            </a:r>
          </a:p>
          <a:p>
            <a:pPr marL="91440" lvl="1" indent="-91440">
              <a:spcBef>
                <a:spcPts val="1200"/>
              </a:spcBef>
              <a:spcAft>
                <a:spcPts val="200"/>
              </a:spcAft>
              <a:buSzPct val="100000"/>
              <a:buFont typeface="Tw Cen MT" panose="020B0602020104020603" pitchFamily="34" charset="0"/>
              <a:buChar char=" "/>
            </a:pPr>
            <a:r>
              <a:rPr lang="cs-CZ" sz="2200" dirty="0"/>
              <a:t>&gt; kolik by </a:t>
            </a:r>
            <a:r>
              <a:rPr lang="cs-CZ" sz="2200" dirty="0" err="1"/>
              <a:t>neslov</a:t>
            </a:r>
            <a:r>
              <a:rPr lang="cs-CZ" sz="2200" dirty="0"/>
              <a:t> mělo být?</a:t>
            </a:r>
          </a:p>
          <a:p>
            <a:pPr lvl="1">
              <a:buSzPct val="100000"/>
            </a:pPr>
            <a:r>
              <a:rPr lang="cs-CZ" dirty="0"/>
              <a:t>stejně jako slov (50/50)</a:t>
            </a:r>
          </a:p>
          <a:p>
            <a:pPr lvl="1"/>
            <a:endParaRPr lang="cs-CZ" dirty="0"/>
          </a:p>
          <a:p>
            <a:pPr marL="91440" lvl="1" indent="-91440">
              <a:spcBef>
                <a:spcPts val="1200"/>
              </a:spcBef>
              <a:spcAft>
                <a:spcPts val="200"/>
              </a:spcAft>
              <a:buSzPct val="100000"/>
              <a:buFont typeface="Tw Cen MT" panose="020B0602020104020603" pitchFamily="34" charset="0"/>
              <a:buChar char=" "/>
            </a:pPr>
            <a:r>
              <a:rPr lang="cs-CZ" sz="2200" dirty="0"/>
              <a:t>	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485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7D62B1-DB5D-4727-B6B3-D5392A4BB0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VYMEZENÍ VÝZKUMNÉ OBLASTI, VÝZKUMNÝ PROBLÉM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FE088FB-4F60-4557-9118-047DD10FA4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&gt; představitelnost</a:t>
            </a:r>
          </a:p>
          <a:p>
            <a:pPr lvl="1"/>
            <a:r>
              <a:rPr lang="cs-CZ" dirty="0"/>
              <a:t>subjektivní vlastnost sémantické úrovně</a:t>
            </a:r>
          </a:p>
          <a:p>
            <a:pPr lvl="1"/>
            <a:r>
              <a:rPr lang="cs-CZ" dirty="0"/>
              <a:t>snadnost či obtížnost, s níž dané slovo vyvolává u člověka mentální představu (tj. mentální obraz, zvuk nebo jiný smyslový dojem) toho, co označuje</a:t>
            </a:r>
          </a:p>
          <a:p>
            <a:pPr lvl="1"/>
            <a:r>
              <a:rPr lang="cs-CZ" dirty="0"/>
              <a:t>sběr norem (subjektivní hodnocení slov provedené participanty na určité škále)</a:t>
            </a:r>
          </a:p>
          <a:p>
            <a:r>
              <a:rPr lang="cs-CZ" dirty="0"/>
              <a:t>&gt; efekty představitelnosti</a:t>
            </a:r>
          </a:p>
          <a:p>
            <a:pPr lvl="1"/>
            <a:r>
              <a:rPr lang="cs-CZ" dirty="0"/>
              <a:t>představitelnější slova snadněji (rychleji) zapamatovávána, vybavována, produkována... </a:t>
            </a:r>
          </a:p>
          <a:p>
            <a:r>
              <a:rPr lang="cs-CZ" dirty="0"/>
              <a:t> 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838417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7D62B1-DB5D-4727-B6B3-D5392A4BB0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VYMEZENÍ VÝZKUMNÉ OBLASTI, VÝZKUMNÝ PROBLÉM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FE088FB-4F60-4557-9118-047DD10FA4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>
            <a:normAutofit lnSpcReduction="10000"/>
          </a:bodyPr>
          <a:lstStyle/>
          <a:p>
            <a:r>
              <a:rPr lang="cs-CZ" dirty="0"/>
              <a:t>&gt; využití představitelnosti jako indikátoru uložení gramatických tvarů slov</a:t>
            </a:r>
          </a:p>
          <a:p>
            <a:pPr lvl="1"/>
            <a:r>
              <a:rPr lang="cs-CZ" dirty="0"/>
              <a:t>Prado &amp; </a:t>
            </a:r>
            <a:r>
              <a:rPr lang="cs-CZ" dirty="0" err="1"/>
              <a:t>Ullman</a:t>
            </a:r>
            <a:r>
              <a:rPr lang="cs-CZ" dirty="0"/>
              <a:t> (2009)</a:t>
            </a:r>
          </a:p>
          <a:p>
            <a:pPr lvl="1"/>
            <a:r>
              <a:rPr lang="cs-CZ" dirty="0"/>
              <a:t>tvary ohýbaných slov: získávány na základě uplatnění pravidel či na základě vybavení z paměti (/de/kompozice vs. uložení celého tvaru)</a:t>
            </a:r>
          </a:p>
          <a:p>
            <a:pPr lvl="1"/>
            <a:r>
              <a:rPr lang="cs-CZ" dirty="0"/>
              <a:t>angličtina: role pravidelnosti – pravidelná a nepravidelná slovesa</a:t>
            </a:r>
          </a:p>
          <a:p>
            <a:pPr lvl="2"/>
            <a:r>
              <a:rPr lang="cs-CZ" dirty="0"/>
              <a:t>pravidelná získávána uplatněním pravidel? rozdíl mezi frekventovanějšími a méně frekventovanými slovy?</a:t>
            </a:r>
          </a:p>
          <a:p>
            <a:pPr lvl="2"/>
            <a:r>
              <a:rPr lang="cs-CZ" dirty="0"/>
              <a:t>nepravidelná získávána vybavením z paměti?</a:t>
            </a:r>
          </a:p>
          <a:p>
            <a:pPr lvl="1"/>
            <a:r>
              <a:rPr lang="cs-CZ" dirty="0"/>
              <a:t>efekt představitelnosti u ohýbaných slov: evidence jejich uložení</a:t>
            </a:r>
          </a:p>
          <a:p>
            <a:pPr lvl="1"/>
            <a:r>
              <a:rPr lang="cs-CZ" dirty="0"/>
              <a:t>podobný princip: efekt frekvence</a:t>
            </a:r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  <a:p>
            <a:r>
              <a:rPr lang="cs-CZ" dirty="0"/>
              <a:t> 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207065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7D62B1-DB5D-4727-B6B3-D5392A4BB0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FORMULACE HYPOTÉZ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FE088FB-4F60-4557-9118-047DD10FA4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&gt; nepravidelná slova vykazují efekty frekvence a představitelnosti (potenciálně interakci mezi oběma faktory)</a:t>
            </a:r>
          </a:p>
          <a:p>
            <a:pPr lvl="1"/>
            <a:r>
              <a:rPr lang="cs-CZ" dirty="0"/>
              <a:t>čím představitelnější slovo, tím je jeho ohýbaná forma zpřístupněna snáze/rychleji</a:t>
            </a:r>
          </a:p>
          <a:p>
            <a:pPr lvl="1"/>
            <a:r>
              <a:rPr lang="cs-CZ" dirty="0"/>
              <a:t>čím frekventovanější slovo, tím je jeho ohýbaná forma zpřístupněna snáze/rychleji</a:t>
            </a:r>
          </a:p>
          <a:p>
            <a:pPr lvl="1"/>
            <a:r>
              <a:rPr lang="cs-CZ" dirty="0"/>
              <a:t>&gt; ohýbané tvary nepravidelných slov uloženy v paměti</a:t>
            </a:r>
          </a:p>
          <a:p>
            <a:r>
              <a:rPr lang="cs-CZ" dirty="0"/>
              <a:t>&gt; pouze nízce frekventovaná nepravidelná slova vykazují efekty představitelnosti (potenciálně interakci mezi oběma faktory)</a:t>
            </a:r>
          </a:p>
          <a:p>
            <a:pPr lvl="1"/>
            <a:r>
              <a:rPr lang="cs-CZ" dirty="0"/>
              <a:t>čím představitelnější slovo, tím je jeho ohýbaná forma zpřístupněna snáze/rychleji</a:t>
            </a:r>
          </a:p>
          <a:p>
            <a:pPr lvl="1"/>
            <a:r>
              <a:rPr lang="cs-CZ" dirty="0"/>
              <a:t>&gt; pouze ohýbané tvary nízce frekventovaných nepravidelných slov souvisejí se sémantikou a pamětí, zbytek založen na fonologických (asociativních) reprezentacích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489096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7D62B1-DB5D-4727-B6B3-D5392A4BB0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FORMULACE HYPOTÉZ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FE088FB-4F60-4557-9118-047DD10FA4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2400" dirty="0"/>
              <a:t>&gt; pravidelná slova nevykazují efekty frekvence a představitelnosti </a:t>
            </a:r>
          </a:p>
          <a:p>
            <a:r>
              <a:rPr lang="cs-CZ" sz="2400" dirty="0"/>
              <a:t>&gt; pravidelná slova vykazují efekty frekvence a představitelnosti (potenciálně interakci mezi oběma faktory)</a:t>
            </a:r>
          </a:p>
          <a:p>
            <a:pPr lvl="1"/>
            <a:r>
              <a:rPr lang="cs-CZ" sz="1900" dirty="0"/>
              <a:t>čím představitelnější slovo, tím je jeho ohýbaná forma zpřístupněna snáze/rychleji</a:t>
            </a:r>
          </a:p>
          <a:p>
            <a:pPr lvl="1"/>
            <a:r>
              <a:rPr lang="cs-CZ" sz="1900" dirty="0"/>
              <a:t>čím frekventovanější slovo, tím je jeho ohýbaná forma zpřístupněna snáze/rychleji</a:t>
            </a:r>
          </a:p>
          <a:p>
            <a:pPr lvl="1"/>
            <a:r>
              <a:rPr lang="cs-CZ" sz="1900" dirty="0"/>
              <a:t>&gt; ohýbané tvary pravidelných slov (v zásadě všech slov) uloženy v paměti</a:t>
            </a:r>
          </a:p>
          <a:p>
            <a:pPr marL="91440" lvl="1" indent="-91440">
              <a:spcBef>
                <a:spcPts val="1200"/>
              </a:spcBef>
              <a:spcAft>
                <a:spcPts val="200"/>
              </a:spcAft>
              <a:buSzPct val="100000"/>
              <a:buFont typeface="Tw Cen MT" panose="020B0602020104020603" pitchFamily="34" charset="0"/>
              <a:buChar char=" "/>
            </a:pPr>
            <a:r>
              <a:rPr lang="cs-CZ" sz="2400" dirty="0"/>
              <a:t>&gt; pouze vysoce frekventovaná pravidelná slova vykazují efekty frekvence a představitelnosti (potenciálně interakci mezi oběma faktory)</a:t>
            </a:r>
          </a:p>
          <a:p>
            <a:pPr lvl="1">
              <a:buSzPct val="100000"/>
            </a:pPr>
            <a:r>
              <a:rPr lang="cs-CZ" sz="1900" dirty="0"/>
              <a:t>čím představitelnější slovo, tím je jeho ohýbaná forma zpřístupněna snáze/rychleji</a:t>
            </a:r>
          </a:p>
          <a:p>
            <a:pPr lvl="1">
              <a:buSzPct val="100000"/>
            </a:pPr>
            <a:r>
              <a:rPr lang="cs-CZ" sz="1900" dirty="0"/>
              <a:t>čím frekventovanější slovo, tím je jeho ohýbaná forma zpřístupněna snáze/rychleji</a:t>
            </a:r>
          </a:p>
          <a:p>
            <a:pPr lvl="1">
              <a:buSzPct val="100000"/>
            </a:pPr>
            <a:r>
              <a:rPr lang="cs-CZ" sz="1900" dirty="0"/>
              <a:t>&gt; pouze ohýbané tvary vysoce frekventovaných slov jsou uloženy v paměti (vybavovány z paměti)</a:t>
            </a:r>
          </a:p>
          <a:p>
            <a:pPr marL="91440" lvl="1" indent="-91440">
              <a:spcBef>
                <a:spcPts val="1200"/>
              </a:spcBef>
              <a:spcAft>
                <a:spcPts val="200"/>
              </a:spcAft>
              <a:buSzPct val="100000"/>
              <a:buFont typeface="Tw Cen MT" panose="020B0602020104020603" pitchFamily="34" charset="0"/>
              <a:buChar char=" "/>
            </a:pPr>
            <a:r>
              <a:rPr lang="cs-CZ" sz="2200" dirty="0"/>
              <a:t>	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05317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7D62B1-DB5D-4727-B6B3-D5392A4BB0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BODY A VYMEZENÍ VÝZKUMU NA ČEŠTINĚ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FE088FB-4F60-4557-9118-047DD10FA4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&gt; pravidelná vs. nepravidelná slova</a:t>
            </a:r>
          </a:p>
          <a:p>
            <a:pPr lvl="1"/>
            <a:r>
              <a:rPr lang="cs-CZ" dirty="0"/>
              <a:t>lze nalézt nějaké analogie (u kterých forem bychom předpokládali spíše zapojení paměti?)</a:t>
            </a:r>
          </a:p>
          <a:p>
            <a:r>
              <a:rPr lang="cs-CZ" dirty="0"/>
              <a:t>&gt; výběr experimentální metody</a:t>
            </a:r>
          </a:p>
          <a:p>
            <a:r>
              <a:rPr lang="cs-CZ" dirty="0"/>
              <a:t>&gt; informace o představitelnosti a frekvenci slov</a:t>
            </a:r>
          </a:p>
          <a:p>
            <a:r>
              <a:rPr lang="cs-CZ" dirty="0"/>
              <a:t>&gt; rozhodnutí o vzorku slov (stimulů)</a:t>
            </a:r>
          </a:p>
          <a:p>
            <a:r>
              <a:rPr lang="cs-CZ" dirty="0"/>
              <a:t>&gt; rozhodnutí o vzorku participantů a jeho výběru</a:t>
            </a:r>
          </a:p>
          <a:p>
            <a:endParaRPr lang="cs-CZ" sz="1900" dirty="0"/>
          </a:p>
          <a:p>
            <a:pPr marL="91440" lvl="1" indent="-91440">
              <a:spcBef>
                <a:spcPts val="1200"/>
              </a:spcBef>
              <a:spcAft>
                <a:spcPts val="200"/>
              </a:spcAft>
              <a:buSzPct val="100000"/>
              <a:buFont typeface="Tw Cen MT" panose="020B0602020104020603" pitchFamily="34" charset="0"/>
              <a:buChar char=" "/>
            </a:pPr>
            <a:r>
              <a:rPr lang="cs-CZ" sz="2200" dirty="0"/>
              <a:t>	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7613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7D62B1-DB5D-4727-B6B3-D5392A4BB0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BODY A VYMEZENÍ VÝZKUMU NA ČEŠTINĚ – PRAVIDELNOST SLOV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FE088FB-4F60-4557-9118-047DD10FA4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2400" dirty="0"/>
              <a:t>&gt; pravidelná vs. nepravidelná slova</a:t>
            </a:r>
          </a:p>
          <a:p>
            <a:endParaRPr lang="cs-CZ" sz="2400" dirty="0"/>
          </a:p>
          <a:p>
            <a:r>
              <a:rPr lang="cs-CZ" sz="2400" dirty="0"/>
              <a:t>&gt; </a:t>
            </a:r>
            <a:r>
              <a:rPr lang="cs-CZ" sz="2400" i="1" dirty="0"/>
              <a:t>dům –</a:t>
            </a:r>
            <a:r>
              <a:rPr lang="cs-CZ" sz="2400" dirty="0"/>
              <a:t> </a:t>
            </a:r>
            <a:r>
              <a:rPr lang="cs-CZ" sz="2400" i="1" dirty="0"/>
              <a:t>domy </a:t>
            </a:r>
            <a:r>
              <a:rPr lang="cs-CZ" sz="2400" dirty="0"/>
              <a:t>vs.  </a:t>
            </a:r>
            <a:r>
              <a:rPr lang="cs-CZ" sz="2400" i="1" dirty="0"/>
              <a:t>kůl – kůly</a:t>
            </a:r>
          </a:p>
          <a:p>
            <a:r>
              <a:rPr lang="cs-CZ" sz="2400" i="1" dirty="0"/>
              <a:t>&gt; vrah – vrazi </a:t>
            </a:r>
            <a:r>
              <a:rPr lang="cs-CZ" sz="2400" dirty="0"/>
              <a:t>vs. </a:t>
            </a:r>
            <a:r>
              <a:rPr lang="cs-CZ" sz="2400" i="1" dirty="0"/>
              <a:t>hráč – hráči</a:t>
            </a:r>
            <a:endParaRPr lang="cs-CZ" sz="2400" dirty="0"/>
          </a:p>
          <a:p>
            <a:r>
              <a:rPr lang="cs-CZ" sz="2400" dirty="0"/>
              <a:t>&gt; </a:t>
            </a:r>
            <a:r>
              <a:rPr lang="cs-CZ" sz="2400" i="1" dirty="0"/>
              <a:t>číst – četl </a:t>
            </a:r>
            <a:r>
              <a:rPr lang="cs-CZ" sz="2400" dirty="0"/>
              <a:t>vs. </a:t>
            </a:r>
            <a:r>
              <a:rPr lang="cs-CZ" sz="2400" i="1" dirty="0"/>
              <a:t>krýt – kryl</a:t>
            </a:r>
          </a:p>
          <a:p>
            <a:r>
              <a:rPr lang="cs-CZ" sz="2400" i="1" dirty="0"/>
              <a:t>&gt; dlouhý – delší </a:t>
            </a:r>
            <a:r>
              <a:rPr lang="cs-CZ" sz="2400" dirty="0"/>
              <a:t>vs. </a:t>
            </a:r>
            <a:r>
              <a:rPr lang="cs-CZ" sz="2400" i="1" dirty="0"/>
              <a:t>mladý – mladší</a:t>
            </a:r>
          </a:p>
          <a:p>
            <a:endParaRPr lang="cs-CZ" dirty="0"/>
          </a:p>
          <a:p>
            <a:pPr marL="128016" lvl="1" indent="0">
              <a:buNone/>
            </a:pPr>
            <a:r>
              <a:rPr lang="cs-CZ" sz="1900" dirty="0"/>
              <a:t>nutnost ověřit si frekvenci a počet vybraných typů slov (je jich dostatek, aby mohl být vytvořen dostatečně početný soubor stimulů?)</a:t>
            </a:r>
          </a:p>
          <a:p>
            <a:pPr marL="91440" lvl="1" indent="-91440">
              <a:spcBef>
                <a:spcPts val="1200"/>
              </a:spcBef>
              <a:spcAft>
                <a:spcPts val="200"/>
              </a:spcAft>
              <a:buSzPct val="100000"/>
              <a:buFont typeface="Tw Cen MT" panose="020B0602020104020603" pitchFamily="34" charset="0"/>
              <a:buChar char=" "/>
            </a:pPr>
            <a:r>
              <a:rPr lang="cs-CZ" sz="2200" dirty="0"/>
              <a:t>	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72784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7D62B1-DB5D-4727-B6B3-D5392A4BB0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BODY A VYMEZENÍ VÝZKUMU NA ČEŠTINĚ – METODA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FE088FB-4F60-4557-9118-047DD10FA4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&gt; výzkum produkce za současných podmínek obtížně uskutečnitelný</a:t>
            </a:r>
          </a:p>
          <a:p>
            <a:r>
              <a:rPr lang="cs-CZ" dirty="0"/>
              <a:t>&gt; </a:t>
            </a:r>
            <a:r>
              <a:rPr lang="cs-CZ" dirty="0" err="1"/>
              <a:t>komprehenze</a:t>
            </a:r>
            <a:endParaRPr lang="cs-CZ" dirty="0"/>
          </a:p>
          <a:p>
            <a:pPr lvl="1"/>
            <a:r>
              <a:rPr lang="cs-CZ" dirty="0"/>
              <a:t>hodnocení přijatelnosti tvarů</a:t>
            </a:r>
          </a:p>
          <a:p>
            <a:pPr lvl="1"/>
            <a:r>
              <a:rPr lang="cs-CZ" dirty="0"/>
              <a:t>výzkum zpracování tvarů</a:t>
            </a:r>
          </a:p>
          <a:p>
            <a:pPr lvl="2"/>
            <a:r>
              <a:rPr lang="cs-CZ" sz="1600" dirty="0" err="1"/>
              <a:t>lexical</a:t>
            </a:r>
            <a:r>
              <a:rPr lang="cs-CZ" sz="1600" dirty="0"/>
              <a:t> </a:t>
            </a:r>
            <a:r>
              <a:rPr lang="cs-CZ" sz="1600" dirty="0" err="1"/>
              <a:t>decision</a:t>
            </a:r>
            <a:r>
              <a:rPr lang="cs-CZ" sz="1600" dirty="0"/>
              <a:t> </a:t>
            </a:r>
            <a:r>
              <a:rPr lang="cs-CZ" sz="1600" dirty="0" err="1"/>
              <a:t>task</a:t>
            </a:r>
            <a:endParaRPr lang="cs-CZ" sz="1600" dirty="0"/>
          </a:p>
          <a:p>
            <a:pPr lvl="2"/>
            <a:r>
              <a:rPr lang="cs-CZ" sz="1600" dirty="0"/>
              <a:t>rozhodování o vhodném doplnění konstrukce</a:t>
            </a:r>
          </a:p>
          <a:p>
            <a:pPr marL="310896" lvl="2" indent="0">
              <a:buNone/>
            </a:pPr>
            <a:r>
              <a:rPr lang="cs-CZ" sz="1600" dirty="0"/>
              <a:t>	(nebezpečí: větší citlivost vůči dubletám)</a:t>
            </a:r>
          </a:p>
          <a:p>
            <a:pPr lvl="2"/>
            <a:r>
              <a:rPr lang="cs-CZ" sz="1600" dirty="0"/>
              <a:t>&gt; výběr softwaru</a:t>
            </a:r>
          </a:p>
          <a:p>
            <a:endParaRPr lang="cs-CZ" sz="1900" dirty="0"/>
          </a:p>
          <a:p>
            <a:pPr marL="91440" lvl="1" indent="-91440">
              <a:spcBef>
                <a:spcPts val="1200"/>
              </a:spcBef>
              <a:spcAft>
                <a:spcPts val="200"/>
              </a:spcAft>
              <a:buSzPct val="100000"/>
              <a:buFont typeface="Tw Cen MT" panose="020B0602020104020603" pitchFamily="34" charset="0"/>
              <a:buChar char=" "/>
            </a:pPr>
            <a:r>
              <a:rPr lang="cs-CZ" sz="2200" dirty="0"/>
              <a:t>	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2455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7D62B1-DB5D-4727-B6B3-D5392A4BB0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BODY A VYMEZENÍ VÝZKUMU NA ČEŠTINĚ – PŘEDSTAVITELNOST A FREKVENCE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FE088FB-4F60-4557-9118-047DD10FA4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2400" dirty="0"/>
              <a:t>&gt; nutnost zajistit zastoupení jak frekventovaných, tak méně frekventovaných slov</a:t>
            </a:r>
          </a:p>
          <a:p>
            <a:pPr lvl="1"/>
            <a:r>
              <a:rPr lang="cs-CZ" sz="1900" dirty="0"/>
              <a:t>jak?</a:t>
            </a:r>
          </a:p>
          <a:p>
            <a:pPr lvl="1"/>
            <a:r>
              <a:rPr lang="cs-CZ" sz="1900" dirty="0"/>
              <a:t>ČNK</a:t>
            </a:r>
          </a:p>
          <a:p>
            <a:r>
              <a:rPr lang="cs-CZ" sz="2400" dirty="0"/>
              <a:t>&gt; nutnost zajistit zastoupení jak vysoce představitelných, tak méně představitelných slov</a:t>
            </a:r>
          </a:p>
          <a:p>
            <a:pPr lvl="1"/>
            <a:r>
              <a:rPr lang="cs-CZ" sz="1900" dirty="0"/>
              <a:t>jak?</a:t>
            </a:r>
          </a:p>
          <a:p>
            <a:pPr lvl="1"/>
            <a:r>
              <a:rPr lang="cs-CZ" sz="1900" dirty="0"/>
              <a:t>zjistit, zda jsou k dispozici hodnocení českých slov podle představitelnosti</a:t>
            </a:r>
          </a:p>
          <a:p>
            <a:pPr lvl="1"/>
            <a:r>
              <a:rPr lang="cs-CZ" sz="1900" dirty="0"/>
              <a:t>využít databáze slov jiných jazyků</a:t>
            </a:r>
          </a:p>
          <a:p>
            <a:pPr lvl="1"/>
            <a:r>
              <a:rPr lang="cs-CZ" sz="1900" dirty="0"/>
              <a:t>opřít se o frekvenci</a:t>
            </a:r>
          </a:p>
          <a:p>
            <a:pPr lvl="1"/>
            <a:r>
              <a:rPr lang="cs-CZ" sz="1900" dirty="0"/>
              <a:t>opřít se o vlastní úsudek (viz korelace konkrétnosti a představitelnosti)</a:t>
            </a:r>
          </a:p>
          <a:p>
            <a:pPr lvl="1"/>
            <a:r>
              <a:rPr lang="cs-CZ" sz="1900" dirty="0"/>
              <a:t>&gt; hodnocení dosbírat post-hoc</a:t>
            </a:r>
          </a:p>
          <a:p>
            <a:pPr marL="91440" lvl="1" indent="-91440">
              <a:spcBef>
                <a:spcPts val="1200"/>
              </a:spcBef>
              <a:spcAft>
                <a:spcPts val="200"/>
              </a:spcAft>
              <a:buSzPct val="100000"/>
              <a:buFont typeface="Tw Cen MT" panose="020B0602020104020603" pitchFamily="34" charset="0"/>
              <a:buChar char=" "/>
            </a:pPr>
            <a:r>
              <a:rPr lang="cs-CZ" sz="2200" dirty="0"/>
              <a:t>	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2118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Integrá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á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á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090DCB5F-146D-478A-852A-34B16FE9F3A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4214</TotalTime>
  <Words>885</Words>
  <Application>Microsoft Office PowerPoint</Application>
  <PresentationFormat>Širokoúhlá obrazovka</PresentationFormat>
  <Paragraphs>124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7" baseType="lpstr">
      <vt:lpstr>Tw Cen MT</vt:lpstr>
      <vt:lpstr>Tw Cen MT Condensed</vt:lpstr>
      <vt:lpstr>Wingdings 3</vt:lpstr>
      <vt:lpstr>Integrál</vt:lpstr>
      <vt:lpstr>Empirické metody v lingvistice VLASTNÍ VÝZKUM – POZNÁMKY           (21. 11. 2021)</vt:lpstr>
      <vt:lpstr>VYMEZENÍ VÝZKUMNÉ OBLASTI, VÝZKUMNÝ PROBLÉM</vt:lpstr>
      <vt:lpstr>VYMEZENÍ VÝZKUMNÉ OBLASTI, VÝZKUMNÝ PROBLÉM</vt:lpstr>
      <vt:lpstr>FORMULACE HYPOTÉZ</vt:lpstr>
      <vt:lpstr>FORMULACE HYPOTÉZ</vt:lpstr>
      <vt:lpstr>ZÁKLADNÍ BODY A VYMEZENÍ VÝZKUMU NA ČEŠTINĚ</vt:lpstr>
      <vt:lpstr>ZÁKLADNÍ BODY A VYMEZENÍ VÝZKUMU NA ČEŠTINĚ – PRAVIDELNOST SLOV</vt:lpstr>
      <vt:lpstr>ZÁKLADNÍ BODY A VYMEZENÍ VÝZKUMU NA ČEŠTINĚ – METODA</vt:lpstr>
      <vt:lpstr>ZÁKLADNÍ BODY A VYMEZENÍ VÝZKUMU NA ČEŠTINĚ – PŘEDSTAVITELNOST A FREKVENCE</vt:lpstr>
      <vt:lpstr>ZÁKLADNÍ BODY A VYMEZENÍ VÝZKUMU NA ČEŠTINĚ – PŘEDSTAVITELNOST A FREKVENCE</vt:lpstr>
      <vt:lpstr>ZÁKLADNÍ BODY A VYMEZENÍ VÝZKUMU NA ČEŠTINĚ – STAVBA STIMULŮ</vt:lpstr>
      <vt:lpstr>ZÁKLADNÍ BODY A VYMEZENÍ VÝZKUMU NA ČEŠTINĚ – STAVBA STIMULŮ: SLOVA</vt:lpstr>
      <vt:lpstr>ZÁKLADNÍ BODY A VYMEZENÍ VÝZKUMU NA ČEŠTINĚ – STAVBA STIMULŮ: NESLOVA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Empirické metody v lingvistice 1. HODINA (15. 2. 2021)</dc:title>
  <dc:creator>Adam Kříž</dc:creator>
  <cp:lastModifiedBy>Adam Kříž</cp:lastModifiedBy>
  <cp:revision>261</cp:revision>
  <dcterms:created xsi:type="dcterms:W3CDTF">2021-02-14T20:32:35Z</dcterms:created>
  <dcterms:modified xsi:type="dcterms:W3CDTF">2021-11-22T02:27:55Z</dcterms:modified>
</cp:coreProperties>
</file>