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18-Mar-21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18-Mar-21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18-Mar-21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AC1AB3-C28A-4308-BC07-63CB85DDE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Иван Андреевич Крылов </a:t>
            </a:r>
            <a:r>
              <a:rPr lang="cs-CZ" dirty="0"/>
              <a:t>(1769-1844)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C6FBBC-C078-4FF8-A6F4-C740854FB9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Mgr. Elena Vasilyeva, Csc.</a:t>
            </a:r>
          </a:p>
        </p:txBody>
      </p:sp>
    </p:spTree>
    <p:extLst>
      <p:ext uri="{BB962C8B-B14F-4D97-AF65-F5344CB8AC3E}">
        <p14:creationId xmlns:p14="http://schemas.microsoft.com/office/powerpoint/2010/main" val="427730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B2355-BABA-4FB9-9130-5B44B5FF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Рассказчик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3EBF4-0C55-48E0-90AE-75E3739A4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Основное стилеобразующее начало</a:t>
            </a:r>
          </a:p>
          <a:p>
            <a:r>
              <a:rPr lang="ru-RU" dirty="0"/>
              <a:t>Простодушный и лукавый </a:t>
            </a:r>
          </a:p>
          <a:p>
            <a:r>
              <a:rPr lang="ru-RU" dirty="0"/>
              <a:t>С чувством юмора</a:t>
            </a:r>
          </a:p>
          <a:p>
            <a:r>
              <a:rPr lang="ru-RU" dirty="0"/>
              <a:t>Выражает идею басни и народную мудрость, в ней заключенную </a:t>
            </a:r>
          </a:p>
          <a:p>
            <a:r>
              <a:rPr lang="ru-RU" dirty="0"/>
              <a:t>Определяет интонацию басни сказовой манеры, тонкой иронии, насмешливого и лукавого ума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5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B732A-FF1E-4462-AD4A-AE8D23A6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Народность басен Крылова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AFF9DC-F7D7-4EE7-95F9-8E119B2A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В. Г. Белинский отмечает, что И. А. Крылов «выразил широко и полно -- одну только сторону русского духа -- его здравый, практический смысл, его опытную житейскую мудрость, его простодушную и злую иронию».</a:t>
            </a:r>
          </a:p>
          <a:p>
            <a:r>
              <a:rPr lang="ru-RU" dirty="0"/>
              <a:t>Н.В. Гоголь «Его притчи – достояние народное, и составляют книгу мудрости самого народа». </a:t>
            </a:r>
          </a:p>
          <a:p>
            <a:r>
              <a:rPr lang="ru-RU" b="1" dirty="0"/>
              <a:t>Народность басен проявляется в языке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781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4F00C-A9F4-4D49-9BCA-ACD12DFA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Проблематика, Тематическая направленность басен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5EB26A-28B0-486F-A169-C15F9A70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Социально-политические</a:t>
            </a:r>
          </a:p>
          <a:p>
            <a:r>
              <a:rPr lang="ru-RU" dirty="0"/>
              <a:t>Нравственно-философские</a:t>
            </a:r>
          </a:p>
          <a:p>
            <a:r>
              <a:rPr lang="ru-RU" dirty="0"/>
              <a:t>Бытовые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17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A5889D-833E-4C39-A569-7AF85D9FA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Социально-политические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DFBD97-B78C-4AFF-A12F-197FF7B2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Насилие, угнетение слабого «Волк и журавль», «Волк и ягненок»</a:t>
            </a:r>
          </a:p>
          <a:p>
            <a:r>
              <a:rPr lang="ru-RU" dirty="0"/>
              <a:t>Грабеж, преступление на службе, взяточничество «Слон на воеводстве», «Лиса-строитель», «Медведь у пчел»</a:t>
            </a:r>
          </a:p>
          <a:p>
            <a:r>
              <a:rPr lang="ru-RU" dirty="0"/>
              <a:t>Продажный суд, оправдывающий сильных и богатых «Крестьянин и овца», «Щука»</a:t>
            </a:r>
          </a:p>
          <a:p>
            <a:r>
              <a:rPr lang="ru-RU" dirty="0"/>
              <a:t>Басни о войне 1812 года «Раздел», «Ворона и курица», «Обоз», «Волк на псарне», «Кот и повар», «Щука и кот»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43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33273-93A0-4E74-80F9-8AAA99CC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Нравственно-Философские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C77957-281A-4BAE-9C9E-5468C05F8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Роль труда и просвещения в обществе «Огородник и философ», «Пруд и река», «Старик и трое молодых»</a:t>
            </a:r>
          </a:p>
          <a:p>
            <a:r>
              <a:rPr lang="ru-RU" dirty="0"/>
              <a:t>Патриотизм, общественный долг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8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59DB6-D37A-4760-8023-1CE344930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Бытовые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14109E-94DD-43F3-8C70-796E93AD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Человеческие пороки «Слон и Моська», «Кукушка и петух», «Лжец», «Любопытный»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9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B0013D77-6314-4D7E-B3AE-F64340434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F504834-5C3B-4268-AA97-192F1C8B3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BB41B-3BA8-4ED7-9097-9CE5613A4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7" y="976508"/>
            <a:ext cx="5525305" cy="2367221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ru-RU" sz="2400" dirty="0"/>
              <a:t>Крылов, как гениальный человек, инстинктивно угадал эстетические законы басни. Можно сказать, что он создал русскую басню. ... Крылов неизгладимо врезал имя свое на скрижалях русского языка. В. Г. Белинский</a:t>
            </a:r>
            <a:endParaRPr lang="en-US" sz="2400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8499C1D-827E-4262-9D7E-C9C5D41F7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8" y="3528543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4769521-3FF2-4900-8E88-FE324129C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81FA2858-515C-4B19-957E-E33BE2525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C120D3D-6DFE-4D3F-821A-5DEB60B85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Ivan Andrejevič Krylov – Wikipedie">
            <a:extLst>
              <a:ext uri="{FF2B5EF4-FFF2-40B4-BE49-F238E27FC236}">
                <a16:creationId xmlns:a16="http://schemas.microsoft.com/office/drawing/2014/main" id="{F42AF4B6-73E7-4972-93FB-33421AD7CE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" r="787" b="1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734D3980-B8F4-49E4-BADC-88E2D3517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0E57DF2-FA2B-4494-B47E-8180C6326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82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3C8FF-9B5B-4277-9AA1-2452411D8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Творчество И. А. Крылова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1BD98-F0DB-49BC-B58E-C80C4F57A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 этап </a:t>
            </a:r>
            <a:r>
              <a:rPr lang="cs-CZ" dirty="0"/>
              <a:t>(</a:t>
            </a:r>
            <a:r>
              <a:rPr lang="ru-RU" dirty="0"/>
              <a:t>1780-1790</a:t>
            </a:r>
            <a:r>
              <a:rPr lang="cs-CZ" dirty="0"/>
              <a:t>)</a:t>
            </a:r>
            <a:r>
              <a:rPr lang="ru-RU" dirty="0"/>
              <a:t> – драматург и публицист. </a:t>
            </a:r>
          </a:p>
          <a:p>
            <a:r>
              <a:rPr lang="ru-RU" dirty="0"/>
              <a:t>2 этап </a:t>
            </a:r>
            <a:r>
              <a:rPr lang="cs-CZ" dirty="0"/>
              <a:t>(</a:t>
            </a:r>
            <a:r>
              <a:rPr lang="ru-RU" dirty="0"/>
              <a:t>начало 19 века</a:t>
            </a:r>
            <a:r>
              <a:rPr lang="cs-CZ" dirty="0"/>
              <a:t>)</a:t>
            </a:r>
            <a:r>
              <a:rPr lang="ru-RU" dirty="0"/>
              <a:t> – 1806 – 3 басни «Дуб и трость», «Разборчивая невеста», «Старик и трое молодых» в «Московских ведомостях»; 1809 – первый сборник из 23 басен; 1811-1816 – сборник «Новые басни»; 1819-1830 – книги басен Крылова. </a:t>
            </a:r>
          </a:p>
          <a:p>
            <a:r>
              <a:rPr lang="ru-RU" dirty="0"/>
              <a:t>В течение жизни было выдано 9 книг, написано более 200 басен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9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3CB2E-24E0-490E-A3D6-D51CF1B58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Русская басенная традиция. Предшественники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7B99E-AD85-491D-8ADE-A4349CEEF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А. П. Сумароков</a:t>
            </a:r>
          </a:p>
          <a:p>
            <a:r>
              <a:rPr lang="ru-RU" dirty="0"/>
              <a:t>А. Д. Кантемир</a:t>
            </a:r>
          </a:p>
          <a:p>
            <a:r>
              <a:rPr lang="ru-RU" dirty="0"/>
              <a:t>А. Н. Майков</a:t>
            </a:r>
          </a:p>
          <a:p>
            <a:r>
              <a:rPr lang="ru-RU" dirty="0"/>
              <a:t>И. И. </a:t>
            </a:r>
            <a:r>
              <a:rPr lang="ru-RU" dirty="0" err="1"/>
              <a:t>Хемницер</a:t>
            </a:r>
            <a:endParaRPr lang="ru-RU" dirty="0"/>
          </a:p>
          <a:p>
            <a:r>
              <a:rPr lang="ru-RU" dirty="0"/>
              <a:t>Я. Б. Княжнин</a:t>
            </a:r>
          </a:p>
          <a:p>
            <a:r>
              <a:rPr lang="ru-RU" dirty="0"/>
              <a:t>И. И. Дмитриев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8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39D74-A64F-4E39-B42E-695930BC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Развитие русской басни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5964C6-DEC8-4348-99E3-320D34B90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Басни классицистического типа </a:t>
            </a:r>
            <a:endParaRPr lang="en-US" dirty="0"/>
          </a:p>
          <a:p>
            <a:r>
              <a:rPr lang="ru-RU" dirty="0"/>
              <a:t>Басни сентиментального типа </a:t>
            </a:r>
          </a:p>
          <a:p>
            <a:r>
              <a:rPr lang="ru-RU" dirty="0"/>
              <a:t>Басни И. А. Крылова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749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E9C32-E519-416A-8F07-C17E78193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Своеобразие басен И. А. Крылова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CCF966-6CCC-4872-968F-41E2CFA39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Сохраняет внешние признаки жанровой структуры традиционной басни </a:t>
            </a:r>
            <a:r>
              <a:rPr lang="cs-CZ" dirty="0"/>
              <a:t>(</a:t>
            </a:r>
            <a:r>
              <a:rPr lang="ru-RU" dirty="0"/>
              <a:t>аллегоризм персонажей, моральную сентенцию, конфликтность ситуации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Функция обличения конкретных пороков современной баснописцу действительности. </a:t>
            </a:r>
            <a:r>
              <a:rPr lang="ru-RU" b="1" dirty="0"/>
              <a:t>Персонажи басни не условные аллегории, а типичные образы, характеры – реализм</a:t>
            </a:r>
          </a:p>
          <a:p>
            <a:r>
              <a:rPr lang="ru-RU" dirty="0"/>
              <a:t>«Крылов превращает басню из нравоучительного рода в сатирический». В. Г. Белинский. </a:t>
            </a:r>
          </a:p>
          <a:p>
            <a:r>
              <a:rPr lang="ru-RU" dirty="0"/>
              <a:t>В. Г. Белинский отмечает, что басни И. А. Крылова – </a:t>
            </a:r>
            <a:r>
              <a:rPr lang="ru-RU" b="1" dirty="0"/>
              <a:t>«маленькие </a:t>
            </a:r>
            <a:r>
              <a:rPr lang="ru-RU" b="1" dirty="0" err="1"/>
              <a:t>комейдийки</a:t>
            </a:r>
            <a:r>
              <a:rPr lang="ru-RU" b="1" dirty="0"/>
              <a:t>», </a:t>
            </a:r>
            <a:r>
              <a:rPr lang="ru-RU" dirty="0"/>
              <a:t>наполненные диалогами, динамичным действием</a:t>
            </a:r>
          </a:p>
        </p:txBody>
      </p:sp>
    </p:spTree>
    <p:extLst>
      <p:ext uri="{BB962C8B-B14F-4D97-AF65-F5344CB8AC3E}">
        <p14:creationId xmlns:p14="http://schemas.microsoft.com/office/powerpoint/2010/main" val="167872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C8239-F239-48FC-BA8C-4DD82ABB9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Многообразие видового выражения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A9088-9823-497E-A9A2-F9591E0E7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Новелла «Три мужика»</a:t>
            </a:r>
          </a:p>
          <a:p>
            <a:r>
              <a:rPr lang="ru-RU" dirty="0"/>
              <a:t>Сатирический памфлет «Рыбья пляска»</a:t>
            </a:r>
          </a:p>
          <a:p>
            <a:r>
              <a:rPr lang="ru-RU" dirty="0"/>
              <a:t>Бытовая сценка «Два мужика»</a:t>
            </a:r>
          </a:p>
          <a:p>
            <a:r>
              <a:rPr lang="ru-RU" dirty="0"/>
              <a:t>Эпиграмма «Свинья под дубом»</a:t>
            </a:r>
          </a:p>
          <a:p>
            <a:r>
              <a:rPr lang="ru-RU" dirty="0"/>
              <a:t>Комедия «Мартышка и очки»</a:t>
            </a:r>
          </a:p>
          <a:p>
            <a:r>
              <a:rPr lang="ru-RU" dirty="0"/>
              <a:t>Драма «Волк и ягненок»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5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3F3EC-0C8D-443E-AA6B-68AB0340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Мораль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E6B5BE-24E7-49AC-BE8F-7C96B79C2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Афористична</a:t>
            </a:r>
          </a:p>
          <a:p>
            <a:r>
              <a:rPr lang="ru-RU" dirty="0"/>
              <a:t>Сведена к минимализму</a:t>
            </a:r>
          </a:p>
        </p:txBody>
      </p:sp>
    </p:spTree>
    <p:extLst>
      <p:ext uri="{BB962C8B-B14F-4D97-AF65-F5344CB8AC3E}">
        <p14:creationId xmlns:p14="http://schemas.microsoft.com/office/powerpoint/2010/main" val="236791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FA1A5-0237-442F-99E0-5A1B8126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Сюжет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E912B4-AEBC-4228-85F9-A5DB4E249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основе антитеза</a:t>
            </a:r>
          </a:p>
          <a:p>
            <a:r>
              <a:rPr lang="ru-RU" dirty="0"/>
              <a:t>Актуальны, </a:t>
            </a:r>
            <a:r>
              <a:rPr lang="ru-RU" dirty="0" err="1"/>
              <a:t>остроконфликтны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85811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553</Words>
  <Application>Microsoft Office PowerPoint</Application>
  <PresentationFormat>Широкоэкранный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Галерея</vt:lpstr>
      <vt:lpstr>Иван Андреевич Крылов (1769-1844)</vt:lpstr>
      <vt:lpstr>Крылов, как гениальный человек, инстинктивно угадал эстетические законы басни. Можно сказать, что он создал русскую басню. ... Крылов неизгладимо врезал имя свое на скрижалях русского языка. В. Г. Белинский</vt:lpstr>
      <vt:lpstr>Творчество И. А. Крылова</vt:lpstr>
      <vt:lpstr>Русская басенная традиция. Предшественники</vt:lpstr>
      <vt:lpstr>Развитие русской басни </vt:lpstr>
      <vt:lpstr>Своеобразие басен И. А. Крылова</vt:lpstr>
      <vt:lpstr>Многообразие видового выражения</vt:lpstr>
      <vt:lpstr>Мораль</vt:lpstr>
      <vt:lpstr>Сюжет</vt:lpstr>
      <vt:lpstr>Рассказчик </vt:lpstr>
      <vt:lpstr>Народность басен Крылова</vt:lpstr>
      <vt:lpstr>Проблематика, Тематическая направленность басен</vt:lpstr>
      <vt:lpstr>Социально-политические</vt:lpstr>
      <vt:lpstr>Нравственно-Философские </vt:lpstr>
      <vt:lpstr>Бытовые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Андреевич Крылов (1769-1844)</dc:title>
  <dc:creator>Elena Vasilyeva</dc:creator>
  <cp:lastModifiedBy>Elena Vasilyeva</cp:lastModifiedBy>
  <cp:revision>11</cp:revision>
  <dcterms:created xsi:type="dcterms:W3CDTF">2021-03-18T05:55:31Z</dcterms:created>
  <dcterms:modified xsi:type="dcterms:W3CDTF">2021-03-18T16:07:20Z</dcterms:modified>
</cp:coreProperties>
</file>