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9" r:id="rId4"/>
    <p:sldId id="259" r:id="rId5"/>
    <p:sldId id="260" r:id="rId6"/>
    <p:sldId id="261" r:id="rId7"/>
    <p:sldId id="262" r:id="rId8"/>
    <p:sldId id="263" r:id="rId9"/>
    <p:sldId id="264" r:id="rId10"/>
    <p:sldId id="265" r:id="rId11"/>
    <p:sldId id="266" r:id="rId12"/>
    <p:sldId id="270" r:id="rId13"/>
    <p:sldId id="267"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9" autoAdjust="0"/>
    <p:restoredTop sz="94660"/>
  </p:normalViewPr>
  <p:slideViewPr>
    <p:cSldViewPr>
      <p:cViewPr varScale="1">
        <p:scale>
          <a:sx n="88" d="100"/>
          <a:sy n="88" d="100"/>
        </p:scale>
        <p:origin x="1181"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DF455CBD-6632-47BF-91DF-86E2D50D73E4}" type="datetimeFigureOut">
              <a:rPr lang="cs-CZ" smtClean="0"/>
              <a:pPr/>
              <a:t>17.11.2017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455CBD-6632-47BF-91DF-86E2D50D73E4}" type="datetimeFigureOut">
              <a:rPr lang="cs-CZ" smtClean="0"/>
              <a:pPr/>
              <a:t>17.11.2017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455CBD-6632-47BF-91DF-86E2D50D73E4}" type="datetimeFigureOut">
              <a:rPr lang="cs-CZ" smtClean="0"/>
              <a:pPr/>
              <a:t>17.11.2017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455CBD-6632-47BF-91DF-86E2D50D73E4}" type="datetimeFigureOut">
              <a:rPr lang="cs-CZ" smtClean="0"/>
              <a:pPr/>
              <a:t>17.11.2017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DF455CBD-6632-47BF-91DF-86E2D50D73E4}" type="datetimeFigureOut">
              <a:rPr lang="cs-CZ" smtClean="0"/>
              <a:pPr/>
              <a:t>17.11.2017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F455CBD-6632-47BF-91DF-86E2D50D73E4}" type="datetimeFigureOut">
              <a:rPr lang="cs-CZ" smtClean="0"/>
              <a:pPr/>
              <a:t>17.11.2017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F455CBD-6632-47BF-91DF-86E2D50D73E4}" type="datetimeFigureOut">
              <a:rPr lang="cs-CZ" smtClean="0"/>
              <a:pPr/>
              <a:t>17.11.2017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DF455CBD-6632-47BF-91DF-86E2D50D73E4}" type="datetimeFigureOut">
              <a:rPr lang="cs-CZ" smtClean="0"/>
              <a:pPr/>
              <a:t>17.11.2017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F455CBD-6632-47BF-91DF-86E2D50D73E4}" type="datetimeFigureOut">
              <a:rPr lang="cs-CZ" smtClean="0"/>
              <a:pPr/>
              <a:t>17.11.2017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F455CBD-6632-47BF-91DF-86E2D50D73E4}" type="datetimeFigureOut">
              <a:rPr lang="cs-CZ" smtClean="0"/>
              <a:pPr/>
              <a:t>17.11.2017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F455CBD-6632-47BF-91DF-86E2D50D73E4}" type="datetimeFigureOut">
              <a:rPr lang="cs-CZ" smtClean="0"/>
              <a:pPr/>
              <a:t>17.11.2017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730B1F7-F544-4239-AD9D-F900449EE91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455CBD-6632-47BF-91DF-86E2D50D73E4}" type="datetimeFigureOut">
              <a:rPr lang="cs-CZ" smtClean="0"/>
              <a:pPr/>
              <a:t>17.11.2017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30B1F7-F544-4239-AD9D-F900449EE91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51520" y="332656"/>
            <a:ext cx="8568952" cy="5816977"/>
          </a:xfrm>
          <a:prstGeom prst="rect">
            <a:avLst/>
          </a:prstGeom>
        </p:spPr>
        <p:txBody>
          <a:bodyPr wrap="square">
            <a:spAutoFit/>
          </a:bodyPr>
          <a:lstStyle/>
          <a:p>
            <a:pPr algn="ctr"/>
            <a:r>
              <a:rPr lang="cs-CZ" sz="3200" b="1" dirty="0" err="1" smtClean="0"/>
              <a:t>Plótínos</a:t>
            </a:r>
            <a:endParaRPr lang="cs-CZ" sz="3200" b="1" dirty="0" smtClean="0"/>
          </a:p>
          <a:p>
            <a:endParaRPr lang="cs-CZ" sz="2000" dirty="0"/>
          </a:p>
          <a:p>
            <a:pPr algn="just">
              <a:lnSpc>
                <a:spcPts val="2800"/>
              </a:lnSpc>
            </a:pPr>
            <a:r>
              <a:rPr lang="cs-CZ" sz="2400" dirty="0" smtClean="0"/>
              <a:t>Což </a:t>
            </a:r>
            <a:r>
              <a:rPr lang="cs-CZ" sz="2400" dirty="0"/>
              <a:t>nestačí, že nosíme podobu, kterou nám vtiskla příroda? Žádáš mne, abych souhlasil s tím, že po sobě zanechám ještě podobu podoby, trvalejší, než je tato, jako by to opravdu bylo něco, co je hodné pohledu</a:t>
            </a:r>
            <a:r>
              <a:rPr lang="cs-CZ" sz="2400" dirty="0" smtClean="0"/>
              <a:t>?</a:t>
            </a:r>
            <a:endParaRPr lang="cs-CZ" sz="1000" dirty="0" smtClean="0"/>
          </a:p>
          <a:p>
            <a:pPr algn="r">
              <a:lnSpc>
                <a:spcPts val="2800"/>
              </a:lnSpc>
            </a:pPr>
            <a:r>
              <a:rPr lang="cs-CZ" sz="2400" dirty="0" err="1" smtClean="0"/>
              <a:t>Porfýrios</a:t>
            </a:r>
            <a:r>
              <a:rPr lang="cs-CZ" sz="2400" dirty="0"/>
              <a:t>, </a:t>
            </a:r>
            <a:r>
              <a:rPr lang="cs-CZ" sz="2400" i="1" dirty="0"/>
              <a:t>Vita </a:t>
            </a:r>
            <a:r>
              <a:rPr lang="cs-CZ" sz="2400" i="1" dirty="0" err="1"/>
              <a:t>Plotini</a:t>
            </a:r>
            <a:r>
              <a:rPr lang="cs-CZ" sz="2400" dirty="0"/>
              <a:t> </a:t>
            </a:r>
            <a:r>
              <a:rPr lang="cs-CZ" sz="2400" dirty="0" smtClean="0"/>
              <a:t>1,7</a:t>
            </a:r>
          </a:p>
          <a:p>
            <a:pPr algn="r">
              <a:lnSpc>
                <a:spcPts val="2800"/>
              </a:lnSpc>
            </a:pPr>
            <a:endParaRPr lang="cs-CZ" sz="2400" dirty="0"/>
          </a:p>
          <a:p>
            <a:pPr>
              <a:lnSpc>
                <a:spcPts val="3600"/>
              </a:lnSpc>
              <a:buFontTx/>
              <a:buChar char="-"/>
            </a:pPr>
            <a:r>
              <a:rPr lang="cs-CZ" sz="2400" dirty="0" smtClean="0"/>
              <a:t> narozen </a:t>
            </a:r>
            <a:r>
              <a:rPr lang="cs-CZ" sz="2400" dirty="0"/>
              <a:t>kolem roku 205 v Alexandrii</a:t>
            </a:r>
          </a:p>
          <a:p>
            <a:pPr>
              <a:lnSpc>
                <a:spcPts val="3600"/>
              </a:lnSpc>
              <a:buFontTx/>
              <a:buChar char="-"/>
            </a:pPr>
            <a:r>
              <a:rPr lang="cs-CZ" sz="2400" dirty="0"/>
              <a:t> jedenáct let byl žákem filosofa </a:t>
            </a:r>
            <a:r>
              <a:rPr lang="cs-CZ" sz="2400" dirty="0" err="1"/>
              <a:t>Ammónia</a:t>
            </a:r>
            <a:endParaRPr lang="cs-CZ" sz="2400" dirty="0"/>
          </a:p>
          <a:p>
            <a:pPr>
              <a:lnSpc>
                <a:spcPts val="3600"/>
              </a:lnSpc>
              <a:buFontTx/>
              <a:buChar char="-"/>
            </a:pPr>
            <a:r>
              <a:rPr lang="cs-CZ" sz="2400" dirty="0"/>
              <a:t> účast na neúspěšném tažení na Východ</a:t>
            </a:r>
          </a:p>
          <a:p>
            <a:pPr>
              <a:lnSpc>
                <a:spcPts val="3600"/>
              </a:lnSpc>
              <a:buFontTx/>
              <a:buChar char="-"/>
            </a:pPr>
            <a:r>
              <a:rPr lang="cs-CZ" sz="2400" dirty="0"/>
              <a:t> roku 244 zakládá filosofickou školu v </a:t>
            </a:r>
            <a:r>
              <a:rPr lang="cs-CZ" sz="2400" dirty="0" smtClean="0"/>
              <a:t>Římě</a:t>
            </a:r>
            <a:r>
              <a:rPr lang="cs-CZ" sz="2400" dirty="0"/>
              <a:t> </a:t>
            </a:r>
            <a:r>
              <a:rPr lang="cs-CZ" sz="2400" dirty="0" smtClean="0"/>
              <a:t>a stojí </a:t>
            </a:r>
            <a:r>
              <a:rPr lang="cs-CZ" sz="2400" dirty="0"/>
              <a:t>v jejím čele 25 let </a:t>
            </a:r>
          </a:p>
          <a:p>
            <a:pPr>
              <a:lnSpc>
                <a:spcPts val="3600"/>
              </a:lnSpc>
              <a:buFontTx/>
              <a:buChar char="-"/>
            </a:pPr>
            <a:r>
              <a:rPr lang="cs-CZ" sz="2400" dirty="0"/>
              <a:t> od roku 254 píše příležitostná pojednání</a:t>
            </a:r>
          </a:p>
          <a:p>
            <a:pPr>
              <a:lnSpc>
                <a:spcPts val="3600"/>
              </a:lnSpc>
              <a:buFontTx/>
              <a:buChar char="-"/>
            </a:pPr>
            <a:r>
              <a:rPr lang="cs-CZ" sz="2400" dirty="0"/>
              <a:t> </a:t>
            </a:r>
            <a:r>
              <a:rPr lang="cs-CZ" sz="2400" i="1" dirty="0" err="1"/>
              <a:t>Enneady</a:t>
            </a:r>
            <a:r>
              <a:rPr lang="cs-CZ" sz="2400" dirty="0"/>
              <a:t> („Devítky/Devítice</a:t>
            </a:r>
            <a:r>
              <a:rPr lang="cs-CZ" sz="2400" dirty="0" smtClean="0"/>
              <a:t>“)</a:t>
            </a:r>
            <a:endParaRPr lang="cs-CZ"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404664"/>
            <a:ext cx="8640960" cy="5570756"/>
          </a:xfrm>
          <a:prstGeom prst="rect">
            <a:avLst/>
          </a:prstGeom>
          <a:noFill/>
        </p:spPr>
        <p:txBody>
          <a:bodyPr wrap="square" rtlCol="0">
            <a:spAutoFit/>
          </a:bodyPr>
          <a:lstStyle/>
          <a:p>
            <a:r>
              <a:rPr lang="cs-CZ" sz="2400" dirty="0" smtClean="0"/>
              <a:t>V,3 [49], 3</a:t>
            </a:r>
          </a:p>
          <a:p>
            <a:endParaRPr lang="cs-CZ" sz="2000" dirty="0" smtClean="0"/>
          </a:p>
          <a:p>
            <a:pPr algn="just"/>
            <a:r>
              <a:rPr lang="cs-CZ" sz="2600" dirty="0" smtClean="0"/>
              <a:t>[…] Proč to pak není Intelekt a proč ostatní schopnosti, počínaje vnímáním, netvoří duši? Snad protože duši náleží diskursivní myšlení, a všechno, o čem jsme mluvili, jsou výkony této schopnosti. Proč potom nepřiznáme této části duše, že sama sebe nahlíží, a tím celé zkoumání neukončíme? Snad protože jsme jí přiřkli úkol zkoumat vnější věci a být jimi zaneprázdněna, kdežto Intelektu podle našeho soudu náleží zkoumat, co je jeho a co je v něm. A pokud někdo řekne: „Co brání, aby tato část duše zkoumala, co je její, nějakou jinou schopností?“, pak se již neptá po </a:t>
            </a:r>
            <a:r>
              <a:rPr lang="cs-CZ" sz="2600" dirty="0" err="1" smtClean="0"/>
              <a:t>rozvažovací</a:t>
            </a:r>
            <a:r>
              <a:rPr lang="cs-CZ" sz="2600" dirty="0" smtClean="0"/>
              <a:t> schopnosti ani po schopnosti diskursivního myšlení, ale uchopuje čistý Intelekt. A co brání, aby byl v duši čistý Intelekt? Nic, odpovíme. </a:t>
            </a:r>
            <a:endParaRPr lang="cs-CZ"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79512" y="692696"/>
            <a:ext cx="8712967" cy="4893647"/>
          </a:xfrm>
          <a:prstGeom prst="rect">
            <a:avLst/>
          </a:prstGeom>
          <a:noFill/>
        </p:spPr>
        <p:txBody>
          <a:bodyPr wrap="square" rtlCol="0">
            <a:spAutoFit/>
          </a:bodyPr>
          <a:lstStyle/>
          <a:p>
            <a:pPr algn="just"/>
            <a:r>
              <a:rPr lang="cs-CZ" sz="2600" dirty="0" smtClean="0"/>
              <a:t>[…] Anebo jsme to my, kdo rozvažuje, a také kdo nahlíží inteligibilní obsahy v rozvažování přítomné? Vždyť my jsme přece právě toto. To, co působí Intelekt, přichází shůry, co prostředkuje smyslové vnímání, zdola, my jsme však hlavní část duše, střed mezi oběma uvedenými schopnostmi, nižší a vyšší, neboť smyslové vnímání je nižší, Intelekt vyšší. Smyslové vnímání je však podle obecného přesvědčení stále naše – protože vnímáme stále –, zatímco u Intelektu je to sporné, protože ho jednak neužíváme stále, jednak je oddělený. Oddělený je v tom smyslu, že se nesklání, nýbrž spíše my vzhlížíme k němu. Smyslové vnímání je pro nás poslem, on je však náš král.</a:t>
            </a:r>
            <a:endParaRPr lang="cs-CZ"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95536" y="476672"/>
            <a:ext cx="7848872" cy="5262979"/>
          </a:xfrm>
          <a:prstGeom prst="rect">
            <a:avLst/>
          </a:prstGeom>
          <a:noFill/>
        </p:spPr>
        <p:txBody>
          <a:bodyPr wrap="square" rtlCol="0">
            <a:spAutoFit/>
          </a:bodyPr>
          <a:lstStyle/>
          <a:p>
            <a:pPr algn="ctr"/>
            <a:r>
              <a:rPr lang="cs-CZ" sz="2400" b="1" dirty="0" smtClean="0">
                <a:cs typeface="Times New Roman" panose="02020603050405020304" pitchFamily="18" charset="0"/>
              </a:rPr>
              <a:t>Jedno </a:t>
            </a:r>
            <a:r>
              <a:rPr lang="cs-CZ" sz="2400" b="1" dirty="0">
                <a:cs typeface="Times New Roman" panose="02020603050405020304" pitchFamily="18" charset="0"/>
              </a:rPr>
              <a:t>(</a:t>
            </a:r>
            <a:r>
              <a:rPr lang="cs-CZ" sz="2400" b="1" dirty="0" err="1">
                <a:cs typeface="Times New Roman" panose="02020603050405020304" pitchFamily="18" charset="0"/>
              </a:rPr>
              <a:t>Hén</a:t>
            </a:r>
            <a:r>
              <a:rPr lang="cs-CZ" sz="2400" b="1" dirty="0" smtClean="0">
                <a:cs typeface="Times New Roman" panose="02020603050405020304" pitchFamily="18" charset="0"/>
              </a:rPr>
              <a:t>) = dokonalá jednota</a:t>
            </a:r>
            <a:endParaRPr lang="cs-CZ" sz="2400" b="1" dirty="0" smtClean="0">
              <a:cs typeface="Times New Roman" panose="02020603050405020304" pitchFamily="18" charset="0"/>
            </a:endParaRPr>
          </a:p>
          <a:p>
            <a:pPr algn="ctr"/>
            <a:endParaRPr lang="cs-CZ" sz="2400" b="1" dirty="0" smtClean="0">
              <a:cs typeface="Times New Roman" panose="02020603050405020304" pitchFamily="18" charset="0"/>
            </a:endParaRPr>
          </a:p>
          <a:p>
            <a:pPr algn="ctr"/>
            <a:r>
              <a:rPr lang="cs-CZ" sz="2400" dirty="0" smtClean="0"/>
              <a:t>↑↓</a:t>
            </a:r>
            <a:endParaRPr lang="cs-CZ" sz="2400" b="1" dirty="0" smtClean="0">
              <a:cs typeface="Times New Roman" panose="02020603050405020304" pitchFamily="18" charset="0"/>
            </a:endParaRPr>
          </a:p>
          <a:p>
            <a:pPr algn="ctr"/>
            <a:endParaRPr lang="cs-CZ" sz="2400" b="1" dirty="0">
              <a:cs typeface="Times New Roman" panose="02020603050405020304" pitchFamily="18" charset="0"/>
            </a:endParaRPr>
          </a:p>
          <a:p>
            <a:pPr algn="ctr"/>
            <a:r>
              <a:rPr lang="cs-CZ" sz="2400" b="1" dirty="0" smtClean="0">
                <a:cs typeface="Times New Roman" panose="02020603050405020304" pitchFamily="18" charset="0"/>
              </a:rPr>
              <a:t>Intelekt = sjednocená mnohost</a:t>
            </a:r>
            <a:endParaRPr lang="cs-CZ" sz="2400" b="1" dirty="0" smtClean="0">
              <a:cs typeface="Times New Roman" panose="02020603050405020304" pitchFamily="18" charset="0"/>
            </a:endParaRPr>
          </a:p>
          <a:p>
            <a:pPr algn="ctr"/>
            <a:endParaRPr lang="cs-CZ" sz="2400" b="1" dirty="0" smtClean="0">
              <a:cs typeface="Times New Roman" panose="02020603050405020304" pitchFamily="18" charset="0"/>
            </a:endParaRPr>
          </a:p>
          <a:p>
            <a:pPr algn="ctr"/>
            <a:r>
              <a:rPr lang="cs-CZ" sz="2400" dirty="0" smtClean="0"/>
              <a:t>↑↓</a:t>
            </a:r>
          </a:p>
          <a:p>
            <a:pPr algn="ctr"/>
            <a:endParaRPr lang="cs-CZ" sz="2400" b="1" dirty="0" smtClean="0">
              <a:cs typeface="Times New Roman" panose="02020603050405020304" pitchFamily="18" charset="0"/>
            </a:endParaRPr>
          </a:p>
          <a:p>
            <a:pPr algn="ctr"/>
            <a:r>
              <a:rPr lang="cs-CZ" sz="2400" b="1" dirty="0">
                <a:cs typeface="Times New Roman" panose="02020603050405020304" pitchFamily="18" charset="0"/>
              </a:rPr>
              <a:t>i</a:t>
            </a:r>
            <a:r>
              <a:rPr lang="cs-CZ" sz="2400" b="1" dirty="0" smtClean="0">
                <a:cs typeface="Times New Roman" panose="02020603050405020304" pitchFamily="18" charset="0"/>
              </a:rPr>
              <a:t>ntelekt duše</a:t>
            </a:r>
            <a:endParaRPr lang="cs-CZ" sz="2400" b="1" dirty="0">
              <a:cs typeface="Times New Roman" panose="02020603050405020304" pitchFamily="18" charset="0"/>
            </a:endParaRPr>
          </a:p>
          <a:p>
            <a:pPr algn="ctr"/>
            <a:r>
              <a:rPr lang="cs-CZ" sz="2400" b="1" dirty="0">
                <a:cs typeface="Times New Roman" panose="02020603050405020304" pitchFamily="18" charset="0"/>
              </a:rPr>
              <a:t>d</a:t>
            </a:r>
            <a:r>
              <a:rPr lang="cs-CZ" sz="2400" b="1" dirty="0" smtClean="0">
                <a:cs typeface="Times New Roman" panose="02020603050405020304" pitchFamily="18" charset="0"/>
              </a:rPr>
              <a:t>uše</a:t>
            </a:r>
          </a:p>
          <a:p>
            <a:pPr algn="ctr"/>
            <a:endParaRPr lang="cs-CZ" sz="2400" b="1" dirty="0" smtClean="0">
              <a:cs typeface="Times New Roman" panose="02020603050405020304" pitchFamily="18" charset="0"/>
            </a:endParaRPr>
          </a:p>
          <a:p>
            <a:pPr algn="ctr"/>
            <a:r>
              <a:rPr lang="cs-CZ" sz="2400" dirty="0" smtClean="0"/>
              <a:t>↑↓</a:t>
            </a:r>
          </a:p>
          <a:p>
            <a:pPr algn="ctr"/>
            <a:endParaRPr lang="cs-CZ" sz="2400" b="1" dirty="0" smtClean="0">
              <a:cs typeface="Times New Roman" panose="02020603050405020304" pitchFamily="18" charset="0"/>
            </a:endParaRPr>
          </a:p>
          <a:p>
            <a:pPr algn="ctr"/>
            <a:r>
              <a:rPr lang="cs-CZ" sz="2400" b="1" dirty="0" smtClean="0">
                <a:cs typeface="Times New Roman" panose="02020603050405020304" pitchFamily="18" charset="0"/>
              </a:rPr>
              <a:t>svět </a:t>
            </a:r>
            <a:r>
              <a:rPr lang="cs-CZ" sz="2400" b="1" dirty="0">
                <a:cs typeface="Times New Roman" panose="02020603050405020304" pitchFamily="18" charset="0"/>
              </a:rPr>
              <a:t>látkových </a:t>
            </a:r>
            <a:r>
              <a:rPr lang="cs-CZ" sz="2400" b="1" dirty="0" smtClean="0">
                <a:cs typeface="Times New Roman" panose="02020603050405020304" pitchFamily="18" charset="0"/>
              </a:rPr>
              <a:t>jsoucen = mnohost</a:t>
            </a:r>
            <a:endParaRPr lang="cs-CZ" sz="2400" b="1" dirty="0" smtClean="0">
              <a:cs typeface="Times New Roman" panose="02020603050405020304" pitchFamily="18" charset="0"/>
            </a:endParaRPr>
          </a:p>
        </p:txBody>
      </p:sp>
    </p:spTree>
    <p:extLst>
      <p:ext uri="{BB962C8B-B14F-4D97-AF65-F5344CB8AC3E}">
        <p14:creationId xmlns:p14="http://schemas.microsoft.com/office/powerpoint/2010/main" val="270320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83568" y="1268760"/>
            <a:ext cx="7776864" cy="1569660"/>
          </a:xfrm>
          <a:prstGeom prst="rect">
            <a:avLst/>
          </a:prstGeom>
          <a:noFill/>
        </p:spPr>
        <p:txBody>
          <a:bodyPr wrap="square" rtlCol="0">
            <a:spAutoFit/>
          </a:bodyPr>
          <a:lstStyle/>
          <a:p>
            <a:r>
              <a:rPr lang="cs-CZ" sz="2400" dirty="0" smtClean="0"/>
              <a:t>Doporučená literatura:</a:t>
            </a:r>
          </a:p>
          <a:p>
            <a:endParaRPr lang="cs-CZ" sz="2400" dirty="0"/>
          </a:p>
          <a:p>
            <a:r>
              <a:rPr lang="cs-CZ" sz="2400" dirty="0" smtClean="0"/>
              <a:t>A.H. Armstrong, </a:t>
            </a:r>
            <a:r>
              <a:rPr lang="cs-CZ" sz="2400" i="1" dirty="0" smtClean="0"/>
              <a:t>Filosofie pozdní antiky</a:t>
            </a:r>
            <a:r>
              <a:rPr lang="cs-CZ" sz="2400" dirty="0" smtClean="0"/>
              <a:t>, část III. </a:t>
            </a:r>
            <a:r>
              <a:rPr lang="cs-CZ" sz="2400" dirty="0" err="1" smtClean="0"/>
              <a:t>Plótínos</a:t>
            </a:r>
            <a:r>
              <a:rPr lang="cs-CZ" sz="2400" dirty="0" smtClean="0"/>
              <a:t>, </a:t>
            </a:r>
          </a:p>
          <a:p>
            <a:r>
              <a:rPr lang="cs-CZ" sz="2400" dirty="0" smtClean="0"/>
              <a:t>oddíl „Člověk a skutečnost“, s. 258-272.</a:t>
            </a:r>
            <a:endParaRPr lang="cs-CZ"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1484784"/>
            <a:ext cx="8496944" cy="3385542"/>
          </a:xfrm>
          <a:prstGeom prst="rect">
            <a:avLst/>
          </a:prstGeom>
          <a:noFill/>
        </p:spPr>
        <p:txBody>
          <a:bodyPr wrap="square" rtlCol="0">
            <a:spAutoFit/>
          </a:bodyPr>
          <a:lstStyle/>
          <a:p>
            <a:r>
              <a:rPr lang="cs-CZ" sz="2800" dirty="0" err="1" smtClean="0"/>
              <a:t>Plótínos</a:t>
            </a:r>
            <a:r>
              <a:rPr lang="cs-CZ" sz="2800" dirty="0" smtClean="0"/>
              <a:t>, </a:t>
            </a:r>
            <a:r>
              <a:rPr lang="cs-CZ" sz="2800" i="1" dirty="0" err="1" smtClean="0"/>
              <a:t>Enneady</a:t>
            </a:r>
            <a:r>
              <a:rPr lang="cs-CZ" sz="2800" dirty="0" smtClean="0"/>
              <a:t>, V 1,8</a:t>
            </a:r>
          </a:p>
          <a:p>
            <a:endParaRPr lang="cs-CZ" sz="2800" dirty="0" smtClean="0"/>
          </a:p>
          <a:p>
            <a:pPr algn="just"/>
            <a:r>
              <a:rPr lang="cs-CZ" sz="2800" dirty="0" smtClean="0"/>
              <a:t>Tyto myšlenky nejsou nikterak nové ani nevznikly dnes. Byly vysloveny již dávno, ale nebyly rozvinuty. Naše výklady jsou jejich interpretací. O tom, že jsou to nauky staré, se může přesvědčit každý ze spisů samotného Platóna.</a:t>
            </a:r>
          </a:p>
          <a:p>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1052736"/>
            <a:ext cx="8640960" cy="5139869"/>
          </a:xfrm>
          <a:prstGeom prst="rect">
            <a:avLst/>
          </a:prstGeom>
          <a:noFill/>
        </p:spPr>
        <p:txBody>
          <a:bodyPr wrap="square" rtlCol="0">
            <a:spAutoFit/>
          </a:bodyPr>
          <a:lstStyle/>
          <a:p>
            <a:r>
              <a:rPr lang="cs-CZ" sz="2400" dirty="0" smtClean="0">
                <a:cs typeface="Times New Roman" panose="02020603050405020304" pitchFamily="18" charset="0"/>
              </a:rPr>
              <a:t>	</a:t>
            </a:r>
            <a:r>
              <a:rPr lang="cs-CZ" sz="2400" dirty="0">
                <a:cs typeface="Times New Roman" panose="02020603050405020304" pitchFamily="18" charset="0"/>
              </a:rPr>
              <a:t> </a:t>
            </a:r>
            <a:r>
              <a:rPr lang="cs-CZ" sz="2400" dirty="0" smtClean="0">
                <a:cs typeface="Times New Roman" panose="02020603050405020304" pitchFamily="18" charset="0"/>
              </a:rPr>
              <a:t>     Platón				</a:t>
            </a:r>
            <a:r>
              <a:rPr lang="cs-CZ" sz="2400" dirty="0" err="1" smtClean="0">
                <a:cs typeface="Times New Roman" panose="02020603050405020304" pitchFamily="18" charset="0"/>
              </a:rPr>
              <a:t>Plótínos</a:t>
            </a:r>
            <a:endParaRPr lang="cs-CZ" sz="2400" dirty="0">
              <a:cs typeface="Times New Roman" panose="02020603050405020304" pitchFamily="18" charset="0"/>
            </a:endParaRPr>
          </a:p>
          <a:p>
            <a:r>
              <a:rPr lang="cs-CZ" sz="2400" dirty="0" smtClean="0">
                <a:cs typeface="Times New Roman" panose="02020603050405020304" pitchFamily="18" charset="0"/>
              </a:rPr>
              <a:t>	</a:t>
            </a:r>
          </a:p>
          <a:p>
            <a:endParaRPr lang="cs-CZ" sz="2400" dirty="0">
              <a:cs typeface="Times New Roman" panose="02020603050405020304" pitchFamily="18" charset="0"/>
            </a:endParaRPr>
          </a:p>
          <a:p>
            <a:r>
              <a:rPr lang="cs-CZ" sz="2400" dirty="0" smtClean="0">
                <a:cs typeface="Times New Roman" panose="02020603050405020304" pitchFamily="18" charset="0"/>
              </a:rPr>
              <a:t>			</a:t>
            </a:r>
            <a:endParaRPr lang="cs-CZ" sz="2800" b="1" dirty="0" smtClean="0">
              <a:cs typeface="Times New Roman" panose="02020603050405020304" pitchFamily="18" charset="0"/>
            </a:endParaRPr>
          </a:p>
          <a:p>
            <a:r>
              <a:rPr lang="cs-CZ" sz="2800" b="1" dirty="0" smtClean="0">
                <a:cs typeface="Times New Roman" panose="02020603050405020304" pitchFamily="18" charset="0"/>
              </a:rPr>
              <a:t>					       Jedno (</a:t>
            </a:r>
            <a:r>
              <a:rPr lang="cs-CZ" sz="2800" b="1" dirty="0" err="1">
                <a:cs typeface="Times New Roman" panose="02020603050405020304" pitchFamily="18" charset="0"/>
              </a:rPr>
              <a:t>H</a:t>
            </a:r>
            <a:r>
              <a:rPr lang="cs-CZ" sz="2800" b="1" dirty="0" err="1" smtClean="0">
                <a:cs typeface="Times New Roman" panose="02020603050405020304" pitchFamily="18" charset="0"/>
              </a:rPr>
              <a:t>én</a:t>
            </a:r>
            <a:r>
              <a:rPr lang="cs-CZ" sz="2800" b="1" dirty="0" smtClean="0">
                <a:cs typeface="Times New Roman" panose="02020603050405020304" pitchFamily="18" charset="0"/>
              </a:rPr>
              <a:t>)</a:t>
            </a:r>
          </a:p>
          <a:p>
            <a:r>
              <a:rPr lang="cs-CZ" sz="2800" b="1" dirty="0" smtClean="0">
                <a:cs typeface="Times New Roman" panose="02020603050405020304" pitchFamily="18" charset="0"/>
              </a:rPr>
              <a:t>          	 svět idejí				</a:t>
            </a:r>
            <a:r>
              <a:rPr lang="cs-CZ" sz="2800" b="1" dirty="0" smtClean="0">
                <a:cs typeface="Times New Roman" panose="02020603050405020304" pitchFamily="18" charset="0"/>
              </a:rPr>
              <a:t>Intelekt</a:t>
            </a:r>
            <a:endParaRPr lang="cs-CZ" sz="2800" b="1" dirty="0" smtClean="0">
              <a:cs typeface="Times New Roman" panose="02020603050405020304" pitchFamily="18" charset="0"/>
            </a:endParaRPr>
          </a:p>
          <a:p>
            <a:r>
              <a:rPr lang="cs-CZ" sz="2800" b="1" dirty="0" smtClean="0">
                <a:cs typeface="Times New Roman" panose="02020603050405020304" pitchFamily="18" charset="0"/>
              </a:rPr>
              <a:t>          	    duše				  duše</a:t>
            </a:r>
            <a:endParaRPr lang="cs-CZ" sz="2800" b="1" dirty="0">
              <a:cs typeface="Times New Roman" panose="02020603050405020304" pitchFamily="18" charset="0"/>
            </a:endParaRPr>
          </a:p>
          <a:p>
            <a:r>
              <a:rPr lang="cs-CZ" sz="2800" b="1" dirty="0" smtClean="0">
                <a:cs typeface="Times New Roman" panose="02020603050405020304" pitchFamily="18" charset="0"/>
              </a:rPr>
              <a:t> svět </a:t>
            </a:r>
            <a:r>
              <a:rPr lang="cs-CZ" sz="2800" b="1" dirty="0">
                <a:cs typeface="Times New Roman" panose="02020603050405020304" pitchFamily="18" charset="0"/>
              </a:rPr>
              <a:t>látkových </a:t>
            </a:r>
            <a:r>
              <a:rPr lang="cs-CZ" sz="2800" b="1" dirty="0" smtClean="0">
                <a:cs typeface="Times New Roman" panose="02020603050405020304" pitchFamily="18" charset="0"/>
              </a:rPr>
              <a:t>jsoucen	 	</a:t>
            </a:r>
            <a:r>
              <a:rPr lang="cs-CZ" sz="2800" b="1" dirty="0" smtClean="0">
                <a:cs typeface="Times New Roman" panose="02020603050405020304" pitchFamily="18" charset="0"/>
              </a:rPr>
              <a:t>svět </a:t>
            </a:r>
            <a:r>
              <a:rPr lang="cs-CZ" sz="2800" b="1" dirty="0">
                <a:cs typeface="Times New Roman" panose="02020603050405020304" pitchFamily="18" charset="0"/>
              </a:rPr>
              <a:t>látkových jsoucen </a:t>
            </a:r>
            <a:r>
              <a:rPr lang="cs-CZ" sz="2800" dirty="0" smtClean="0"/>
              <a:t>	</a:t>
            </a:r>
          </a:p>
          <a:p>
            <a:endParaRPr lang="cs-CZ" dirty="0"/>
          </a:p>
          <a:p>
            <a:endParaRPr lang="cs-CZ" dirty="0" smtClean="0"/>
          </a:p>
          <a:p>
            <a:endParaRPr lang="cs-CZ" dirty="0"/>
          </a:p>
          <a:p>
            <a:endParaRPr lang="cs-CZ" dirty="0" smtClean="0"/>
          </a:p>
          <a:p>
            <a:r>
              <a:rPr lang="cs-CZ" dirty="0" smtClean="0"/>
              <a:t>	</a:t>
            </a:r>
            <a:r>
              <a:rPr lang="cs-CZ" sz="2400" dirty="0" smtClean="0"/>
              <a:t>→  </a:t>
            </a:r>
            <a:r>
              <a:rPr lang="cs-CZ" sz="2400" i="1" dirty="0" err="1" smtClean="0"/>
              <a:t>Enneada</a:t>
            </a:r>
            <a:r>
              <a:rPr lang="cs-CZ" sz="2400" dirty="0" smtClean="0"/>
              <a:t> </a:t>
            </a:r>
            <a:r>
              <a:rPr lang="cs-CZ" sz="2400" dirty="0"/>
              <a:t>V,3 (49</a:t>
            </a:r>
            <a:r>
              <a:rPr lang="cs-CZ" sz="2400" dirty="0" smtClean="0"/>
              <a:t>): co to znamená „poznat sám sebe“?</a:t>
            </a:r>
          </a:p>
          <a:p>
            <a:pPr algn="ctr"/>
            <a:r>
              <a:rPr lang="cs-CZ" sz="2400" dirty="0"/>
              <a:t>→ </a:t>
            </a:r>
            <a:r>
              <a:rPr lang="cs-CZ" sz="2400" dirty="0" smtClean="0"/>
              <a:t> sebepoznání duše a zkušenost jednoty</a:t>
            </a:r>
            <a:endParaRPr lang="cs-CZ" sz="2400" dirty="0"/>
          </a:p>
        </p:txBody>
      </p:sp>
      <p:pic>
        <p:nvPicPr>
          <p:cNvPr id="3" name="Obrázek 2" descr="platon_2.jpg"/>
          <p:cNvPicPr>
            <a:picLocks noChangeAspect="1"/>
          </p:cNvPicPr>
          <p:nvPr/>
        </p:nvPicPr>
        <p:blipFill>
          <a:blip r:embed="rId2" cstate="print"/>
          <a:stretch>
            <a:fillRect/>
          </a:stretch>
        </p:blipFill>
        <p:spPr>
          <a:xfrm>
            <a:off x="0" y="34482"/>
            <a:ext cx="1518311" cy="1908000"/>
          </a:xfrm>
          <a:prstGeom prst="rect">
            <a:avLst/>
          </a:prstGeom>
        </p:spPr>
      </p:pic>
      <p:pic>
        <p:nvPicPr>
          <p:cNvPr id="4" name="Obrázek 3" descr="plotinus_17_.jpg"/>
          <p:cNvPicPr>
            <a:picLocks noChangeAspect="1"/>
          </p:cNvPicPr>
          <p:nvPr/>
        </p:nvPicPr>
        <p:blipFill>
          <a:blip r:embed="rId3" cstate="print"/>
          <a:stretch>
            <a:fillRect/>
          </a:stretch>
        </p:blipFill>
        <p:spPr>
          <a:xfrm>
            <a:off x="7022090" y="-31157"/>
            <a:ext cx="2121910" cy="2124000"/>
          </a:xfrm>
          <a:prstGeom prst="rect">
            <a:avLst/>
          </a:prstGeom>
        </p:spPr>
      </p:pic>
    </p:spTree>
    <p:extLst>
      <p:ext uri="{BB962C8B-B14F-4D97-AF65-F5344CB8AC3E}">
        <p14:creationId xmlns:p14="http://schemas.microsoft.com/office/powerpoint/2010/main" val="3183775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404664"/>
            <a:ext cx="8640960" cy="5262979"/>
          </a:xfrm>
          <a:prstGeom prst="rect">
            <a:avLst/>
          </a:prstGeom>
          <a:noFill/>
        </p:spPr>
        <p:txBody>
          <a:bodyPr wrap="square" rtlCol="0">
            <a:spAutoFit/>
          </a:bodyPr>
          <a:lstStyle/>
          <a:p>
            <a:pPr algn="just"/>
            <a:endParaRPr lang="cs-CZ" sz="2800" dirty="0" smtClean="0"/>
          </a:p>
          <a:p>
            <a:pPr algn="just"/>
            <a:r>
              <a:rPr lang="cs-CZ" sz="2800" dirty="0" smtClean="0"/>
              <a:t>Ne vše, co je v duši, je proto již vědomé, nýbrž přichází to k nám teprve, když to dojde uvědomění. Kdykoli však určitá aktivita duše nedochází uvědomění, neprostoupila dosud celou duši.</a:t>
            </a:r>
          </a:p>
          <a:p>
            <a:pPr algn="r"/>
            <a:r>
              <a:rPr lang="cs-CZ" sz="2800" dirty="0" smtClean="0"/>
              <a:t>(V 1,12)</a:t>
            </a:r>
          </a:p>
          <a:p>
            <a:pPr algn="just"/>
            <a:endParaRPr lang="cs-CZ" sz="2800" dirty="0"/>
          </a:p>
          <a:p>
            <a:pPr algn="just"/>
            <a:endParaRPr lang="cs-CZ" sz="2800" dirty="0" smtClean="0"/>
          </a:p>
          <a:p>
            <a:pPr algn="just"/>
            <a:r>
              <a:rPr lang="cs-CZ" sz="2800" dirty="0" err="1"/>
              <a:t>Plótínos</a:t>
            </a:r>
            <a:r>
              <a:rPr lang="cs-CZ" sz="2800" dirty="0"/>
              <a:t> patřil k lidem, kteří se stydí za to, že mají tělo</a:t>
            </a:r>
            <a:r>
              <a:rPr lang="cs-CZ" sz="2800" dirty="0" smtClean="0"/>
              <a:t>.</a:t>
            </a:r>
          </a:p>
          <a:p>
            <a:pPr algn="r"/>
            <a:r>
              <a:rPr lang="cs-CZ" sz="2800" i="1" dirty="0" smtClean="0"/>
              <a:t>Vita </a:t>
            </a:r>
            <a:r>
              <a:rPr lang="cs-CZ" sz="2800" i="1" dirty="0" err="1" smtClean="0"/>
              <a:t>Plotini</a:t>
            </a:r>
            <a:r>
              <a:rPr lang="cs-CZ" sz="2800" i="1" dirty="0" smtClean="0"/>
              <a:t> </a:t>
            </a:r>
            <a:r>
              <a:rPr lang="cs-CZ" sz="2800" dirty="0" smtClean="0"/>
              <a:t>1,1</a:t>
            </a:r>
            <a:endParaRPr lang="cs-CZ" sz="2800" dirty="0"/>
          </a:p>
          <a:p>
            <a:pPr algn="just"/>
            <a:endParaRPr lang="cs-CZ" sz="2800" dirty="0" smtClean="0"/>
          </a:p>
          <a:p>
            <a:pPr algn="just"/>
            <a:endParaRPr lang="cs-CZ"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548680"/>
            <a:ext cx="8712968" cy="5262979"/>
          </a:xfrm>
          <a:prstGeom prst="rect">
            <a:avLst/>
          </a:prstGeom>
          <a:noFill/>
        </p:spPr>
        <p:txBody>
          <a:bodyPr wrap="square" rtlCol="0">
            <a:spAutoFit/>
          </a:bodyPr>
          <a:lstStyle/>
          <a:p>
            <a:pPr algn="just"/>
            <a:r>
              <a:rPr lang="cs-CZ" sz="2800" dirty="0" smtClean="0"/>
              <a:t>Čím více spěchá k tomu, co je nahoře, tím více zapomíná na věci zde dole, leda že by snad byl její život i zde dole takový, že vzpomínky na něj jsou jenom ty nejlepší. Neboť i zde na zemi je dobré odpoutat se od lidských starostí. Je tedy nutné odpoutat se i od vzpomínek na ně. Takže kdyby někdo řekl, že nejlepší je duše zapomnětlivá, měl by v jistém smyslu pravdu. To proto, že duše prchá před mnohostí věcí a převádí mnohost na jednotu: tím opouští </a:t>
            </a:r>
            <a:r>
              <a:rPr lang="cs-CZ" sz="2800" dirty="0" err="1" smtClean="0"/>
              <a:t>bezmezno</a:t>
            </a:r>
            <a:r>
              <a:rPr lang="cs-CZ" sz="2800" dirty="0" smtClean="0"/>
              <a:t>. Neboť takto není zatížena mnohostí věcí, nýbrž je lehká a je sama sebou. Neboť i zde, kdykoli chce být tam, ačkoli je dosud zde, opouští všechno, co je jiné. </a:t>
            </a:r>
          </a:p>
          <a:p>
            <a:pPr algn="r"/>
            <a:r>
              <a:rPr lang="cs-CZ" sz="2800" dirty="0" smtClean="0"/>
              <a:t>(IV 3,32)</a:t>
            </a:r>
            <a:endParaRPr lang="cs-CZ"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95536" y="1124744"/>
            <a:ext cx="8424936" cy="3539430"/>
          </a:xfrm>
          <a:prstGeom prst="rect">
            <a:avLst/>
          </a:prstGeom>
          <a:noFill/>
        </p:spPr>
        <p:txBody>
          <a:bodyPr wrap="square" rtlCol="0">
            <a:spAutoFit/>
          </a:bodyPr>
          <a:lstStyle/>
          <a:p>
            <a:pPr algn="just"/>
            <a:r>
              <a:rPr lang="cs-CZ" sz="3200" dirty="0" smtClean="0"/>
              <a:t>Vzpomeňme si, že v okamžiku, kdy jsme zde ve stavu zření a dokonalé jasnosti, nevracíme se zpět k sobě samým, ale vlastníme sami sebe; naše činnost je obrácena k onomu předmětu a stává se jím a my jsme sami sebou … jenom v možnosti. </a:t>
            </a:r>
          </a:p>
          <a:p>
            <a:pPr algn="just"/>
            <a:endParaRPr lang="cs-CZ" sz="3200" dirty="0" smtClean="0"/>
          </a:p>
          <a:p>
            <a:pPr algn="r"/>
            <a:r>
              <a:rPr lang="cs-CZ" sz="3200" dirty="0" smtClean="0"/>
              <a:t>(IV 4,2)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23528" y="908720"/>
            <a:ext cx="8496944" cy="5247590"/>
          </a:xfrm>
          <a:prstGeom prst="rect">
            <a:avLst/>
          </a:prstGeom>
          <a:noFill/>
        </p:spPr>
        <p:txBody>
          <a:bodyPr wrap="square" rtlCol="0">
            <a:spAutoFit/>
          </a:bodyPr>
          <a:lstStyle/>
          <a:p>
            <a:pPr algn="ctr"/>
            <a:r>
              <a:rPr lang="cs-CZ" sz="2800" dirty="0" err="1" smtClean="0"/>
              <a:t>Plótínos</a:t>
            </a:r>
            <a:r>
              <a:rPr lang="cs-CZ" sz="2800" dirty="0" smtClean="0"/>
              <a:t>, </a:t>
            </a:r>
            <a:r>
              <a:rPr lang="cs-CZ" sz="2800" i="1" dirty="0" smtClean="0"/>
              <a:t>O sebepoznání</a:t>
            </a:r>
          </a:p>
          <a:p>
            <a:pPr algn="ctr"/>
            <a:r>
              <a:rPr lang="cs-CZ" sz="2400" dirty="0" smtClean="0"/>
              <a:t>překlad L. </a:t>
            </a:r>
            <a:r>
              <a:rPr lang="cs-CZ" sz="2400" dirty="0" err="1" smtClean="0"/>
              <a:t>Karfíková</a:t>
            </a:r>
            <a:endParaRPr lang="cs-CZ" sz="2400" dirty="0" smtClean="0"/>
          </a:p>
          <a:p>
            <a:pPr algn="ctr"/>
            <a:endParaRPr lang="cs-CZ" sz="1100" dirty="0" smtClean="0"/>
          </a:p>
          <a:p>
            <a:r>
              <a:rPr lang="cs-CZ" sz="2400" dirty="0" smtClean="0"/>
              <a:t>V,3 </a:t>
            </a:r>
            <a:r>
              <a:rPr lang="en-US" sz="2400" dirty="0" smtClean="0"/>
              <a:t>[</a:t>
            </a:r>
            <a:r>
              <a:rPr lang="cs-CZ" sz="2400" dirty="0" smtClean="0"/>
              <a:t>49</a:t>
            </a:r>
            <a:r>
              <a:rPr lang="en-US" sz="2400" dirty="0" smtClean="0"/>
              <a:t>], </a:t>
            </a:r>
            <a:r>
              <a:rPr lang="cs-CZ" sz="2400" dirty="0" smtClean="0"/>
              <a:t>2</a:t>
            </a:r>
          </a:p>
          <a:p>
            <a:endParaRPr lang="cs-CZ" sz="1100" dirty="0" smtClean="0"/>
          </a:p>
          <a:p>
            <a:pPr algn="just"/>
            <a:r>
              <a:rPr lang="cs-CZ" sz="2800" dirty="0" smtClean="0"/>
              <a:t>Napřed je třeba se ptát ohledně duše, zda jí máme připisovat sebepoznání, dále co v ní je poznávající a jakým způsobem poznává. O její schopnosti smyslového vnímání bychom bez-prostředně řekli, že se týká jen vnějších věcí. I kdyby to bylo vědomí o tom, co se děje uvnitř v těle, týká se jeho uchopení něčeho, co je vůči této schopnosti vnější. Neboť vnímá sama skrze sebe, co zakouší tělo.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23528" y="1268760"/>
            <a:ext cx="8496943" cy="3539430"/>
          </a:xfrm>
          <a:prstGeom prst="rect">
            <a:avLst/>
          </a:prstGeom>
          <a:noFill/>
        </p:spPr>
        <p:txBody>
          <a:bodyPr wrap="square" rtlCol="0">
            <a:spAutoFit/>
          </a:bodyPr>
          <a:lstStyle/>
          <a:p>
            <a:pPr algn="just"/>
            <a:r>
              <a:rPr lang="cs-CZ" sz="2800" dirty="0" smtClean="0"/>
              <a:t>	Její schopnost diskursivního myšlení posuzuje fantazijní obrazy poskytnuté smyslovým vnímáním, spojuje je a rozděluje. Anebo si také prohlíží jakoby vtisky toho, co pochází z Intelektu, a má i ve vztahu k nim touž schopnost. Získává tak zároveň </a:t>
            </a:r>
            <a:r>
              <a:rPr lang="cs-CZ" sz="2800" dirty="0" err="1" smtClean="0"/>
              <a:t>poro</a:t>
            </a:r>
            <a:r>
              <a:rPr lang="cs-CZ" sz="2800" dirty="0" smtClean="0"/>
              <a:t>-</a:t>
            </a:r>
            <a:r>
              <a:rPr lang="cs-CZ" sz="2800" dirty="0" err="1" smtClean="0"/>
              <a:t>zumění</a:t>
            </a:r>
            <a:r>
              <a:rPr lang="cs-CZ" sz="2800" dirty="0" smtClean="0"/>
              <a:t>, protože jakoby rozpoznává nové a nedávno nabyté vtisky a spojuje je s těmi, které jsou v ní odedávna. To bychom snad nazvali rozpomínkami duše.</a:t>
            </a:r>
            <a:endParaRPr lang="cs-CZ"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07504" y="476672"/>
            <a:ext cx="8784976" cy="6165984"/>
          </a:xfrm>
          <a:prstGeom prst="rect">
            <a:avLst/>
          </a:prstGeom>
          <a:noFill/>
        </p:spPr>
        <p:txBody>
          <a:bodyPr wrap="square" rtlCol="0">
            <a:spAutoFit/>
          </a:bodyPr>
          <a:lstStyle/>
          <a:p>
            <a:pPr algn="just"/>
            <a:r>
              <a:rPr lang="cs-CZ" sz="2400" dirty="0" smtClean="0"/>
              <a:t>	</a:t>
            </a:r>
            <a:r>
              <a:rPr lang="cs-CZ" sz="2600" dirty="0" smtClean="0"/>
              <a:t>Zastavuje se zde intelekt duše se svou schopností, anebo se také obrací sám k sobě a poznává sám sebe? Anebo je třeba odvozovat tuto schopnost od Intelektu? Pokud totiž této části duše připisujeme sebepoznání – budeme ji nazývat intelekt – pak se budeme muset ptát, čím se liší od Intelektu „tam nahoře“. Pokud jí sebepoznání nepřipisujeme, budeme muset ve svém uvažování postoupit až k němu a zkoumat, co vlastně znamená „poznávat samo sebe“.  V případě, že tedy sebepoznání přiznáme také intelektu „zde dole“, budeme muset zkoumat, jak se obojí </a:t>
            </a:r>
            <a:r>
              <a:rPr lang="cs-CZ" sz="2600" dirty="0" err="1" smtClean="0"/>
              <a:t>sebenáhled</a:t>
            </a:r>
            <a:r>
              <a:rPr lang="cs-CZ" sz="2600" dirty="0" smtClean="0"/>
              <a:t> liší. A jestliže se neliší, pak je to již „ryzí Intelekt“.</a:t>
            </a:r>
          </a:p>
          <a:p>
            <a:pPr algn="just"/>
            <a:r>
              <a:rPr lang="cs-CZ" sz="2600" dirty="0" smtClean="0"/>
              <a:t>	Obrací se tedy také tato </a:t>
            </a:r>
            <a:r>
              <a:rPr lang="cs-CZ" sz="2600" dirty="0" err="1" smtClean="0"/>
              <a:t>rozvažovací</a:t>
            </a:r>
            <a:r>
              <a:rPr lang="cs-CZ" sz="2600" dirty="0" smtClean="0"/>
              <a:t> schopnost duše sama k sobě? Anebo ne? Ale rozumí přece tomu, o čem z obou stran získává vtisky. Napřed se tedy ptejme, co znamená mít takové rozumění.</a:t>
            </a:r>
            <a:endParaRPr lang="cs-CZ" sz="2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590</TotalTime>
  <Words>222</Words>
  <Application>Microsoft Office PowerPoint</Application>
  <PresentationFormat>Předvádění na obrazovce (4:3)</PresentationFormat>
  <Paragraphs>71</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Times New Roman</vt:lpstr>
      <vt:lpstr>Motiv sady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FFUK</dc:creator>
  <cp:lastModifiedBy>FFUK</cp:lastModifiedBy>
  <cp:revision>37</cp:revision>
  <dcterms:created xsi:type="dcterms:W3CDTF">2015-11-27T11:19:21Z</dcterms:created>
  <dcterms:modified xsi:type="dcterms:W3CDTF">2017-11-17T13:36:30Z</dcterms:modified>
</cp:coreProperties>
</file>