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14"/>
  </p:handoutMasterIdLst>
  <p:sldIdLst>
    <p:sldId id="342" r:id="rId2"/>
    <p:sldId id="256" r:id="rId3"/>
    <p:sldId id="338" r:id="rId4"/>
    <p:sldId id="339" r:id="rId5"/>
    <p:sldId id="340" r:id="rId6"/>
    <p:sldId id="341" r:id="rId7"/>
    <p:sldId id="343" r:id="rId8"/>
    <p:sldId id="345" r:id="rId9"/>
    <p:sldId id="346" r:id="rId10"/>
    <p:sldId id="347" r:id="rId11"/>
    <p:sldId id="348" r:id="rId12"/>
    <p:sldId id="344" r:id="rId13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FCBA"/>
    <a:srgbClr val="F4F7BF"/>
    <a:srgbClr val="F2F5AD"/>
    <a:srgbClr val="EFE8B3"/>
    <a:srgbClr val="F58BAC"/>
    <a:srgbClr val="FDE9EF"/>
    <a:srgbClr val="FDE9FD"/>
    <a:srgbClr val="E9FD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2873" autoAdjust="0"/>
  </p:normalViewPr>
  <p:slideViewPr>
    <p:cSldViewPr snapToGrid="0">
      <p:cViewPr varScale="1">
        <p:scale>
          <a:sx n="86" d="100"/>
          <a:sy n="86" d="100"/>
        </p:scale>
        <p:origin x="73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1DA141-B910-4FB3-AA84-5FDFDC1BF399}" type="datetimeFigureOut">
              <a:rPr lang="cs-CZ" smtClean="0"/>
              <a:t>20.9.2018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6C2A78-057F-4A50-9B30-C6396A377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59987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9/20/2018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9/20/2018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9/20/2018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9/20/2018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9/20/2018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4854" y="1943099"/>
            <a:ext cx="9840191" cy="1153391"/>
          </a:xfrm>
        </p:spPr>
        <p:txBody>
          <a:bodyPr>
            <a:noAutofit/>
          </a:bodyPr>
          <a:lstStyle/>
          <a:p>
            <a:r>
              <a:rPr lang="cs-CZ" sz="4400" dirty="0">
                <a:solidFill>
                  <a:schemeClr val="accent2"/>
                </a:solidFill>
              </a:rPr>
              <a:t>Semena a plody ve výuce přírodopisu</a:t>
            </a:r>
            <a:r>
              <a:rPr lang="cs-CZ" sz="4400" dirty="0"/>
              <a:t/>
            </a:r>
            <a:br>
              <a:rPr lang="cs-CZ" sz="4400" dirty="0"/>
            </a:b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2961409"/>
            <a:ext cx="8596668" cy="30799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/>
              <a:t>RNDr. Jana </a:t>
            </a:r>
            <a:r>
              <a:rPr lang="cs-CZ" sz="2000" dirty="0" err="1"/>
              <a:t>Skýbová</a:t>
            </a:r>
            <a:r>
              <a:rPr lang="cs-CZ" sz="2000" dirty="0"/>
              <a:t>, Ph.D. a  Mgr. Zuzana </a:t>
            </a:r>
            <a:r>
              <a:rPr lang="cs-CZ" sz="2000" dirty="0" err="1"/>
              <a:t>Čábelová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99815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F5BEB68-8454-4309-BE54-6E2A131836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02956"/>
            <a:ext cx="10109486" cy="821410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accent2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Úkol 3: Využití semen a plodů – PL úloha 5 a 6</a:t>
            </a:r>
            <a:br>
              <a:rPr lang="cs-CZ" dirty="0">
                <a:solidFill>
                  <a:schemeClr val="accent2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</a:br>
            <a:endParaRPr lang="cs-CZ" dirty="0">
              <a:solidFill>
                <a:schemeClr val="accent2"/>
              </a:solidFill>
            </a:endParaRPr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xmlns="" id="{5085E2A4-55B7-4ABC-92A2-A5ABBAB19F3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334" y="1115878"/>
            <a:ext cx="9427562" cy="5470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8898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94732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accent2"/>
                </a:solidFill>
              </a:rPr>
              <a:t>Závěrem</a:t>
            </a:r>
            <a:endParaRPr lang="cs-CZ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17288"/>
            <a:ext cx="8596668" cy="4324074"/>
          </a:xfrm>
        </p:spPr>
        <p:txBody>
          <a:bodyPr/>
          <a:lstStyle/>
          <a:p>
            <a:r>
              <a:rPr lang="cs-CZ" dirty="0" smtClean="0"/>
              <a:t>Pro každou skupinu nutno připravit samostatné sady přírodnin pro každý úkol.</a:t>
            </a:r>
          </a:p>
          <a:p>
            <a:r>
              <a:rPr lang="cs-CZ" dirty="0" smtClean="0"/>
              <a:t>Žáci uvítali různorodost práce a časový limit pro dokončení práce.</a:t>
            </a:r>
          </a:p>
          <a:p>
            <a:r>
              <a:rPr lang="cs-CZ" dirty="0" smtClean="0"/>
              <a:t>Žáci pozitivně hodnotili možnost praktických a manipulačních technik.</a:t>
            </a:r>
          </a:p>
          <a:p>
            <a:r>
              <a:rPr lang="cs-CZ" dirty="0" smtClean="0"/>
              <a:t>Žáci lépe řešili úkoly, při kterých využívali práci s přírodninami a kartami.</a:t>
            </a:r>
          </a:p>
          <a:p>
            <a:r>
              <a:rPr lang="cs-CZ" dirty="0" smtClean="0"/>
              <a:t>Žáci při řešení úloh 6. a 7. zažívali pocit úspěchu, docházelo k propojení osobních zkušeností s teorií.</a:t>
            </a:r>
          </a:p>
          <a:p>
            <a:r>
              <a:rPr lang="cs-CZ" dirty="0" smtClean="0"/>
              <a:t>Žákům se nejvíce obtížnou úlohou zdála úloha č. 4. (květ – plod).</a:t>
            </a:r>
          </a:p>
          <a:p>
            <a:r>
              <a:rPr lang="cs-CZ" dirty="0" smtClean="0"/>
              <a:t>Žáci výukový blok hodnotili velmi pozitivně. V závěrečné diskusi zmiňovali radost ze samostatného objevování.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94566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2"/>
                </a:solidFill>
              </a:rPr>
              <a:t>Fotodokumentace z pilotáže</a:t>
            </a:r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540" y="4317932"/>
            <a:ext cx="4183062" cy="2355063"/>
          </a:xfrm>
        </p:spPr>
      </p:pic>
      <p:pic>
        <p:nvPicPr>
          <p:cNvPr id="7" name="Zástupný symbol pro obsah 6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108" y="1576945"/>
            <a:ext cx="4184650" cy="2355957"/>
          </a:xfrm>
        </p:spPr>
      </p:pic>
      <p:pic>
        <p:nvPicPr>
          <p:cNvPr id="1026" name="Picture 2" descr="C:\Users\ucitel\Desktop\SEMENA A plody\P_20180524_084319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2401" y="2754923"/>
            <a:ext cx="4418929" cy="2487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017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06057" y="966355"/>
            <a:ext cx="8429941" cy="4717472"/>
          </a:xfrm>
          <a:noFill/>
          <a:ln>
            <a:solidFill>
              <a:schemeClr val="bg1"/>
            </a:solidFill>
          </a:ln>
        </p:spPr>
        <p:txBody>
          <a:bodyPr/>
          <a:lstStyle/>
          <a:p>
            <a:r>
              <a:rPr lang="cs-CZ" sz="3200" b="1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cs-CZ" sz="3200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cs-CZ" sz="3200" b="1" dirty="0">
                <a:solidFill>
                  <a:schemeClr val="accent2">
                    <a:lumMod val="75000"/>
                  </a:schemeClr>
                </a:solidFill>
              </a:rPr>
              <a:t>Zvýšení kvality vzdělávání žáků, rozvoje klíčových kompetencí, oblastí vzdělávání </a:t>
            </a:r>
            <a:br>
              <a:rPr lang="cs-CZ" sz="3200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cs-CZ" sz="3200" b="1" dirty="0">
                <a:solidFill>
                  <a:schemeClr val="accent2">
                    <a:lumMod val="75000"/>
                  </a:schemeClr>
                </a:solidFill>
              </a:rPr>
              <a:t>a gramotností </a:t>
            </a:r>
            <a:br>
              <a:rPr lang="cs-CZ" sz="3200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cs-CZ" sz="3200" b="1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cs-CZ" sz="3200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cs-CZ" sz="2000" dirty="0" err="1">
                <a:solidFill>
                  <a:schemeClr val="tx1"/>
                </a:solidFill>
              </a:rPr>
              <a:t>reg</a:t>
            </a:r>
            <a:r>
              <a:rPr lang="cs-CZ" sz="2000" dirty="0">
                <a:solidFill>
                  <a:schemeClr val="tx1"/>
                </a:solidFill>
              </a:rPr>
              <a:t>. č. CZ.02.3.68/0.0/0.0/16_011/0000664 </a:t>
            </a:r>
            <a:r>
              <a:rPr lang="cs-CZ" sz="3200" b="1" dirty="0">
                <a:solidFill>
                  <a:srgbClr val="C00000"/>
                </a:solidFill>
              </a:rPr>
              <a:t/>
            </a:r>
            <a:br>
              <a:rPr lang="cs-CZ" sz="3200" b="1" dirty="0">
                <a:solidFill>
                  <a:srgbClr val="C00000"/>
                </a:solidFill>
              </a:rPr>
            </a:br>
            <a:r>
              <a:rPr lang="cs-CZ" sz="3200" b="1" dirty="0">
                <a:solidFill>
                  <a:srgbClr val="C00000"/>
                </a:solidFill>
              </a:rPr>
              <a:t/>
            </a:r>
            <a:br>
              <a:rPr lang="cs-CZ" sz="3200" b="1" dirty="0">
                <a:solidFill>
                  <a:srgbClr val="C00000"/>
                </a:solidFill>
              </a:rPr>
            </a:br>
            <a:r>
              <a:rPr lang="cs-CZ" sz="2000" b="1" dirty="0">
                <a:solidFill>
                  <a:schemeClr val="accent2">
                    <a:lumMod val="75000"/>
                  </a:schemeClr>
                </a:solidFill>
              </a:rPr>
              <a:t>OP VVV – vzdělávací modul Člověk a příroda - přírodopis </a:t>
            </a:r>
            <a:br>
              <a:rPr lang="cs-CZ" sz="2000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cs-CZ" sz="2000" b="1" dirty="0" err="1">
                <a:solidFill>
                  <a:schemeClr val="accent2">
                    <a:lumMod val="75000"/>
                  </a:schemeClr>
                </a:solidFill>
              </a:rPr>
              <a:t>PedF</a:t>
            </a:r>
            <a:r>
              <a:rPr lang="cs-CZ" sz="2000" b="1" dirty="0">
                <a:solidFill>
                  <a:schemeClr val="accent2">
                    <a:lumMod val="75000"/>
                  </a:schemeClr>
                </a:solidFill>
              </a:rPr>
              <a:t> UK, PF JU </a:t>
            </a:r>
            <a:r>
              <a:rPr lang="cs-CZ" sz="2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META</a:t>
            </a:r>
            <a:r>
              <a:rPr lang="cs-CZ" sz="20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cs-CZ" sz="2000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cs-CZ" sz="20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cs-CZ" sz="2000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cs-CZ" sz="20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cs-CZ" sz="2000" b="1" dirty="0">
                <a:solidFill>
                  <a:schemeClr val="accent2">
                    <a:lumMod val="75000"/>
                  </a:schemeClr>
                </a:solidFill>
              </a:rPr>
              <a:t>2017 – 2019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58888" y="5500750"/>
            <a:ext cx="8429941" cy="1096899"/>
          </a:xfrm>
          <a:noFill/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chemeClr val="bg1"/>
                </a:solidFill>
              </a:rPr>
              <a:t>SEESE</a:t>
            </a:r>
          </a:p>
          <a:p>
            <a:r>
              <a:rPr lang="cs-CZ" sz="2800" b="1" dirty="0">
                <a:solidFill>
                  <a:schemeClr val="bg1"/>
                </a:solidFill>
              </a:rPr>
              <a:t> </a:t>
            </a:r>
          </a:p>
        </p:txBody>
      </p:sp>
      <p:pic>
        <p:nvPicPr>
          <p:cNvPr id="4" name="Obrázek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2479" y="172256"/>
            <a:ext cx="4610100" cy="1028700"/>
          </a:xfrm>
          <a:prstGeom prst="rect">
            <a:avLst/>
          </a:prstGeom>
        </p:spPr>
      </p:pic>
      <p:pic>
        <p:nvPicPr>
          <p:cNvPr id="1026" name="Obrázek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8859" y="5210174"/>
            <a:ext cx="1422400" cy="138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8633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5221" y="477981"/>
            <a:ext cx="9400674" cy="59643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/>
              <a:t>Charakteristika výukového bloku</a:t>
            </a:r>
          </a:p>
          <a:p>
            <a:pPr marL="0" indent="0">
              <a:buNone/>
            </a:pPr>
            <a:endParaRPr lang="cs-CZ" sz="28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/>
              <a:t>Blok dvouhodinové laboratorní práce </a:t>
            </a:r>
            <a:r>
              <a:rPr lang="cs-CZ" dirty="0"/>
              <a:t>je určen pro šesté až sedmé ročníky ZŠ a víceletá gymnázia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/>
              <a:t>Motivace formou brainstormingu </a:t>
            </a:r>
            <a:r>
              <a:rPr lang="cs-CZ" dirty="0"/>
              <a:t>– žáci  uvádějí, proč rostliny vytváří semena a plody.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/>
              <a:t>Práce ve skupinách </a:t>
            </a:r>
            <a:r>
              <a:rPr lang="cs-CZ" dirty="0"/>
              <a:t>- žáci pracují s vybranými přírodninami.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/>
              <a:t>Analýza adaptací </a:t>
            </a:r>
            <a:r>
              <a:rPr lang="cs-CZ" dirty="0"/>
              <a:t>- založena na schopnosti žáků zamyslet se a zanalyzovat různé typy adaptací pro přenos semen a plodů.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/>
              <a:t>Práce s kartami přírodnin </a:t>
            </a:r>
            <a:r>
              <a:rPr lang="cs-CZ" dirty="0"/>
              <a:t>- žáci využívají vlastní zkušenosti s využitím semen a plodů v praxi a učí se přemýšlet v souvislostech.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/>
              <a:t>Aktivita s informacemi </a:t>
            </a:r>
            <a:r>
              <a:rPr lang="cs-CZ" dirty="0"/>
              <a:t>- žáci pracují se znalostmi domácích a dovážených plodů.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Součástí výukových aktivit je práce s pracovním listem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1338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0071" y="431321"/>
            <a:ext cx="8596668" cy="609416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800" b="1" dirty="0"/>
              <a:t>Výukové cíle</a:t>
            </a:r>
            <a:endParaRPr lang="cs-CZ" sz="2800" dirty="0"/>
          </a:p>
          <a:p>
            <a:pPr lvl="0"/>
            <a:r>
              <a:rPr lang="cs-CZ" dirty="0"/>
              <a:t>Žáci pochopí strategii rozmnožování rostlin. </a:t>
            </a:r>
          </a:p>
          <a:p>
            <a:pPr lvl="0"/>
            <a:r>
              <a:rPr lang="cs-CZ" dirty="0"/>
              <a:t>Žáci dokáží pojmenovat důvody vzniku semen a plodů.</a:t>
            </a:r>
          </a:p>
          <a:p>
            <a:pPr lvl="0"/>
            <a:r>
              <a:rPr lang="cs-CZ" dirty="0"/>
              <a:t>Žáci vyjmenují možnosti přenášení semen a plodů (voda, vítr, živočichové). </a:t>
            </a:r>
          </a:p>
          <a:p>
            <a:pPr lvl="0"/>
            <a:r>
              <a:rPr lang="cs-CZ" dirty="0"/>
              <a:t>Žáci umí rozlišit cizokrajná a domácí semena a plody. </a:t>
            </a:r>
          </a:p>
          <a:p>
            <a:pPr lvl="0"/>
            <a:r>
              <a:rPr lang="cs-CZ" dirty="0"/>
              <a:t>Žáci vědí, která semena a plody využíváme pro průmysl (potravinářský, textilní atd.).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sz="2800" b="1" dirty="0"/>
              <a:t>Hodinová dotace</a:t>
            </a:r>
            <a:endParaRPr lang="cs-CZ" sz="2800" dirty="0"/>
          </a:p>
          <a:p>
            <a:r>
              <a:rPr lang="cs-CZ" dirty="0"/>
              <a:t>Na dané téma jsou vyčleněny 2 vyučovací hodiny nebo 2 hodiny laboratorních prací (závisí na aktuálních podmínkách).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Počet a skladbu navržených aktivit je možno upravit dle potřeb dané třídy.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sz="2800" b="1" dirty="0"/>
              <a:t>Pomůcky:</a:t>
            </a:r>
            <a:endParaRPr lang="cs-CZ" sz="2800" dirty="0"/>
          </a:p>
          <a:p>
            <a:r>
              <a:rPr lang="cs-CZ" dirty="0"/>
              <a:t>Veškeré pomůcky je třeba připravit pro 6 skupin (při celkovém počtu 28). </a:t>
            </a:r>
          </a:p>
        </p:txBody>
      </p:sp>
    </p:spTree>
    <p:extLst>
      <p:ext uri="{BB962C8B-B14F-4D97-AF65-F5344CB8AC3E}">
        <p14:creationId xmlns:p14="http://schemas.microsoft.com/office/powerpoint/2010/main" val="2236111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2252" y="293299"/>
            <a:ext cx="8596668" cy="62800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>
                <a:latin typeface="Trebuchet MS" panose="020B0603020202020204" pitchFamily="34" charset="0"/>
              </a:rPr>
              <a:t>Metodika</a:t>
            </a:r>
          </a:p>
          <a:p>
            <a:pPr marL="0" indent="0">
              <a:buNone/>
            </a:pPr>
            <a:endParaRPr lang="cs-CZ" sz="2000" dirty="0">
              <a:latin typeface="Trebuchet MS" panose="020B0603020202020204" pitchFamily="34" charset="0"/>
            </a:endParaRPr>
          </a:p>
          <a:p>
            <a:pPr lvl="0"/>
            <a:r>
              <a:rPr lang="cs-CZ" sz="2000" dirty="0">
                <a:latin typeface="Trebuchet MS" panose="020B0603020202020204" pitchFamily="34" charset="0"/>
                <a:cs typeface="Times New Roman" panose="02020603050405020304" pitchFamily="18" charset="0"/>
              </a:rPr>
              <a:t>Motivace – brainstorming: Proč rostlina vytváří semena a plody? Co z toho má?</a:t>
            </a:r>
          </a:p>
          <a:p>
            <a:pPr lvl="0"/>
            <a:endParaRPr lang="cs-CZ" sz="2000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cs-CZ" sz="2000" dirty="0">
                <a:latin typeface="Trebuchet MS" panose="020B0603020202020204" pitchFamily="34" charset="0"/>
                <a:cs typeface="Times New Roman" panose="02020603050405020304" pitchFamily="18" charset="0"/>
              </a:rPr>
              <a:t>Úkol 1: Práce s přírodninami a PL  (ve skupinách) – </a:t>
            </a:r>
            <a:r>
              <a:rPr lang="cs-CZ" sz="2000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PL úloha 1 a 2</a:t>
            </a:r>
          </a:p>
          <a:p>
            <a:pPr marL="0" lvl="0" indent="0">
              <a:buNone/>
            </a:pPr>
            <a:endParaRPr lang="cs-CZ" sz="2000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cs-CZ" sz="2000" dirty="0">
                <a:latin typeface="Trebuchet MS" panose="020B0603020202020204" pitchFamily="34" charset="0"/>
                <a:cs typeface="Times New Roman" panose="02020603050405020304" pitchFamily="18" charset="0"/>
              </a:rPr>
              <a:t>Úkol 2: Rozšiřování semen a plodů – </a:t>
            </a:r>
            <a:r>
              <a:rPr lang="cs-CZ" sz="2000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PL úloha 3 a 4</a:t>
            </a:r>
          </a:p>
          <a:p>
            <a:pPr lvl="0"/>
            <a:endParaRPr lang="cs-CZ" sz="2000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cs-CZ" sz="2000" dirty="0">
                <a:latin typeface="Trebuchet MS" panose="020B0603020202020204" pitchFamily="34" charset="0"/>
                <a:cs typeface="Times New Roman" panose="02020603050405020304" pitchFamily="18" charset="0"/>
              </a:rPr>
              <a:t>Úkol 3: Využití semen a plodů – </a:t>
            </a:r>
            <a:r>
              <a:rPr lang="cs-CZ" sz="2000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PL úloha 5 a 6</a:t>
            </a:r>
          </a:p>
          <a:p>
            <a:pPr lvl="0"/>
            <a:endParaRPr lang="cs-CZ" sz="2000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cs-CZ" sz="2000" dirty="0">
                <a:latin typeface="Trebuchet MS" panose="020B0603020202020204" pitchFamily="34" charset="0"/>
                <a:cs typeface="Times New Roman" panose="02020603050405020304" pitchFamily="18" charset="0"/>
              </a:rPr>
              <a:t>Cizí x naše – </a:t>
            </a:r>
            <a:r>
              <a:rPr lang="cs-CZ" sz="2000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PL úloha 7</a:t>
            </a:r>
          </a:p>
          <a:p>
            <a:pPr lvl="0"/>
            <a:endParaRPr lang="cs-CZ" sz="2000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cs-CZ" sz="2000" dirty="0">
                <a:latin typeface="Trebuchet MS" panose="020B0603020202020204" pitchFamily="34" charset="0"/>
                <a:cs typeface="Times New Roman" panose="02020603050405020304" pitchFamily="18" charset="0"/>
              </a:rPr>
              <a:t>Společné shrnutí a závěry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822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5221" y="741872"/>
            <a:ext cx="9160041" cy="5710883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/>
              <a:t>Možné modifikace (další náměty pro aktivity)</a:t>
            </a:r>
          </a:p>
          <a:p>
            <a:pPr marL="0" indent="0">
              <a:buNone/>
            </a:pPr>
            <a:endParaRPr lang="cs-CZ" dirty="0"/>
          </a:p>
          <a:p>
            <a:pPr lvl="0"/>
            <a:r>
              <a:rPr lang="cs-CZ" sz="2000" dirty="0"/>
              <a:t>Zařazení semen a plodů do mapy světa klimatických pásů.</a:t>
            </a:r>
          </a:p>
          <a:p>
            <a:pPr lvl="0"/>
            <a:r>
              <a:rPr lang="cs-CZ" sz="2000" dirty="0"/>
              <a:t>Přiřazení semen a plodů k habitu rostlin.</a:t>
            </a:r>
          </a:p>
          <a:p>
            <a:pPr lvl="0"/>
            <a:r>
              <a:rPr lang="cs-CZ" sz="2000" dirty="0"/>
              <a:t>Rozpoznání plodů, které byly vyšlechtěné ke konzumaci jako bezsemenné.</a:t>
            </a:r>
          </a:p>
          <a:p>
            <a:pPr lvl="0"/>
            <a:r>
              <a:rPr lang="cs-CZ" sz="2000" dirty="0"/>
              <a:t>Využití semen a plodů jako koření a léčivek.</a:t>
            </a:r>
          </a:p>
          <a:p>
            <a:endParaRPr lang="cs-CZ" sz="2000" dirty="0"/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809880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256674"/>
            <a:ext cx="8596668" cy="577515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accent2"/>
                </a:solidFill>
              </a:rPr>
              <a:t>Pilotáž daného výukového bloku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8968" y="1248937"/>
            <a:ext cx="9978190" cy="5355476"/>
          </a:xfrm>
        </p:spPr>
        <p:txBody>
          <a:bodyPr>
            <a:normAutofit/>
          </a:bodyPr>
          <a:lstStyle/>
          <a:p>
            <a:r>
              <a:rPr lang="cs-CZ" sz="2000" b="1" dirty="0"/>
              <a:t>Na ZŠ Komenského Nymburk</a:t>
            </a:r>
            <a:r>
              <a:rPr lang="cs-CZ" sz="2000" dirty="0"/>
              <a:t>, třída 7. A, duben 2018</a:t>
            </a:r>
          </a:p>
          <a:p>
            <a:r>
              <a:rPr lang="cs-CZ" sz="2000" b="1" dirty="0"/>
              <a:t>2 spojené výukové hodiny</a:t>
            </a:r>
            <a:r>
              <a:rPr lang="cs-CZ" sz="2000" dirty="0"/>
              <a:t>, motivační hodina před samotným výkladem</a:t>
            </a:r>
          </a:p>
          <a:p>
            <a:r>
              <a:rPr lang="cs-CZ" sz="2000" b="1" dirty="0"/>
              <a:t>27 žáků </a:t>
            </a:r>
            <a:r>
              <a:rPr lang="cs-CZ" sz="2000" dirty="0"/>
              <a:t>(6 IVP, 1 vozíčkář s poruchou i jemné motoriky, řeči, zraku)</a:t>
            </a:r>
          </a:p>
          <a:p>
            <a:r>
              <a:rPr lang="cs-CZ" sz="2000" b="1" dirty="0"/>
              <a:t>Přírodniny</a:t>
            </a:r>
            <a:r>
              <a:rPr lang="cs-CZ" sz="2000" dirty="0"/>
              <a:t> dodala vyučující a samotní žáci (předem dohodnuté a zadané)</a:t>
            </a:r>
          </a:p>
          <a:p>
            <a:r>
              <a:rPr lang="cs-CZ" sz="2000" b="1" dirty="0"/>
              <a:t>Přítomnost asistenta </a:t>
            </a:r>
            <a:r>
              <a:rPr lang="cs-CZ" sz="2000" dirty="0"/>
              <a:t>pedagoga</a:t>
            </a:r>
          </a:p>
          <a:p>
            <a:r>
              <a:rPr lang="cs-CZ" sz="2000" b="1" dirty="0"/>
              <a:t>Práci ve skupinách nutno přizpůsobit </a:t>
            </a:r>
            <a:r>
              <a:rPr lang="cs-CZ" sz="2000" dirty="0"/>
              <a:t>tělesně postiženému (dopomoc vyučujícího, spolužáků i AP při manipulaci s přírodninou, zápisu poznatků, více času aj.)</a:t>
            </a:r>
          </a:p>
          <a:p>
            <a:r>
              <a:rPr lang="cs-CZ" sz="2000" b="1" dirty="0"/>
              <a:t>Pomůcky</a:t>
            </a:r>
            <a:r>
              <a:rPr lang="cs-CZ" sz="2000" dirty="0"/>
              <a:t>: přírodniny, lupy, preparační sady, mobilní telefony a učebnice (vyhledávání informací), pracovní listy a kartičky s obrázky, psací potřeby</a:t>
            </a:r>
          </a:p>
          <a:p>
            <a:r>
              <a:rPr lang="cs-CZ" sz="2000" b="1" dirty="0"/>
              <a:t>Postup</a:t>
            </a:r>
            <a:r>
              <a:rPr lang="cs-CZ" sz="2000" dirty="0"/>
              <a:t>: viz metodika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8307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487C06D-D78E-44FE-9168-4D12CB5CE0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4949" y="325464"/>
            <a:ext cx="10740325" cy="805912"/>
          </a:xfrm>
        </p:spPr>
        <p:txBody>
          <a:bodyPr>
            <a:noAutofit/>
          </a:bodyPr>
          <a:lstStyle/>
          <a:p>
            <a:r>
              <a:rPr lang="cs-CZ" sz="2800" dirty="0">
                <a:solidFill>
                  <a:schemeClr val="accent2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Úkol 1: Práce s přírodninami a PL  (ve skupinách) – PL úloha 1 a 2</a:t>
            </a:r>
            <a:br>
              <a:rPr lang="cs-CZ" sz="2800" dirty="0">
                <a:solidFill>
                  <a:schemeClr val="accent2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</a:br>
            <a:endParaRPr lang="cs-CZ" sz="2800" dirty="0">
              <a:solidFill>
                <a:schemeClr val="accent2"/>
              </a:solidFill>
            </a:endParaRPr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xmlns="" id="{03A466BC-7EAF-4FB5-8509-D59EB7779BB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4948" y="1131376"/>
            <a:ext cx="9903417" cy="5556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7628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475E17D-5732-4B5D-8AA2-F0FF3D5D9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09966"/>
            <a:ext cx="10279968" cy="836909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accent2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Úkol 2: Rozšiřování semen a plodů – PL úloha 3 a 4</a:t>
            </a:r>
            <a:br>
              <a:rPr lang="cs-CZ" dirty="0">
                <a:solidFill>
                  <a:schemeClr val="accent2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</a:br>
            <a:endParaRPr lang="cs-CZ" dirty="0">
              <a:solidFill>
                <a:schemeClr val="accent2"/>
              </a:solidFill>
            </a:endParaRPr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xmlns="" id="{4725FF69-8E9A-4732-9B46-EA9D2919751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335" y="1146875"/>
            <a:ext cx="9892510" cy="5401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09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s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3134</TotalTime>
  <Words>452</Words>
  <Application>Microsoft Office PowerPoint</Application>
  <PresentationFormat>Širokoúhlá obrazovka</PresentationFormat>
  <Paragraphs>68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9" baseType="lpstr">
      <vt:lpstr>Arial</vt:lpstr>
      <vt:lpstr>Calibri</vt:lpstr>
      <vt:lpstr>Times New Roman</vt:lpstr>
      <vt:lpstr>Trebuchet MS</vt:lpstr>
      <vt:lpstr>Wingdings</vt:lpstr>
      <vt:lpstr>Wingdings 3</vt:lpstr>
      <vt:lpstr>Faseta</vt:lpstr>
      <vt:lpstr>Semena a plody ve výuce přírodopisu </vt:lpstr>
      <vt:lpstr> Zvýšení kvality vzdělávání žáků, rozvoje klíčových kompetencí, oblastí vzdělávání  a gramotností   reg. č. CZ.02.3.68/0.0/0.0/16_011/0000664   OP VVV – vzdělávací modul Člověk a příroda - přírodopis  PedF UK, PF JU + META   2017 – 2019</vt:lpstr>
      <vt:lpstr>Prezentace aplikace PowerPoint</vt:lpstr>
      <vt:lpstr>Prezentace aplikace PowerPoint</vt:lpstr>
      <vt:lpstr>Prezentace aplikace PowerPoint</vt:lpstr>
      <vt:lpstr>Prezentace aplikace PowerPoint</vt:lpstr>
      <vt:lpstr>Pilotáž daného výukového bloku</vt:lpstr>
      <vt:lpstr>Úkol 1: Práce s přírodninami a PL  (ve skupinách) – PL úloha 1 a 2 </vt:lpstr>
      <vt:lpstr>Úkol 2: Rozšiřování semen a plodů – PL úloha 3 a 4 </vt:lpstr>
      <vt:lpstr>Úkol 3: Využití semen a plodů – PL úloha 5 a 6 </vt:lpstr>
      <vt:lpstr>Závěrem</vt:lpstr>
      <vt:lpstr>Fotodokumentace z pilotáže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 VVV 664 - DiBi</dc:title>
  <dc:creator>Mgr. Lukáš Rokos, Ph.D.</dc:creator>
  <cp:lastModifiedBy>User</cp:lastModifiedBy>
  <cp:revision>244</cp:revision>
  <cp:lastPrinted>2018-09-18T09:02:47Z</cp:lastPrinted>
  <dcterms:created xsi:type="dcterms:W3CDTF">2016-03-03T20:45:52Z</dcterms:created>
  <dcterms:modified xsi:type="dcterms:W3CDTF">2018-09-20T08:53:42Z</dcterms:modified>
</cp:coreProperties>
</file>