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6"/>
  </p:notesMasterIdLst>
  <p:handoutMasterIdLst>
    <p:handoutMasterId r:id="rId97"/>
  </p:handoutMasterIdLst>
  <p:sldIdLst>
    <p:sldId id="257" r:id="rId2"/>
    <p:sldId id="258" r:id="rId3"/>
    <p:sldId id="259" r:id="rId4"/>
    <p:sldId id="260" r:id="rId5"/>
    <p:sldId id="261" r:id="rId6"/>
    <p:sldId id="262" r:id="rId7"/>
    <p:sldId id="266" r:id="rId8"/>
    <p:sldId id="263" r:id="rId9"/>
    <p:sldId id="264" r:id="rId10"/>
    <p:sldId id="267" r:id="rId11"/>
    <p:sldId id="269" r:id="rId12"/>
    <p:sldId id="350" r:id="rId13"/>
    <p:sldId id="349" r:id="rId14"/>
    <p:sldId id="351" r:id="rId15"/>
    <p:sldId id="348" r:id="rId16"/>
    <p:sldId id="270" r:id="rId17"/>
    <p:sldId id="271" r:id="rId18"/>
    <p:sldId id="272" r:id="rId19"/>
    <p:sldId id="273" r:id="rId20"/>
    <p:sldId id="274" r:id="rId21"/>
    <p:sldId id="275" r:id="rId22"/>
    <p:sldId id="277" r:id="rId23"/>
    <p:sldId id="276" r:id="rId24"/>
    <p:sldId id="338" r:id="rId25"/>
    <p:sldId id="339" r:id="rId26"/>
    <p:sldId id="340" r:id="rId27"/>
    <p:sldId id="341" r:id="rId28"/>
    <p:sldId id="342" r:id="rId29"/>
    <p:sldId id="352" r:id="rId30"/>
    <p:sldId id="278" r:id="rId31"/>
    <p:sldId id="279" r:id="rId32"/>
    <p:sldId id="280" r:id="rId33"/>
    <p:sldId id="281" r:id="rId34"/>
    <p:sldId id="282" r:id="rId35"/>
    <p:sldId id="283" r:id="rId36"/>
    <p:sldId id="284" r:id="rId37"/>
    <p:sldId id="285" r:id="rId38"/>
    <p:sldId id="286" r:id="rId39"/>
    <p:sldId id="329" r:id="rId40"/>
    <p:sldId id="330" r:id="rId41"/>
    <p:sldId id="287" r:id="rId42"/>
    <p:sldId id="292" r:id="rId43"/>
    <p:sldId id="296" r:id="rId44"/>
    <p:sldId id="298" r:id="rId45"/>
    <p:sldId id="297" r:id="rId46"/>
    <p:sldId id="331" r:id="rId47"/>
    <p:sldId id="344" r:id="rId48"/>
    <p:sldId id="337" r:id="rId49"/>
    <p:sldId id="343" r:id="rId50"/>
    <p:sldId id="353" r:id="rId51"/>
    <p:sldId id="347" r:id="rId52"/>
    <p:sldId id="299" r:id="rId53"/>
    <p:sldId id="300" r:id="rId54"/>
    <p:sldId id="301" r:id="rId55"/>
    <p:sldId id="358" r:id="rId56"/>
    <p:sldId id="359" r:id="rId57"/>
    <p:sldId id="360" r:id="rId58"/>
    <p:sldId id="302" r:id="rId59"/>
    <p:sldId id="305" r:id="rId60"/>
    <p:sldId id="345" r:id="rId61"/>
    <p:sldId id="306" r:id="rId62"/>
    <p:sldId id="307" r:id="rId63"/>
    <p:sldId id="308" r:id="rId64"/>
    <p:sldId id="309" r:id="rId65"/>
    <p:sldId id="310" r:id="rId66"/>
    <p:sldId id="354" r:id="rId67"/>
    <p:sldId id="311" r:id="rId68"/>
    <p:sldId id="334" r:id="rId69"/>
    <p:sldId id="335" r:id="rId70"/>
    <p:sldId id="356" r:id="rId71"/>
    <p:sldId id="312" r:id="rId72"/>
    <p:sldId id="315" r:id="rId73"/>
    <p:sldId id="355" r:id="rId74"/>
    <p:sldId id="313" r:id="rId75"/>
    <p:sldId id="316" r:id="rId76"/>
    <p:sldId id="333" r:id="rId77"/>
    <p:sldId id="332" r:id="rId78"/>
    <p:sldId id="317" r:id="rId79"/>
    <p:sldId id="318" r:id="rId80"/>
    <p:sldId id="319" r:id="rId81"/>
    <p:sldId id="357" r:id="rId82"/>
    <p:sldId id="321" r:id="rId83"/>
    <p:sldId id="320" r:id="rId84"/>
    <p:sldId id="323" r:id="rId85"/>
    <p:sldId id="288" r:id="rId86"/>
    <p:sldId id="324" r:id="rId87"/>
    <p:sldId id="294" r:id="rId88"/>
    <p:sldId id="295" r:id="rId89"/>
    <p:sldId id="289" r:id="rId90"/>
    <p:sldId id="326" r:id="rId91"/>
    <p:sldId id="327" r:id="rId92"/>
    <p:sldId id="336" r:id="rId93"/>
    <p:sldId id="328" r:id="rId94"/>
    <p:sldId id="346" r:id="rId95"/>
  </p:sldIdLst>
  <p:sldSz cx="9144000" cy="6858000" type="screen4x3"/>
  <p:notesSz cx="6815138" cy="9942513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1" autoAdjust="0"/>
    <p:restoredTop sz="94713" autoAdjust="0"/>
  </p:normalViewPr>
  <p:slideViewPr>
    <p:cSldViewPr>
      <p:cViewPr varScale="1">
        <p:scale>
          <a:sx n="83" d="100"/>
          <a:sy n="83" d="100"/>
        </p:scale>
        <p:origin x="-1416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viewProps" Target="viewProps.xml"/><Relationship Id="rId10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presProps" Target="presProps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27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cs-CZ"/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60800" y="0"/>
            <a:ext cx="29527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0DB9969-C4BB-4DF2-8098-B95AB4EBCA5A}" type="datetimeFigureOut">
              <a:rPr lang="cs-CZ"/>
              <a:pPr/>
              <a:t>19.11.2019</a:t>
            </a:fld>
            <a:endParaRPr lang="cs-CZ"/>
          </a:p>
        </p:txBody>
      </p:sp>
      <p:sp>
        <p:nvSpPr>
          <p:cNvPr id="788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4038"/>
            <a:ext cx="295275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cs-CZ"/>
          </a:p>
        </p:txBody>
      </p:sp>
      <p:sp>
        <p:nvSpPr>
          <p:cNvPr id="788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60800" y="9444038"/>
            <a:ext cx="295275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01423F7-9749-4DF2-9B04-650C0ED6ADDC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73989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27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cs-CZ"/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60800" y="0"/>
            <a:ext cx="29527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8EA49D4-9033-4A97-8D94-F9C03D752158}" type="datetimeFigureOut">
              <a:rPr lang="cs-CZ"/>
              <a:pPr/>
              <a:t>19.11.2019</a:t>
            </a:fld>
            <a:endParaRPr lang="cs-CZ"/>
          </a:p>
        </p:txBody>
      </p:sp>
      <p:sp>
        <p:nvSpPr>
          <p:cNvPr id="839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3925" y="746125"/>
            <a:ext cx="4968875" cy="3727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39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1038" y="4722813"/>
            <a:ext cx="5453062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839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4038"/>
            <a:ext cx="295275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cs-CZ"/>
          </a:p>
        </p:txBody>
      </p:sp>
      <p:sp>
        <p:nvSpPr>
          <p:cNvPr id="839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0800" y="9444038"/>
            <a:ext cx="295275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9E7BE10-41FA-43E0-8DFA-3A8D35C2219F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580054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68314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40210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C8B1AD-8369-46B7-A789-4A49380A423E}" type="datetimeFigureOut">
              <a:rPr lang="cs-CZ"/>
              <a:pPr>
                <a:defRPr/>
              </a:pPr>
              <a:t>19.11.2019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942E19-899F-4CA3-A5A1-B944919524F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D4F706-8AD8-44FF-B52C-0325AE2D0930}" type="datetimeFigureOut">
              <a:rPr lang="cs-CZ"/>
              <a:pPr>
                <a:defRPr/>
              </a:pPr>
              <a:t>19.11.2019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48C6A5-075D-41B6-9C8E-228646172A4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9E3404-2DDD-4C9D-AF89-72519942EC4C}" type="datetimeFigureOut">
              <a:rPr lang="cs-CZ"/>
              <a:pPr>
                <a:defRPr/>
              </a:pPr>
              <a:t>19.11.2019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047116-A1E2-4167-BFD5-F9FB5BF8A02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D2AB29-C78F-4DE8-9FB2-EC8364EABDC0}" type="datetimeFigureOut">
              <a:rPr lang="cs-CZ"/>
              <a:pPr>
                <a:defRPr/>
              </a:pPr>
              <a:t>19.11.2019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26B2E3-BACA-4D40-AACD-7F2F1D62565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CBA29B-4021-441C-8CC4-4732F6B32C63}" type="datetimeFigureOut">
              <a:rPr lang="cs-CZ"/>
              <a:pPr>
                <a:defRPr/>
              </a:pPr>
              <a:t>19.11.2019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7333CF-2C4C-4AF5-9E42-0F399DE17E4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6A7903-7CB4-4FC3-BF01-6037C669D3D6}" type="datetimeFigureOut">
              <a:rPr lang="cs-CZ"/>
              <a:pPr>
                <a:defRPr/>
              </a:pPr>
              <a:t>19.11.2019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7B09D8-026C-4EFA-8C74-421269EBF1F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C93D33-FFE1-452C-8542-026A04EAEC22}" type="datetimeFigureOut">
              <a:rPr lang="cs-CZ"/>
              <a:pPr>
                <a:defRPr/>
              </a:pPr>
              <a:t>19.11.2019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502D13-5844-4B1E-9FEC-34D4A30AE79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0CF7EF-705E-4461-B2F6-08FE6C5A9FA1}" type="datetimeFigureOut">
              <a:rPr lang="cs-CZ"/>
              <a:pPr>
                <a:defRPr/>
              </a:pPr>
              <a:t>19.11.2019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2F0F5-4B87-4526-8A1E-447C82BD32E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6DCF22-CC75-4058-98C0-16ABB143245C}" type="datetimeFigureOut">
              <a:rPr lang="cs-CZ"/>
              <a:pPr>
                <a:defRPr/>
              </a:pPr>
              <a:t>19.11.2019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A4EB82-CFDD-4B46-AE3D-C1A1CD9F019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70371E-E721-4B87-A8CC-1E4D0C75E195}" type="datetimeFigureOut">
              <a:rPr lang="cs-CZ"/>
              <a:pPr>
                <a:defRPr/>
              </a:pPr>
              <a:t>19.11.2019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0CA876-7B9F-4CC1-9C23-672C406CF20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9A86AF-4A8E-4B2E-96F3-E2AF90F2993D}" type="datetimeFigureOut">
              <a:rPr lang="cs-CZ"/>
              <a:pPr>
                <a:defRPr/>
              </a:pPr>
              <a:t>19.11.2019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6DB38E-21F6-4AC3-BCC3-1F6E546638A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A94E00F-FA4B-417A-9A75-021729BC84E7}" type="datetimeFigureOut">
              <a:rPr lang="cs-CZ"/>
              <a:pPr>
                <a:defRPr/>
              </a:pPr>
              <a:t>19.11.2019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90DB67A-38ED-43F5-BE01-BF75A52A924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jpe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jpeg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4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4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g"/><Relationship Id="rId2" Type="http://schemas.openxmlformats.org/officeDocument/2006/relationships/image" Target="../media/image94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4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g"/><Relationship Id="rId1" Type="http://schemas.openxmlformats.org/officeDocument/2006/relationships/slideLayout" Target="../slideLayouts/slideLayout4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4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4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eg"/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4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5.JP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image" Target="../media/image126.jp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4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jpeg"/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Nadpis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cs-CZ" smtClean="0"/>
          </a:p>
        </p:txBody>
      </p:sp>
      <p:sp>
        <p:nvSpPr>
          <p:cNvPr id="5" name="Podnadpis 4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98296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/>
          </a:p>
        </p:txBody>
      </p:sp>
      <p:sp>
        <p:nvSpPr>
          <p:cNvPr id="13315" name="TextovéPole 5"/>
          <p:cNvSpPr txBox="1">
            <a:spLocks noChangeArrowheads="1"/>
          </p:cNvSpPr>
          <p:nvPr/>
        </p:nvSpPr>
        <p:spPr bwMode="auto">
          <a:xfrm>
            <a:off x="642938" y="2857500"/>
            <a:ext cx="7991475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sz="4400" b="1" i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Sakrální památky</a:t>
            </a:r>
          </a:p>
          <a:p>
            <a:pPr algn="ctr"/>
            <a:r>
              <a:rPr lang="cs-CZ" sz="4400" b="1" i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</a:t>
            </a:r>
          </a:p>
          <a:p>
            <a:pPr algn="ctr"/>
            <a:r>
              <a:rPr lang="cs-CZ" sz="4400" b="1" i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hledání jejich nového využití</a:t>
            </a:r>
          </a:p>
        </p:txBody>
      </p:sp>
      <p:sp>
        <p:nvSpPr>
          <p:cNvPr id="2" name="TextovéPole 1"/>
          <p:cNvSpPr txBox="1"/>
          <p:nvPr/>
        </p:nvSpPr>
        <p:spPr>
          <a:xfrm>
            <a:off x="4716016" y="6021288"/>
            <a:ext cx="2304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Martina Indrová</a:t>
            </a:r>
            <a:endParaRPr lang="cs-CZ" sz="1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2" descr="Obrázek1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5" descr="06"/>
          <p:cNvPicPr>
            <a:picLocks noChangeAspect="1" noChangeArrowheads="1"/>
          </p:cNvPicPr>
          <p:nvPr/>
        </p:nvPicPr>
        <p:blipFill>
          <a:blip r:embed="rId3">
            <a:lum bright="20000" contrast="18000"/>
          </a:blip>
          <a:srcRect/>
          <a:stretch>
            <a:fillRect/>
          </a:stretch>
        </p:blipFill>
        <p:spPr bwMode="auto">
          <a:xfrm>
            <a:off x="420688" y="2781300"/>
            <a:ext cx="4511675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7" name="Picture 7" descr="0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65750" y="1700213"/>
            <a:ext cx="3300413" cy="439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8" name="Rectangle 8"/>
          <p:cNvSpPr>
            <a:spLocks noChangeArrowheads="1"/>
          </p:cNvSpPr>
          <p:nvPr/>
        </p:nvSpPr>
        <p:spPr bwMode="auto">
          <a:xfrm>
            <a:off x="2051050" y="517525"/>
            <a:ext cx="4541838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4800" i="1">
                <a:solidFill>
                  <a:schemeClr val="tx2"/>
                </a:solidFill>
                <a:latin typeface="Times New Roman" pitchFamily="18" charset="0"/>
              </a:rPr>
              <a:t>Duchovní</a:t>
            </a:r>
            <a:r>
              <a:rPr lang="cs-CZ" sz="4800" b="1" i="1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cs-CZ" sz="4800" i="1">
                <a:solidFill>
                  <a:schemeClr val="tx2"/>
                </a:solidFill>
                <a:latin typeface="Times New Roman" pitchFamily="18" charset="0"/>
              </a:rPr>
              <a:t>prostor</a:t>
            </a:r>
          </a:p>
        </p:txBody>
      </p:sp>
      <p:sp>
        <p:nvSpPr>
          <p:cNvPr id="20489" name="Text Box 9"/>
          <p:cNvSpPr txBox="1">
            <a:spLocks noChangeArrowheads="1"/>
          </p:cNvSpPr>
          <p:nvPr/>
        </p:nvSpPr>
        <p:spPr bwMode="auto">
          <a:xfrm>
            <a:off x="3851275" y="6308725"/>
            <a:ext cx="18303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1400" i="1" dirty="0">
                <a:latin typeface="Times New Roman" pitchFamily="18" charset="0"/>
              </a:rPr>
              <a:t>Berlín, kostel sv. Kříže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4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4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4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0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8" grpId="0"/>
      <p:bldP spid="2048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2" descr="Obrázek1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4" descr="EkologieDuchovníProsto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55875" y="1125538"/>
            <a:ext cx="4321175" cy="473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3074" name="Picture 2" descr="C:\Users\Martina Indrová\Desktop\7CLIA3JZ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692696"/>
            <a:ext cx="5054962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2483768" y="5589240"/>
            <a:ext cx="37444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Litomyšl, Piaristický kostel</a:t>
            </a:r>
            <a:endParaRPr lang="cs-CZ" sz="1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10669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2050" name="Picture 2" descr="C:\Users\Martina Indrová\Desktop\BGQM89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35432"/>
            <a:ext cx="5050038" cy="3377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Martina Indrová\Desktop\T3NWV9LJ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673" y="3524250"/>
            <a:ext cx="6134100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66893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484984"/>
          </a:xfrm>
        </p:spPr>
        <p:txBody>
          <a:bodyPr/>
          <a:lstStyle/>
          <a:p>
            <a:endParaRPr lang="cs-CZ" dirty="0"/>
          </a:p>
        </p:txBody>
      </p:sp>
      <p:pic>
        <p:nvPicPr>
          <p:cNvPr id="4098" name="Picture 2" descr="C:\Users\Martina Indrová\Desktop\78GP0LL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484784"/>
            <a:ext cx="7415381" cy="4167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01195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/>
          </p:cNvPicPr>
          <p:nvPr>
            <p:ph idx="1"/>
          </p:nvPr>
        </p:nvPicPr>
        <p:blipFill rotWithShape="1">
          <a:blip r:embed="rId2"/>
          <a:srcRect l="21650" t="38151" r="60010" b="18151"/>
          <a:stretch/>
        </p:blipFill>
        <p:spPr bwMode="auto">
          <a:xfrm>
            <a:off x="6084168" y="1772816"/>
            <a:ext cx="2683215" cy="359617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26" name="Picture 2" descr="C:\Users\Martina Indrová\Desktop\754HYZT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060848"/>
            <a:ext cx="5506715" cy="3094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36894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2" descr="Obrázek1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2700338" y="476250"/>
            <a:ext cx="330041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3600" i="1">
                <a:solidFill>
                  <a:schemeClr val="tx2"/>
                </a:solidFill>
                <a:latin typeface="Times New Roman" pitchFamily="18" charset="0"/>
              </a:rPr>
              <a:t>Výstavní prostor</a:t>
            </a:r>
          </a:p>
        </p:txBody>
      </p:sp>
      <p:pic>
        <p:nvPicPr>
          <p:cNvPr id="21509" name="Picture 5" descr="0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32363" y="2117725"/>
            <a:ext cx="3832225" cy="3903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0" name="Picture 6" descr="1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5288" y="2852738"/>
            <a:ext cx="4140200" cy="315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1" name="Text Box 7"/>
          <p:cNvSpPr txBox="1">
            <a:spLocks noChangeArrowheads="1"/>
          </p:cNvSpPr>
          <p:nvPr/>
        </p:nvSpPr>
        <p:spPr bwMode="auto">
          <a:xfrm>
            <a:off x="3327400" y="6380163"/>
            <a:ext cx="20875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1400" i="1">
                <a:latin typeface="Times New Roman" pitchFamily="18" charset="0"/>
              </a:rPr>
              <a:t>Berlín, kostel sv. Jindřicha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8" grpId="0"/>
      <p:bldP spid="215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2" descr="Obrázek1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3" descr="EkologieVýstavníProsto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55875" y="1052513"/>
            <a:ext cx="4151313" cy="489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2" descr="Obrázek1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2555875" y="692150"/>
            <a:ext cx="37877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3600" b="1">
                <a:solidFill>
                  <a:schemeClr val="tx2"/>
                </a:solidFill>
                <a:latin typeface="Times New Roman" pitchFamily="18" charset="0"/>
              </a:rPr>
              <a:t>  </a:t>
            </a:r>
            <a:r>
              <a:rPr lang="cs-CZ" sz="3600" i="1">
                <a:solidFill>
                  <a:schemeClr val="tx2"/>
                </a:solidFill>
                <a:latin typeface="Times New Roman" pitchFamily="18" charset="0"/>
              </a:rPr>
              <a:t>Koncertní prostor</a:t>
            </a:r>
          </a:p>
        </p:txBody>
      </p:sp>
      <p:pic>
        <p:nvPicPr>
          <p:cNvPr id="22533" name="Picture 5" descr="0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59113" y="1557338"/>
            <a:ext cx="3159125" cy="454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4" name="Text Box 6"/>
          <p:cNvSpPr txBox="1">
            <a:spLocks noChangeArrowheads="1"/>
          </p:cNvSpPr>
          <p:nvPr/>
        </p:nvSpPr>
        <p:spPr bwMode="auto">
          <a:xfrm>
            <a:off x="3400425" y="6329363"/>
            <a:ext cx="26368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1400" i="1">
                <a:latin typeface="Times New Roman" pitchFamily="18" charset="0"/>
              </a:rPr>
              <a:t>Magdeburg, klášter Panny Marie</a:t>
            </a:r>
            <a:r>
              <a:rPr lang="cs-CZ" i="1">
                <a:latin typeface="Calibri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2" grpId="0"/>
      <p:bldP spid="2253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2" descr="Obrázek1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Picture 3" descr="EkologieKoncertníProsto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00338" y="1484313"/>
            <a:ext cx="3800475" cy="410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i="1" smtClean="0">
                <a:latin typeface="Times New Roman" pitchFamily="18" charset="0"/>
                <a:cs typeface="Times New Roman" pitchFamily="18" charset="0"/>
              </a:rPr>
              <a:t>Právní úpravy</a:t>
            </a:r>
          </a:p>
        </p:txBody>
      </p:sp>
      <p:sp>
        <p:nvSpPr>
          <p:cNvPr id="14338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328738"/>
          </a:xfrm>
        </p:spPr>
        <p:txBody>
          <a:bodyPr/>
          <a:lstStyle/>
          <a:p>
            <a:pPr algn="just" eaLnBrk="1" hangingPunct="1">
              <a:buFont typeface="Arial" charset="0"/>
              <a:buNone/>
            </a:pPr>
            <a:r>
              <a:rPr lang="cs-CZ" i="1" smtClean="0">
                <a:latin typeface="Times New Roman" pitchFamily="18" charset="0"/>
                <a:cs typeface="Times New Roman" pitchFamily="18" charset="0"/>
              </a:rPr>
              <a:t>	Zákon č. 20/1987 Sb., o státní památkové péči, v platném znění</a:t>
            </a:r>
          </a:p>
        </p:txBody>
      </p:sp>
      <p:sp>
        <p:nvSpPr>
          <p:cNvPr id="14339" name="TextovéPole 6"/>
          <p:cNvSpPr txBox="1">
            <a:spLocks noChangeArrowheads="1"/>
          </p:cNvSpPr>
          <p:nvPr/>
        </p:nvSpPr>
        <p:spPr bwMode="auto">
          <a:xfrm>
            <a:off x="857250" y="3500438"/>
            <a:ext cx="7715250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cs-CZ" sz="3200" i="1">
                <a:latin typeface="Times New Roman" pitchFamily="18" charset="0"/>
                <a:cs typeface="Times New Roman" pitchFamily="18" charset="0"/>
              </a:rPr>
              <a:t>Ke každému stavebnímu zásahu či změně užívání památky se vyjadřují orgány státní památkové péče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7" grpId="0"/>
      <p:bldP spid="14338" grpId="0"/>
      <p:bldP spid="1433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2" descr="Obrázek1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3348038" y="687388"/>
            <a:ext cx="21463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3600" b="1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cs-CZ" sz="3600" b="1" i="1">
                <a:solidFill>
                  <a:schemeClr val="tx2"/>
                </a:solidFill>
                <a:latin typeface="Times New Roman" pitchFamily="18" charset="0"/>
              </a:rPr>
              <a:t>Knihovny</a:t>
            </a:r>
          </a:p>
        </p:txBody>
      </p:sp>
      <p:pic>
        <p:nvPicPr>
          <p:cNvPr id="23557" name="Picture 5" descr="0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3800" y="2374900"/>
            <a:ext cx="3384550" cy="256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8" name="Picture 6" descr="0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1188" y="2392363"/>
            <a:ext cx="3816350" cy="254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9" name="Text Box 7"/>
          <p:cNvSpPr txBox="1">
            <a:spLocks noChangeArrowheads="1"/>
          </p:cNvSpPr>
          <p:nvPr/>
        </p:nvSpPr>
        <p:spPr bwMode="auto">
          <a:xfrm>
            <a:off x="3725863" y="6235700"/>
            <a:ext cx="202088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1400" i="1">
                <a:latin typeface="Times New Roman" pitchFamily="18" charset="0"/>
              </a:rPr>
              <a:t>Jüterbog, mnišský klášter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5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3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/>
      <p:bldP spid="2355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2" descr="Obrázek1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4" descr="EkologieKnihovn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11413" y="1484313"/>
            <a:ext cx="4265612" cy="4357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2" descr="Obrázek1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1068388" y="2419350"/>
            <a:ext cx="6818312" cy="260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cs-CZ" sz="4800" b="1" i="1">
                <a:latin typeface="Times New Roman" pitchFamily="18" charset="0"/>
              </a:rPr>
              <a:t>Naprosto nevhodné </a:t>
            </a:r>
          </a:p>
          <a:p>
            <a:pPr algn="ctr">
              <a:spcBef>
                <a:spcPct val="20000"/>
              </a:spcBef>
            </a:pPr>
            <a:r>
              <a:rPr lang="cs-CZ" sz="4800" b="1" i="1">
                <a:latin typeface="Times New Roman" pitchFamily="18" charset="0"/>
              </a:rPr>
              <a:t>a duchovní </a:t>
            </a:r>
          </a:p>
          <a:p>
            <a:pPr algn="ctr">
              <a:spcBef>
                <a:spcPct val="20000"/>
              </a:spcBef>
            </a:pPr>
            <a:r>
              <a:rPr lang="cs-CZ" sz="4800" b="1" i="1">
                <a:latin typeface="Times New Roman" pitchFamily="18" charset="0"/>
              </a:rPr>
              <a:t>prostor degradující využití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2" descr="Obrázek1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Picture 3" descr="EkologieBydlení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03500" y="2286000"/>
            <a:ext cx="4129088" cy="2582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3563938" y="615950"/>
            <a:ext cx="17621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3600" b="1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cs-CZ" sz="3600" b="1" i="1">
                <a:solidFill>
                  <a:schemeClr val="tx2"/>
                </a:solidFill>
                <a:latin typeface="Times New Roman" pitchFamily="18" charset="0"/>
              </a:rPr>
              <a:t>Bydlení</a:t>
            </a:r>
          </a:p>
        </p:txBody>
      </p:sp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3635375" y="6219825"/>
            <a:ext cx="20764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1400" i="1" dirty="0">
                <a:latin typeface="Times New Roman" pitchFamily="18" charset="0"/>
              </a:rPr>
              <a:t>Londýn, kostel sv. Stefana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0" grpId="0"/>
      <p:bldP spid="2458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Martina Veselá\Desktop\700_providence-chapel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898" y="260648"/>
            <a:ext cx="4445000" cy="614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Martina Veselá\Desktop\kenny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548680"/>
            <a:ext cx="3048000" cy="2238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Martina Veselá\Desktop\kenny2fre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6431" y="3068960"/>
            <a:ext cx="3048000" cy="2238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5796136" y="5661248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V. Británie, Kent</a:t>
            </a:r>
            <a:endParaRPr lang="cs-CZ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8434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074" name="Picture 2" descr="C:\Users\Martina Veselá\Desktop\WEB393472__vitraze_od_slavne_firmy_Clayton_am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32656"/>
            <a:ext cx="5334000" cy="3248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Martina Veselá\Desktop\WEB393483_zlehlem_prostoru_pusobil_nepatricn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751286"/>
            <a:ext cx="4417591" cy="3084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Martina Veselá\Desktop\6mikula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867" y="3714678"/>
            <a:ext cx="3843636" cy="3121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6428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098" name="Picture 2" descr="C:\Users\Martina Veselá\Desktop\pin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77" y="592838"/>
            <a:ext cx="4359052" cy="2987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Martina Veselá\Desktop\utrech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717795"/>
            <a:ext cx="5715000" cy="3009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5332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122" name="Picture 2" descr="C:\Users\Martina Veselá\Desktop\3utrech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908720"/>
            <a:ext cx="7952883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0064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146" name="Picture 2" descr="C:\Users\Martina Veselá\Desktop\kostel-mooned-ponds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980728"/>
            <a:ext cx="8062507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9984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122" name="Picture 2" descr="C:\Users\Martina Indrová\Desktop\3-Wilton---s-Music-Hall-Weddingin-London-By-Paul-Joseph-Photography-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2" y="0"/>
            <a:ext cx="45720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Martina Indrová\Desktop\Wedding-rotating-4-1024x68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212146"/>
            <a:ext cx="5358036" cy="3563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Martina Indrová\Desktop\Wiltons-Music-Hall-Wedding-06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16632"/>
            <a:ext cx="3671098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5004048" y="2636912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 smtClean="0"/>
              <a:t>Wilton</a:t>
            </a:r>
            <a:r>
              <a:rPr lang="cs-CZ" dirty="0" smtClean="0"/>
              <a:t>‘ s Music </a:t>
            </a:r>
            <a:r>
              <a:rPr lang="cs-CZ" dirty="0" err="1" smtClean="0"/>
              <a:t>Hall</a:t>
            </a:r>
            <a:r>
              <a:rPr lang="cs-CZ" dirty="0" smtClean="0"/>
              <a:t>, Londýn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723575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b="1" i="1" smtClean="0">
                <a:latin typeface="Times New Roman" pitchFamily="18" charset="0"/>
                <a:cs typeface="Times New Roman" pitchFamily="18" charset="0"/>
              </a:rPr>
              <a:t>Kategorizace</a:t>
            </a:r>
          </a:p>
        </p:txBody>
      </p:sp>
      <p:pic>
        <p:nvPicPr>
          <p:cNvPr id="15362" name="Obrázek 3" descr="Třeboň.bmp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4541" y="2780928"/>
            <a:ext cx="3959006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Obdélník 4"/>
          <p:cNvSpPr>
            <a:spLocks noChangeArrowheads="1"/>
          </p:cNvSpPr>
          <p:nvPr/>
        </p:nvSpPr>
        <p:spPr bwMode="auto">
          <a:xfrm>
            <a:off x="2286000" y="3105150"/>
            <a:ext cx="4572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cs-CZ" i="1">
                <a:latin typeface="Times New Roman" pitchFamily="18" charset="0"/>
                <a:cs typeface="Times New Roman" pitchFamily="18" charset="0"/>
              </a:rPr>
              <a:t>	</a:t>
            </a:r>
          </a:p>
        </p:txBody>
      </p:sp>
      <p:sp>
        <p:nvSpPr>
          <p:cNvPr id="15364" name="Obdélník 5"/>
          <p:cNvSpPr>
            <a:spLocks noChangeArrowheads="1"/>
          </p:cNvSpPr>
          <p:nvPr/>
        </p:nvSpPr>
        <p:spPr bwMode="auto">
          <a:xfrm>
            <a:off x="2286000" y="3105150"/>
            <a:ext cx="4572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cs-CZ" i="1">
                <a:latin typeface="Times New Roman" pitchFamily="18" charset="0"/>
                <a:cs typeface="Times New Roman" pitchFamily="18" charset="0"/>
              </a:rPr>
              <a:t>	</a:t>
            </a:r>
          </a:p>
        </p:txBody>
      </p:sp>
      <p:sp>
        <p:nvSpPr>
          <p:cNvPr id="15366" name="TextovéPole 7"/>
          <p:cNvSpPr txBox="1">
            <a:spLocks noChangeArrowheads="1"/>
          </p:cNvSpPr>
          <p:nvPr/>
        </p:nvSpPr>
        <p:spPr bwMode="auto">
          <a:xfrm>
            <a:off x="857250" y="1714500"/>
            <a:ext cx="35718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3200" i="1">
                <a:latin typeface="Times New Roman" pitchFamily="18" charset="0"/>
                <a:cs typeface="Times New Roman" pitchFamily="18" charset="0"/>
              </a:rPr>
              <a:t>Kostely a kaple</a:t>
            </a:r>
          </a:p>
        </p:txBody>
      </p:sp>
      <p:pic>
        <p:nvPicPr>
          <p:cNvPr id="3" name="Zástupný symbol pro obsah 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7082" y="1916831"/>
            <a:ext cx="3415358" cy="4553811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1" grpId="0"/>
      <p:bldP spid="1536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2" descr="Obrázek1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Picture 5" descr="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65475" y="1052513"/>
            <a:ext cx="3351213" cy="438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6" name="Text Box 6"/>
          <p:cNvSpPr txBox="1">
            <a:spLocks noChangeArrowheads="1"/>
          </p:cNvSpPr>
          <p:nvPr/>
        </p:nvSpPr>
        <p:spPr bwMode="auto">
          <a:xfrm>
            <a:off x="3563938" y="6307138"/>
            <a:ext cx="29859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1400" i="1" dirty="0" smtClean="0">
                <a:latin typeface="Times New Roman" pitchFamily="18" charset="0"/>
              </a:rPr>
              <a:t>St. </a:t>
            </a:r>
            <a:r>
              <a:rPr lang="cs-CZ" sz="1400" i="1" dirty="0" err="1" smtClean="0">
                <a:latin typeface="Times New Roman" pitchFamily="18" charset="0"/>
              </a:rPr>
              <a:t>Petersburg</a:t>
            </a:r>
            <a:r>
              <a:rPr lang="cs-CZ" sz="1400" i="1" dirty="0" smtClean="0">
                <a:latin typeface="Times New Roman" pitchFamily="18" charset="0"/>
              </a:rPr>
              <a:t>, </a:t>
            </a:r>
            <a:r>
              <a:rPr lang="cs-CZ" sz="1400" i="1" dirty="0">
                <a:latin typeface="Times New Roman" pitchFamily="18" charset="0"/>
              </a:rPr>
              <a:t>kostel sv. Petra a Pavla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2" descr="Obrázek1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 descr="EkologieBazé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79613" y="1885950"/>
            <a:ext cx="5113337" cy="3703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2" descr="Obrázek1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9" name="Picture 5" descr="1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39975" y="1557338"/>
            <a:ext cx="4557713" cy="3576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30" name="Text Box 6"/>
          <p:cNvSpPr txBox="1">
            <a:spLocks noChangeArrowheads="1"/>
          </p:cNvSpPr>
          <p:nvPr/>
        </p:nvSpPr>
        <p:spPr bwMode="auto">
          <a:xfrm>
            <a:off x="4202113" y="6165850"/>
            <a:ext cx="120712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1400" i="1" dirty="0" smtClean="0">
                <a:latin typeface="Times New Roman" pitchFamily="18" charset="0"/>
              </a:rPr>
              <a:t>St. </a:t>
            </a:r>
            <a:r>
              <a:rPr lang="cs-CZ" sz="1400" i="1" dirty="0" err="1" smtClean="0">
                <a:latin typeface="Times New Roman" pitchFamily="18" charset="0"/>
              </a:rPr>
              <a:t>Petersburg</a:t>
            </a:r>
            <a:endParaRPr lang="cs-CZ" sz="1400" i="1" dirty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6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66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30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Picture 2" descr="Obrázek1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Picture 3" descr="EkologieProdejn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71688" y="1214438"/>
            <a:ext cx="4897437" cy="399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Picture 2" descr="Obrázek1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3" name="Picture 5" descr="0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90850" y="1196975"/>
            <a:ext cx="3452813" cy="439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4" name="Text Box 6"/>
          <p:cNvSpPr txBox="1">
            <a:spLocks noChangeArrowheads="1"/>
          </p:cNvSpPr>
          <p:nvPr/>
        </p:nvSpPr>
        <p:spPr bwMode="auto">
          <a:xfrm>
            <a:off x="4273550" y="6307138"/>
            <a:ext cx="120712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1400" i="1" dirty="0" smtClean="0">
                <a:latin typeface="Times New Roman" pitchFamily="18" charset="0"/>
              </a:rPr>
              <a:t>St. </a:t>
            </a:r>
            <a:r>
              <a:rPr lang="cs-CZ" sz="1400" i="1" dirty="0" err="1" smtClean="0">
                <a:latin typeface="Times New Roman" pitchFamily="18" charset="0"/>
              </a:rPr>
              <a:t>Petersburg</a:t>
            </a:r>
            <a:endParaRPr lang="cs-CZ" sz="1400" i="1" dirty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7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76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4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Picture 2" descr="Obrázek1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3" descr="EkologieHal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79613" y="1690688"/>
            <a:ext cx="5329237" cy="4186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Picture 2" descr="Obrázek1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1" name="Picture 5" descr="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35150" y="1254125"/>
            <a:ext cx="5486400" cy="440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2" name="Text Box 6"/>
          <p:cNvSpPr txBox="1">
            <a:spLocks noChangeArrowheads="1"/>
          </p:cNvSpPr>
          <p:nvPr/>
        </p:nvSpPr>
        <p:spPr bwMode="auto">
          <a:xfrm>
            <a:off x="4202113" y="6308725"/>
            <a:ext cx="120712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1400" i="1" dirty="0" smtClean="0">
                <a:latin typeface="Times New Roman" pitchFamily="18" charset="0"/>
              </a:rPr>
              <a:t>St. </a:t>
            </a:r>
            <a:r>
              <a:rPr lang="cs-CZ" sz="1400" i="1" dirty="0" err="1" smtClean="0">
                <a:latin typeface="Times New Roman" pitchFamily="18" charset="0"/>
              </a:rPr>
              <a:t>Petersburg</a:t>
            </a:r>
            <a:endParaRPr lang="cs-CZ" sz="1400" i="1" dirty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9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5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7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97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97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Picture 2" descr="Obrázek1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Picture 4" descr="EkologieAutoservi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57375" y="1571625"/>
            <a:ext cx="5183188" cy="4046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Picture 2" descr="Obrázek1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3306763" y="588963"/>
            <a:ext cx="2268537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4800" i="1">
                <a:solidFill>
                  <a:schemeClr val="tx2"/>
                </a:solidFill>
                <a:latin typeface="Times New Roman" pitchFamily="18" charset="0"/>
              </a:rPr>
              <a:t>Kláštery</a:t>
            </a:r>
          </a:p>
        </p:txBody>
      </p:sp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533400" y="4113213"/>
            <a:ext cx="8286750" cy="2947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20000"/>
              </a:spcBef>
              <a:buFontTx/>
              <a:buChar char="•"/>
            </a:pPr>
            <a:r>
              <a:rPr lang="cs-CZ" sz="3200" b="1" dirty="0">
                <a:latin typeface="Times New Roman" pitchFamily="18" charset="0"/>
              </a:rPr>
              <a:t> </a:t>
            </a:r>
            <a:r>
              <a:rPr lang="cs-CZ" sz="3200" i="1" dirty="0">
                <a:latin typeface="Times New Roman" pitchFamily="18" charset="0"/>
              </a:rPr>
              <a:t>doplácí zejména na skutečnost, že se jedná</a:t>
            </a:r>
          </a:p>
          <a:p>
            <a:pPr algn="just">
              <a:spcBef>
                <a:spcPct val="20000"/>
              </a:spcBef>
            </a:pPr>
            <a:r>
              <a:rPr lang="cs-CZ" sz="3200" i="1" dirty="0">
                <a:latin typeface="Times New Roman" pitchFamily="18" charset="0"/>
              </a:rPr>
              <a:t>   většinou o větší areály a komplexy budov, </a:t>
            </a:r>
          </a:p>
          <a:p>
            <a:pPr algn="just">
              <a:spcBef>
                <a:spcPct val="20000"/>
              </a:spcBef>
            </a:pPr>
            <a:r>
              <a:rPr lang="cs-CZ" sz="3200" i="1" dirty="0">
                <a:latin typeface="Times New Roman" pitchFamily="18" charset="0"/>
              </a:rPr>
              <a:t>   kde  jsou potřebné obrovské finanční částky </a:t>
            </a:r>
          </a:p>
          <a:p>
            <a:pPr algn="just">
              <a:spcBef>
                <a:spcPct val="20000"/>
              </a:spcBef>
            </a:pPr>
            <a:r>
              <a:rPr lang="cs-CZ" sz="3200" i="1" dirty="0">
                <a:latin typeface="Times New Roman" pitchFamily="18" charset="0"/>
              </a:rPr>
              <a:t>   na </a:t>
            </a:r>
            <a:r>
              <a:rPr lang="cs-CZ" sz="3200" i="1" dirty="0" smtClean="0">
                <a:latin typeface="Times New Roman" pitchFamily="18" charset="0"/>
              </a:rPr>
              <a:t>obnovu</a:t>
            </a:r>
            <a:endParaRPr lang="cs-CZ" sz="3200" i="1" dirty="0">
              <a:latin typeface="Times New Roman" pitchFamily="18" charset="0"/>
            </a:endParaRPr>
          </a:p>
          <a:p>
            <a:pPr>
              <a:spcBef>
                <a:spcPct val="20000"/>
              </a:spcBef>
              <a:buFontTx/>
              <a:buChar char="•"/>
            </a:pPr>
            <a:endParaRPr lang="cs-CZ" sz="3200" b="1" dirty="0">
              <a:latin typeface="Times New Roman" pitchFamily="18" charset="0"/>
            </a:endParaRPr>
          </a:p>
        </p:txBody>
      </p:sp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539750" y="2492375"/>
            <a:ext cx="7889875" cy="1176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buFontTx/>
              <a:buChar char="•"/>
            </a:pPr>
            <a:r>
              <a:rPr lang="cs-CZ" sz="3200" b="1">
                <a:latin typeface="Times New Roman" pitchFamily="18" charset="0"/>
              </a:rPr>
              <a:t> </a:t>
            </a:r>
            <a:r>
              <a:rPr lang="cs-CZ" sz="3200" i="1">
                <a:latin typeface="Times New Roman" pitchFamily="18" charset="0"/>
              </a:rPr>
              <a:t>zvláštní a samostatná kategorie </a:t>
            </a:r>
          </a:p>
          <a:p>
            <a:pPr>
              <a:spcBef>
                <a:spcPct val="20000"/>
              </a:spcBef>
            </a:pPr>
            <a:r>
              <a:rPr lang="cs-CZ" sz="3200" i="1">
                <a:latin typeface="Times New Roman" pitchFamily="18" charset="0"/>
              </a:rPr>
              <a:t>   církevních památek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/>
      <p:bldP spid="16388" grpId="0"/>
      <p:bldP spid="16389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5724128" y="5949280"/>
            <a:ext cx="25922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Chotěšov</a:t>
            </a:r>
            <a:endParaRPr lang="cs-CZ" sz="1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C:\Users\Martina Indrová\Desktop\full_c892d5_f_normalFile1-p114023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16632"/>
            <a:ext cx="4348535" cy="3265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Martina Indrová\Desktop\3139_klaster-chotesov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468835"/>
            <a:ext cx="4956324" cy="3304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5630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cs-CZ" smtClean="0"/>
          </a:p>
        </p:txBody>
      </p:sp>
      <p:sp>
        <p:nvSpPr>
          <p:cNvPr id="16386" name="Zástupný symbol pro obsah 2"/>
          <p:cNvSpPr>
            <a:spLocks noGrp="1"/>
          </p:cNvSpPr>
          <p:nvPr>
            <p:ph idx="1"/>
          </p:nvPr>
        </p:nvSpPr>
        <p:spPr>
          <a:xfrm>
            <a:off x="457200" y="571500"/>
            <a:ext cx="8229600" cy="5554663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cs-CZ" smtClean="0"/>
              <a:t>	</a:t>
            </a:r>
            <a:r>
              <a:rPr lang="cs-CZ" i="1" smtClean="0">
                <a:latin typeface="Times New Roman" pitchFamily="18" charset="0"/>
                <a:cs typeface="Times New Roman" pitchFamily="18" charset="0"/>
              </a:rPr>
              <a:t>Kláštery</a:t>
            </a:r>
          </a:p>
          <a:p>
            <a:pPr eaLnBrk="1" hangingPunct="1">
              <a:buFont typeface="Arial" charset="0"/>
              <a:buNone/>
            </a:pPr>
            <a:endParaRPr lang="cs-CZ" i="1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Arial" charset="0"/>
              <a:buNone/>
            </a:pPr>
            <a:r>
              <a:rPr lang="cs-CZ" i="1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cs-CZ" smtClean="0"/>
          </a:p>
        </p:txBody>
      </p:sp>
      <p:pic>
        <p:nvPicPr>
          <p:cNvPr id="4" name="Obrázek 3" descr="Vyšší Bro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1571612"/>
            <a:ext cx="8220102" cy="4259616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2214546" y="6286520"/>
            <a:ext cx="45005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i="1" dirty="0" smtClean="0">
                <a:latin typeface="Times New Roman" pitchFamily="18" charset="0"/>
                <a:cs typeface="Times New Roman" pitchFamily="18" charset="0"/>
              </a:rPr>
              <a:t>         Vyšší Brod, cisterciácký klášter</a:t>
            </a:r>
            <a:endParaRPr lang="cs-CZ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/>
      <p:bldP spid="5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88640"/>
            <a:ext cx="5372075" cy="3072827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711453"/>
            <a:ext cx="4679441" cy="3119627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>
            <a:off x="5796136" y="5877272"/>
            <a:ext cx="29523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Znojmo – klášter Louka</a:t>
            </a:r>
            <a:endParaRPr lang="cs-CZ" sz="1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8384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Picture 2" descr="Obrázek1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3276600" y="404813"/>
            <a:ext cx="2736850" cy="82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4800" i="1">
                <a:solidFill>
                  <a:schemeClr val="tx2"/>
                </a:solidFill>
                <a:latin typeface="Times New Roman" pitchFamily="18" charset="0"/>
              </a:rPr>
              <a:t>Hřbitovy</a:t>
            </a:r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971550" y="1412875"/>
            <a:ext cx="7204075" cy="1176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FontTx/>
              <a:buChar char="•"/>
            </a:pPr>
            <a:r>
              <a:rPr lang="cs-CZ" sz="3200" b="1">
                <a:latin typeface="Times New Roman" pitchFamily="18" charset="0"/>
              </a:rPr>
              <a:t>  </a:t>
            </a:r>
            <a:r>
              <a:rPr lang="cs-CZ" sz="3200" i="1">
                <a:latin typeface="Times New Roman" pitchFamily="18" charset="0"/>
              </a:rPr>
              <a:t>areály, které si svou funkci podržely do </a:t>
            </a:r>
          </a:p>
          <a:p>
            <a:pPr>
              <a:spcBef>
                <a:spcPct val="20000"/>
              </a:spcBef>
            </a:pPr>
            <a:r>
              <a:rPr lang="cs-CZ" sz="3200" i="1">
                <a:latin typeface="Times New Roman" pitchFamily="18" charset="0"/>
              </a:rPr>
              <a:t>    současnosti (pakliže nebyly zrušeny)</a:t>
            </a:r>
          </a:p>
        </p:txBody>
      </p:sp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973138" y="2565400"/>
            <a:ext cx="7221537" cy="1176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FontTx/>
              <a:buChar char="•"/>
            </a:pPr>
            <a:r>
              <a:rPr lang="cs-CZ" sz="3200" b="1">
                <a:latin typeface="Times New Roman" pitchFamily="18" charset="0"/>
              </a:rPr>
              <a:t>  </a:t>
            </a:r>
            <a:r>
              <a:rPr lang="cs-CZ" sz="3200" i="1">
                <a:latin typeface="Times New Roman" pitchFamily="18" charset="0"/>
              </a:rPr>
              <a:t>ve většině případů jsou dnes ve </a:t>
            </a:r>
          </a:p>
          <a:p>
            <a:pPr>
              <a:spcBef>
                <a:spcPct val="20000"/>
              </a:spcBef>
            </a:pPr>
            <a:r>
              <a:rPr lang="cs-CZ" sz="3200" i="1">
                <a:latin typeface="Times New Roman" pitchFamily="18" charset="0"/>
              </a:rPr>
              <a:t>    vlastnictví obcí a měst, které je spravují</a:t>
            </a:r>
          </a:p>
        </p:txBody>
      </p:sp>
      <p:pic>
        <p:nvPicPr>
          <p:cNvPr id="19462" name="Picture 6" descr="P529017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938" y="3789363"/>
            <a:ext cx="1939925" cy="259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4" name="Text Box 8"/>
          <p:cNvSpPr txBox="1">
            <a:spLocks noChangeArrowheads="1"/>
          </p:cNvSpPr>
          <p:nvPr/>
        </p:nvSpPr>
        <p:spPr bwMode="auto">
          <a:xfrm>
            <a:off x="3727450" y="6524625"/>
            <a:ext cx="16367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1400" i="1">
                <a:latin typeface="Times New Roman" pitchFamily="18" charset="0"/>
              </a:rPr>
              <a:t>Lidéřovice, kostnice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94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/>
      <p:bldP spid="19460" grpId="0"/>
      <p:bldP spid="19461" grpId="0"/>
      <p:bldP spid="19464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Nadpis 1"/>
          <p:cNvSpPr>
            <a:spLocks noGrp="1"/>
          </p:cNvSpPr>
          <p:nvPr>
            <p:ph type="title"/>
          </p:nvPr>
        </p:nvSpPr>
        <p:spPr>
          <a:xfrm>
            <a:off x="457200" y="1643063"/>
            <a:ext cx="8229600" cy="3643312"/>
          </a:xfrm>
        </p:spPr>
        <p:txBody>
          <a:bodyPr/>
          <a:lstStyle/>
          <a:p>
            <a:pPr eaLnBrk="1" hangingPunct="1"/>
            <a:r>
              <a:rPr lang="cs-CZ" sz="3600" i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Příklady využití některých</a:t>
            </a:r>
            <a:br>
              <a:rPr lang="cs-CZ" sz="3600" i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cs-CZ" sz="3600" i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sakrálních památek</a:t>
            </a:r>
            <a:br>
              <a:rPr lang="cs-CZ" sz="3600" i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cs-CZ" sz="3600" i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 České republice</a:t>
            </a:r>
            <a:r>
              <a:rPr lang="cs-CZ" sz="3600" i="1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3600" i="1" smtClean="0">
                <a:latin typeface="Times New Roman" pitchFamily="18" charset="0"/>
                <a:cs typeface="Times New Roman" pitchFamily="18" charset="0"/>
              </a:rPr>
            </a:br>
            <a:endParaRPr lang="cs-CZ" sz="3600" i="1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30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30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09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3" name="Picture 2" descr="Obrázek1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3" name="Text Box 5"/>
          <p:cNvSpPr txBox="1">
            <a:spLocks noChangeArrowheads="1"/>
          </p:cNvSpPr>
          <p:nvPr/>
        </p:nvSpPr>
        <p:spPr bwMode="auto">
          <a:xfrm>
            <a:off x="1258888" y="692150"/>
            <a:ext cx="63373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4800" i="1">
                <a:latin typeface="Times New Roman" pitchFamily="18" charset="0"/>
              </a:rPr>
              <a:t>Horní hrad (Hauenstein)</a:t>
            </a:r>
          </a:p>
        </p:txBody>
      </p:sp>
      <p:pic>
        <p:nvPicPr>
          <p:cNvPr id="37894" name="Picture 6" descr="P521000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3800" y="2133600"/>
            <a:ext cx="3213100" cy="429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5" name="Picture 7" descr="P3210166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8313" y="2133600"/>
            <a:ext cx="3887787" cy="290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6" name="Text Box 8"/>
          <p:cNvSpPr txBox="1">
            <a:spLocks noChangeArrowheads="1"/>
          </p:cNvSpPr>
          <p:nvPr/>
        </p:nvSpPr>
        <p:spPr bwMode="auto">
          <a:xfrm>
            <a:off x="755650" y="5589588"/>
            <a:ext cx="35433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1400" i="1">
                <a:latin typeface="Times New Roman" pitchFamily="18" charset="0"/>
              </a:rPr>
              <a:t>Novogotická kaple Zvěstování Panny Marie </a:t>
            </a:r>
          </a:p>
          <a:p>
            <a:r>
              <a:rPr lang="cs-CZ" sz="1400" i="1">
                <a:latin typeface="Times New Roman" pitchFamily="18" charset="0"/>
              </a:rPr>
              <a:t>vystavěná dle návrhu B. Gruebera v roce 1851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8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8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78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78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78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78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37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3" grpId="0"/>
      <p:bldP spid="37896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cs-CZ" smtClean="0"/>
          </a:p>
        </p:txBody>
      </p:sp>
      <p:pic>
        <p:nvPicPr>
          <p:cNvPr id="45058" name="Picture 2" descr="C:\Users\b\Desktop\Využití sakrálních památek\Hauenštejn\Hauenštejn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/>
          <a:srcRect l="600" r="-600" b="3833"/>
          <a:stretch/>
        </p:blipFill>
        <p:spPr>
          <a:xfrm>
            <a:off x="1571625" y="1143000"/>
            <a:ext cx="6034088" cy="4352453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5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1" name="Picture 2" descr="Obrázek1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5" name="Picture 3" descr="P521000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5650" y="3860800"/>
            <a:ext cx="3170238" cy="237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6" name="Picture 4" descr="P521000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24525" y="3573463"/>
            <a:ext cx="1992313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7" name="Picture 5" descr="P521000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187450" y="549275"/>
            <a:ext cx="2020888" cy="270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8" name="Picture 6" descr="P521000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787900" y="549275"/>
            <a:ext cx="3168650" cy="237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8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8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8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8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122" y="692696"/>
            <a:ext cx="3957986" cy="5271459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3206" y="692696"/>
            <a:ext cx="3953594" cy="5271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246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4788024" y="5363924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Červené Blato</a:t>
            </a:r>
            <a:endParaRPr lang="cs-CZ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5" name="Picture 3" descr="E:\FOTOARCHIV\Grant KÚ foto\ČERVENÉ BLATO - Petříkov\Jiříkovo údolí kaple čp. 17\P101017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764704"/>
            <a:ext cx="3888432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E:\FOTOARCHIV\Grant KÚ foto\ČERVENÉ BLATO - Petříkov\Jiříkovo údolí kaple čp. 17\P101017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472" y="1412776"/>
            <a:ext cx="4608512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8694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116832"/>
          </a:xfrm>
        </p:spPr>
        <p:txBody>
          <a:bodyPr/>
          <a:lstStyle/>
          <a:p>
            <a:endParaRPr lang="cs-CZ" dirty="0"/>
          </a:p>
        </p:txBody>
      </p:sp>
      <p:pic>
        <p:nvPicPr>
          <p:cNvPr id="1026" name="Picture 2" descr="C:\Users\Martina Veselá\Desktop\324608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0394" y="188640"/>
            <a:ext cx="5000625" cy="374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611560" y="4365104"/>
            <a:ext cx="799288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sz="1400" dirty="0"/>
              <a:t>Prodám kapli sv. Josefa s dalšími </a:t>
            </a:r>
            <a:r>
              <a:rPr lang="cs-CZ" sz="1400" dirty="0" smtClean="0"/>
              <a:t>dvěma </a:t>
            </a:r>
            <a:r>
              <a:rPr lang="cs-CZ" sz="1400" dirty="0"/>
              <a:t>stavbami a pozemky o výměře cca 2500m2.Kaple se nachází v Zákupech u České Lípy na kraji lesa u úpatí kopce kamenický vrch s krásným výhledem do krajiny situovaná na jižní stranu a cca 400m od zástavby. Příjezdová cesta k objektu asfaltová, u kaple končí a dál již lesní cesty, na kraji pozemku přípojka na elektřinu. Jedná se o kapli postavenou v roce 1698, </a:t>
            </a:r>
            <a:r>
              <a:rPr lang="cs-CZ" sz="1400" dirty="0">
                <a:solidFill>
                  <a:srgbClr val="FF0000"/>
                </a:solidFill>
              </a:rPr>
              <a:t>možno využít k bydlení, rekreaci k podnikání(penzion).</a:t>
            </a:r>
            <a:r>
              <a:rPr lang="cs-CZ" sz="1400" dirty="0"/>
              <a:t> Kaple není památkově chráněna. Nutná rekonstrukce objektu, staticky v pořádku. Na rekonstrukci k dispozici střešní krytina, tvárnice, stropní trámy. Exkluzivní místo k bydlení nebo k rekreaci, čistý vzduch, klidné prostředí s možností procházek po lese</a:t>
            </a:r>
            <a:r>
              <a:rPr lang="cs-CZ" sz="1400" dirty="0" smtClean="0"/>
              <a:t>. V </a:t>
            </a:r>
            <a:r>
              <a:rPr lang="cs-CZ" sz="1400" dirty="0"/>
              <a:t>místě školka, škola, obchod, cca 800m. Dále sportovní hala, koupaliště, zámek, 7 km od České Lípy, </a:t>
            </a:r>
            <a:r>
              <a:rPr lang="cs-CZ" sz="1400" dirty="0" smtClean="0"/>
              <a:t>15 km </a:t>
            </a:r>
            <a:r>
              <a:rPr lang="cs-CZ" sz="1400" dirty="0"/>
              <a:t>Máchovo jezero atd. Ideální přijet a vidět. Prohlídka po tel. dohodě. </a:t>
            </a:r>
            <a:r>
              <a:rPr lang="cs-CZ" sz="1400" dirty="0" smtClean="0"/>
              <a:t>Cena: 1.490.000,- Kč.</a:t>
            </a: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2309703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7173" name="Picture 5" descr="C:\Users\Martina Veselá\Desktop\small_e31c2370bc66ce05192ef4da87cfbee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548680"/>
            <a:ext cx="1781156" cy="1979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C:\Users\Martina Veselá\Desktop\9396--c640x48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145" y="3861048"/>
            <a:ext cx="3242271" cy="2431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4283968" y="5877272"/>
            <a:ext cx="4392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Žďár nad Sázavou, kaple sv. Markéty</a:t>
            </a:r>
            <a:endParaRPr lang="cs-CZ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C:\Users\Martina Indrová\Desktop\1105_5536ce93970fd9fd022835634972fb8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4722" y="3140968"/>
            <a:ext cx="3989710" cy="2663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Martina Indrová\Desktop\56aa09d643c8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6135" y="337248"/>
            <a:ext cx="1713442" cy="2570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:\Users\Martina Indrová\Desktop\001-kaple-sv_-markety--brezen-2005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4381500" cy="3286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7250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cs-CZ" smtClean="0"/>
          </a:p>
        </p:txBody>
      </p:sp>
      <p:sp>
        <p:nvSpPr>
          <p:cNvPr id="17410" name="Zástupný symbol pro obsah 2"/>
          <p:cNvSpPr>
            <a:spLocks noGrp="1"/>
          </p:cNvSpPr>
          <p:nvPr>
            <p:ph idx="1"/>
          </p:nvPr>
        </p:nvSpPr>
        <p:spPr>
          <a:xfrm>
            <a:off x="457200" y="285750"/>
            <a:ext cx="8229600" cy="5840413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cs-CZ" dirty="0" smtClean="0"/>
              <a:t>	</a:t>
            </a:r>
          </a:p>
          <a:p>
            <a:pPr eaLnBrk="1" hangingPunct="1">
              <a:buFont typeface="Arial" charset="0"/>
              <a:buNone/>
            </a:pPr>
            <a:r>
              <a:rPr lang="cs-CZ" i="1" dirty="0" smtClean="0">
                <a:latin typeface="Times New Roman" pitchFamily="18" charset="0"/>
                <a:cs typeface="Times New Roman" pitchFamily="18" charset="0"/>
              </a:rPr>
              <a:t>	Hřbitovy</a:t>
            </a:r>
          </a:p>
          <a:p>
            <a:pPr eaLnBrk="1" hangingPunct="1">
              <a:buFont typeface="Arial" charset="0"/>
              <a:buNone/>
            </a:pPr>
            <a:endParaRPr lang="cs-CZ" i="1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Arial" charset="0"/>
              <a:buNone/>
            </a:pPr>
            <a:endParaRPr lang="cs-CZ" i="1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Arial" charset="0"/>
              <a:buNone/>
            </a:pPr>
            <a:r>
              <a:rPr lang="cs-CZ" i="1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cs-CZ" dirty="0" smtClean="0"/>
          </a:p>
        </p:txBody>
      </p:sp>
      <p:sp>
        <p:nvSpPr>
          <p:cNvPr id="5" name="TextovéPole 4"/>
          <p:cNvSpPr txBox="1"/>
          <p:nvPr/>
        </p:nvSpPr>
        <p:spPr>
          <a:xfrm>
            <a:off x="1857356" y="5643578"/>
            <a:ext cx="7023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i="1" dirty="0" smtClean="0">
                <a:latin typeface="Times New Roman" pitchFamily="18" charset="0"/>
                <a:cs typeface="Times New Roman" pitchFamily="18" charset="0"/>
              </a:rPr>
              <a:t>       Kostel sv. Jana Nepomuckého na Zelené hoře</a:t>
            </a:r>
            <a:endParaRPr lang="cs-CZ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553" y="1562579"/>
            <a:ext cx="7000894" cy="39360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  <p:bldP spid="5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8195" name="Picture 3" descr="C:\Users\Martina Indrová\Desktop\1280px-Zdar_nad_sazavou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836712"/>
            <a:ext cx="6747634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54228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2290" name="Picture 2" descr="C:\Users\Martina Veselá\Desktop\full_d98ba0_f_normalFile3-sdim066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32656"/>
            <a:ext cx="7898091" cy="5264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4499992" y="5805264"/>
            <a:ext cx="4081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Křížov</a:t>
            </a:r>
            <a:r>
              <a:rPr lang="cs-C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kaple sv. Františka Xaverského</a:t>
            </a:r>
            <a:endParaRPr lang="cs-CZ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9958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z="3600" i="1" smtClean="0">
                <a:latin typeface="Times New Roman" pitchFamily="18" charset="0"/>
                <a:cs typeface="Times New Roman" pitchFamily="18" charset="0"/>
              </a:rPr>
              <a:t>Velké Meziříčí, nová synagoga</a:t>
            </a:r>
          </a:p>
        </p:txBody>
      </p:sp>
      <p:pic>
        <p:nvPicPr>
          <p:cNvPr id="47106" name="Picture 2" descr="C:\Users\b\Desktop\Využití sakrálních památek\Velké Meziříčí\     nová synagoga byla dokončena roku 187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000125" y="1714500"/>
            <a:ext cx="3060700" cy="4297363"/>
          </a:xfrm>
        </p:spPr>
      </p:pic>
      <p:pic>
        <p:nvPicPr>
          <p:cNvPr id="47107" name="Picture 3" descr="C:\Users\b\Desktop\Využití sakrálních památek\Velké Meziříčí\ interiér nové synagogy po vyrabování nacisty v roc e 194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500563" y="2500313"/>
            <a:ext cx="4260850" cy="2855912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7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7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47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5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cs-CZ" smtClean="0"/>
          </a:p>
        </p:txBody>
      </p:sp>
      <p:pic>
        <p:nvPicPr>
          <p:cNvPr id="48130" name="Picture 2" descr="C:\Users\b\Desktop\Využití sakrálních památek\Velké Meziříčí\ průčelí nové synagogy - dnes vietnamská prodejna  U MATESA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3928" y="908719"/>
            <a:ext cx="4838111" cy="3641895"/>
          </a:xfrm>
        </p:spPr>
      </p:pic>
      <p:pic>
        <p:nvPicPr>
          <p:cNvPr id="48131" name="Picture 3" descr="C:\Users\b\Desktop\Využití sakrálních památek\Velké Meziříčí\     nová synagoga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004048" y="3429000"/>
            <a:ext cx="4038600" cy="3040063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8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8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z="3200" i="1" smtClean="0">
                <a:latin typeface="Times New Roman" pitchFamily="18" charset="0"/>
                <a:cs typeface="Times New Roman" pitchFamily="18" charset="0"/>
              </a:rPr>
              <a:t>Praha 1, kostel sv. Michaela Archanděla</a:t>
            </a:r>
          </a:p>
        </p:txBody>
      </p:sp>
      <p:pic>
        <p:nvPicPr>
          <p:cNvPr id="49154" name="Picture 2" descr="C:\Users\b\Desktop\Využití sakrálních památek\Praha sv. Michael\Sv. Michael 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00063" y="1785938"/>
            <a:ext cx="2584450" cy="3949700"/>
          </a:xfrm>
        </p:spPr>
      </p:pic>
      <p:pic>
        <p:nvPicPr>
          <p:cNvPr id="49155" name="Picture 3" descr="C:\Users\b\Desktop\Využití sakrálních památek\Praha sv. Michael\Praha sv. Michael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3292475" y="1643063"/>
            <a:ext cx="5618163" cy="424815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9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9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9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49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3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332856"/>
          </a:xfrm>
        </p:spPr>
        <p:txBody>
          <a:bodyPr/>
          <a:lstStyle/>
          <a:p>
            <a:endParaRPr lang="cs-CZ" dirty="0"/>
          </a:p>
        </p:txBody>
      </p:sp>
      <p:pic>
        <p:nvPicPr>
          <p:cNvPr id="1026" name="Picture 2" descr="C:\Users\Martina Indrová\Desktop\Kostel_svateho_Michaela_Archandela_v_Praz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548680"/>
            <a:ext cx="2592288" cy="4394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1187624" y="5085183"/>
            <a:ext cx="712879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sz="1400" i="1" dirty="0"/>
              <a:t>Mše svatá </a:t>
            </a:r>
            <a:r>
              <a:rPr lang="cs-CZ" sz="1400" i="1" dirty="0" smtClean="0"/>
              <a:t>vysluhovaná pod obojí </a:t>
            </a:r>
            <a:r>
              <a:rPr lang="cs-CZ" sz="1400" i="1" dirty="0" err="1" smtClean="0"/>
              <a:t>způsobou</a:t>
            </a:r>
            <a:r>
              <a:rPr lang="cs-CZ" sz="1400" i="1" dirty="0" smtClean="0"/>
              <a:t> </a:t>
            </a:r>
            <a:r>
              <a:rPr lang="cs-CZ" sz="1400" i="1" dirty="0"/>
              <a:t>v kostele sv. Michaela - </a:t>
            </a:r>
            <a:r>
              <a:rPr lang="cs-CZ" sz="1400" i="1" dirty="0" smtClean="0"/>
              <a:t>celostránková </a:t>
            </a:r>
            <a:r>
              <a:rPr lang="cs-CZ" sz="1400" i="1" dirty="0"/>
              <a:t>figurální iluminace </a:t>
            </a:r>
            <a:r>
              <a:rPr lang="cs-CZ" sz="1400" i="1" dirty="0" smtClean="0"/>
              <a:t>z Kancionálu literátského bratrstva </a:t>
            </a:r>
            <a:r>
              <a:rPr lang="cs-CZ" sz="1400" i="1" dirty="0"/>
              <a:t>kostela sv. Michaela z roku 1587 </a:t>
            </a:r>
            <a:r>
              <a:rPr lang="cs-CZ" sz="1400" i="1" dirty="0" smtClean="0"/>
              <a:t> (uloženo v NM)</a:t>
            </a:r>
            <a:endParaRPr lang="cs-CZ" sz="1400" i="1" dirty="0"/>
          </a:p>
        </p:txBody>
      </p:sp>
    </p:spTree>
    <p:extLst>
      <p:ext uri="{BB962C8B-B14F-4D97-AF65-F5344CB8AC3E}">
        <p14:creationId xmlns:p14="http://schemas.microsoft.com/office/powerpoint/2010/main" val="224358888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6" name="Picture 2" descr="C:\Users\Martina Indrová\Desktop\1280px-Kostel_svateho_Michaela_Archandela_510-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92696"/>
            <a:ext cx="7923514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2699792" y="6237312"/>
            <a:ext cx="34563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i="1" dirty="0" smtClean="0"/>
              <a:t>Stav 6/1991</a:t>
            </a:r>
            <a:endParaRPr lang="cs-CZ" sz="1400" i="1" dirty="0"/>
          </a:p>
        </p:txBody>
      </p:sp>
    </p:spTree>
    <p:extLst>
      <p:ext uri="{BB962C8B-B14F-4D97-AF65-F5344CB8AC3E}">
        <p14:creationId xmlns:p14="http://schemas.microsoft.com/office/powerpoint/2010/main" val="26867034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050" name="Picture 2" descr="C:\Users\Martina Indrová\Desktop\1280px-Kostel_svateho_Michaela_Archandela_512-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49256"/>
            <a:ext cx="8060096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2483768" y="6165304"/>
            <a:ext cx="41044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dirty="0" smtClean="0"/>
              <a:t>Stav 6/1991</a:t>
            </a: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284196146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cs-CZ" smtClean="0"/>
          </a:p>
        </p:txBody>
      </p:sp>
      <p:pic>
        <p:nvPicPr>
          <p:cNvPr id="50178" name="Picture 2" descr="C:\Users\b\Desktop\Využití sakrálních památek\Praha sv. Michael\Praha sv. Michael 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571750" y="285750"/>
            <a:ext cx="4144963" cy="5851525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0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cs-CZ" smtClean="0"/>
          </a:p>
        </p:txBody>
      </p:sp>
      <p:sp>
        <p:nvSpPr>
          <p:cNvPr id="2" name="Zástupný symbol pro obsah 1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9218" name="Picture 2" descr="C:\Users\Martina Veselá\Desktop\KOL4ad958_150130_12083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836712"/>
            <a:ext cx="8176909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cs-CZ" smtClean="0"/>
          </a:p>
        </p:txBody>
      </p:sp>
      <p:sp>
        <p:nvSpPr>
          <p:cNvPr id="18434" name="Zástupný symbol pro obsah 2"/>
          <p:cNvSpPr>
            <a:spLocks noGrp="1"/>
          </p:cNvSpPr>
          <p:nvPr>
            <p:ph idx="1"/>
          </p:nvPr>
        </p:nvSpPr>
        <p:spPr>
          <a:xfrm>
            <a:off x="457200" y="500063"/>
            <a:ext cx="8229600" cy="6143625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cs-CZ" smtClean="0"/>
              <a:t>	</a:t>
            </a:r>
            <a:r>
              <a:rPr lang="cs-CZ" i="1" smtClean="0">
                <a:latin typeface="Times New Roman" pitchFamily="18" charset="0"/>
                <a:cs typeface="Times New Roman" pitchFamily="18" charset="0"/>
              </a:rPr>
              <a:t>Fary a ostatní</a:t>
            </a:r>
          </a:p>
          <a:p>
            <a:pPr eaLnBrk="1" hangingPunct="1">
              <a:buFont typeface="Arial" charset="0"/>
              <a:buNone/>
            </a:pPr>
            <a:endParaRPr lang="cs-CZ" i="1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Arial" charset="0"/>
              <a:buNone/>
            </a:pPr>
            <a:r>
              <a:rPr lang="cs-CZ" i="1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cs-CZ" smtClean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25" y="2000250"/>
            <a:ext cx="4953000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6" name="TextovéPole 4"/>
          <p:cNvSpPr txBox="1">
            <a:spLocks noChangeArrowheads="1"/>
          </p:cNvSpPr>
          <p:nvPr/>
        </p:nvSpPr>
        <p:spPr bwMode="auto">
          <a:xfrm>
            <a:off x="3571875" y="5929313"/>
            <a:ext cx="221456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i="1">
                <a:latin typeface="Times New Roman" pitchFamily="18" charset="0"/>
                <a:cs typeface="Times New Roman" pitchFamily="18" charset="0"/>
              </a:rPr>
              <a:t>Kbel, fara čp. 35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/>
      <p:bldP spid="18436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42" name="Picture 2" descr="C:\Users\Martina Veselá\Desktop\JB2e6a93_kostel_viz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76739"/>
            <a:ext cx="4381500" cy="2981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Martina Veselá\Desktop\JB2e6a92_kostel_viz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8374" y="3446022"/>
            <a:ext cx="4237484" cy="3362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4915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z="3200" i="1" smtClean="0">
                <a:latin typeface="Times New Roman" pitchFamily="18" charset="0"/>
                <a:cs typeface="Times New Roman" pitchFamily="18" charset="0"/>
              </a:rPr>
              <a:t>Lanškroun, kostel sv. Maří Magdaleny</a:t>
            </a:r>
          </a:p>
        </p:txBody>
      </p:sp>
      <p:pic>
        <p:nvPicPr>
          <p:cNvPr id="53251" name="Picture 3" descr="C:\Users\b\Desktop\Využití sakrálních památek\Lanškroun\Lanškroun (2)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1403648" y="1484784"/>
            <a:ext cx="6250522" cy="4680520"/>
          </a:xfrm>
        </p:spPr>
      </p:pic>
      <p:sp>
        <p:nvSpPr>
          <p:cNvPr id="2" name="Zástupný symbol pro obsah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32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3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53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49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cs-CZ" smtClean="0"/>
          </a:p>
        </p:txBody>
      </p:sp>
      <p:sp>
        <p:nvSpPr>
          <p:cNvPr id="2" name="Zástupný symbol pro obsah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42" name="Picture 2" descr="C:\Users\Martina Indrová\Desktop\full_fab7a0_dsc0030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40104"/>
            <a:ext cx="4734045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Martina Indrová\Desktop\strop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83"/>
          <a:stretch/>
        </p:blipFill>
        <p:spPr bwMode="auto">
          <a:xfrm>
            <a:off x="3131840" y="3530024"/>
            <a:ext cx="4439270" cy="3212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cs-CZ" smtClean="0"/>
          </a:p>
        </p:txBody>
      </p:sp>
      <p:pic>
        <p:nvPicPr>
          <p:cNvPr id="55298" name="Picture 2" descr="C:\Users\b\Desktop\Využití sakrálních památek\Lanškroun\Lanškroun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857250" y="571500"/>
            <a:ext cx="7677150" cy="5754688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5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cs-CZ" smtClean="0"/>
          </a:p>
        </p:txBody>
      </p:sp>
      <p:pic>
        <p:nvPicPr>
          <p:cNvPr id="56322" name="Picture 2" descr="C:\Users\b\Desktop\Využití sakrálních památek\Lanškroun\Lanškroun 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42938" y="536575"/>
            <a:ext cx="7858125" cy="5889625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6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cs-CZ" smtClean="0"/>
          </a:p>
        </p:txBody>
      </p:sp>
      <p:pic>
        <p:nvPicPr>
          <p:cNvPr id="57346" name="Picture 2" descr="C:\Users\b\Desktop\Využití sakrálních památek\Lanškroun\Lanškroun 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714375" y="571500"/>
            <a:ext cx="7605713" cy="5700713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7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9218" name="Picture 2" descr="C:\Users\Martina Indrová\Desktop\7434482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22"/>
          <a:stretch/>
        </p:blipFill>
        <p:spPr bwMode="auto">
          <a:xfrm>
            <a:off x="2123728" y="260648"/>
            <a:ext cx="4305300" cy="6201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189728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z="3200" i="1" smtClean="0">
                <a:latin typeface="Times New Roman" pitchFamily="18" charset="0"/>
                <a:cs typeface="Times New Roman" pitchFamily="18" charset="0"/>
              </a:rPr>
              <a:t>Neratov, kostel 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1266" name="Picture 2" descr="C:\Users\Martina Indrová\Desktop\neratov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340768"/>
            <a:ext cx="6192688" cy="4521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ástupný symbol pro obsah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3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69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2290" name="Picture 2" descr="C:\Users\Martina Indrová\Desktop\neratovin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523" y="371733"/>
            <a:ext cx="8362950" cy="5972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0881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980728"/>
            <a:ext cx="3688658" cy="5236265"/>
          </a:xfrm>
        </p:spPr>
      </p:pic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980728"/>
            <a:ext cx="4002834" cy="5236265"/>
          </a:xfrm>
        </p:spPr>
      </p:pic>
    </p:spTree>
    <p:extLst>
      <p:ext uri="{BB962C8B-B14F-4D97-AF65-F5344CB8AC3E}">
        <p14:creationId xmlns:p14="http://schemas.microsoft.com/office/powerpoint/2010/main" val="3811423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i="1" smtClean="0">
                <a:latin typeface="Times New Roman" pitchFamily="18" charset="0"/>
                <a:cs typeface="Times New Roman" pitchFamily="18" charset="0"/>
              </a:rPr>
              <a:t>Způsoby využívání v současnosti</a:t>
            </a:r>
            <a:endParaRPr lang="cs-CZ" smtClean="0"/>
          </a:p>
        </p:txBody>
      </p:sp>
      <p:sp>
        <p:nvSpPr>
          <p:cNvPr id="19458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757363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endParaRPr lang="cs-CZ" smtClean="0">
              <a:latin typeface="Times New Roman" pitchFamily="18" charset="0"/>
            </a:endParaRPr>
          </a:p>
          <a:p>
            <a:pPr algn="just" eaLnBrk="1" hangingPunct="1"/>
            <a:r>
              <a:rPr lang="cs-CZ" i="1" smtClean="0">
                <a:latin typeface="Times New Roman" pitchFamily="18" charset="0"/>
              </a:rPr>
              <a:t>Využití, které není v rozporu s geniem loci prostoru a památky samotné</a:t>
            </a:r>
          </a:p>
        </p:txBody>
      </p:sp>
      <p:sp>
        <p:nvSpPr>
          <p:cNvPr id="19460" name="Zástupný symbol pro obsah 2"/>
          <p:cNvSpPr>
            <a:spLocks/>
          </p:cNvSpPr>
          <p:nvPr/>
        </p:nvSpPr>
        <p:spPr bwMode="auto">
          <a:xfrm>
            <a:off x="468313" y="3500438"/>
            <a:ext cx="8229600" cy="175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None/>
            </a:pPr>
            <a:endParaRPr lang="cs-CZ" sz="3200">
              <a:latin typeface="Times New Roman" pitchFamily="18" charset="0"/>
            </a:endParaRPr>
          </a:p>
          <a:p>
            <a:pPr marL="342900" indent="-342900" algn="just">
              <a:spcBef>
                <a:spcPct val="20000"/>
              </a:spcBef>
              <a:buFont typeface="Arial" charset="0"/>
              <a:buChar char="•"/>
            </a:pPr>
            <a:r>
              <a:rPr lang="cs-CZ" sz="3200" i="1">
                <a:latin typeface="Times New Roman" pitchFamily="18" charset="0"/>
                <a:cs typeface="Times New Roman" pitchFamily="18" charset="0"/>
              </a:rPr>
              <a:t>Využití, které zcela popírá nebo je v rozporu s původní funkcí sakrálního prostoru</a:t>
            </a:r>
            <a:endParaRPr lang="cs-CZ" sz="3200" i="1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7" grpId="0"/>
      <p:bldP spid="19458" grpId="0"/>
      <p:bldP spid="19460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6386" name="Picture 2" descr="C:\Users\Martina Indrová\Desktop\cl_559_430267_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90538"/>
            <a:ext cx="7570354" cy="5674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142551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cs-CZ" smtClean="0"/>
          </a:p>
        </p:txBody>
      </p:sp>
      <p:pic>
        <p:nvPicPr>
          <p:cNvPr id="59394" name="Picture 2" descr="C:\Users\b\Desktop\Využití sakrálních památek\Neratov\neratov hist. 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071563" y="1071563"/>
            <a:ext cx="7031037" cy="4525962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9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cs-CZ" smtClean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3314" name="Picture 2" descr="C:\Users\Martina Indrová\Desktop\b4cce277-2a20-4987-b08f-9e161c28460f_500_500_crop_pn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76672"/>
            <a:ext cx="6408712" cy="5767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4338" name="Picture 2" descr="C:\Users\Martina Indrová\Desktop\neratov_zimni_in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0868"/>
            <a:ext cx="4176465" cy="3188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3" descr="C:\Users\Martina Indrová\Desktop\201310310732_Neratov_puvodne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0" t="2376" r="1869" b="2208"/>
          <a:stretch/>
        </p:blipFill>
        <p:spPr bwMode="auto">
          <a:xfrm>
            <a:off x="4644008" y="1556792"/>
            <a:ext cx="4270248" cy="3182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487561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cs-CZ" smtClean="0"/>
          </a:p>
        </p:txBody>
      </p:sp>
      <p:pic>
        <p:nvPicPr>
          <p:cNvPr id="62466" name="Picture 2" descr="C:\Users\b\Desktop\Využití sakrálních památek\Neratov\Neratov.bmp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000125" y="1143000"/>
            <a:ext cx="7018338" cy="4681538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2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cs-CZ" smtClean="0"/>
          </a:p>
        </p:txBody>
      </p:sp>
      <p:pic>
        <p:nvPicPr>
          <p:cNvPr id="63490" name="Picture 2" descr="C:\Users\b\Desktop\Využití sakrálních památek\Neratov\Neratov 2.bmp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000125" y="571500"/>
            <a:ext cx="3819525" cy="5724525"/>
          </a:xfrm>
        </p:spPr>
      </p:pic>
      <p:pic>
        <p:nvPicPr>
          <p:cNvPr id="3" name="Zástupný symbol pro obsah 2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2575" y="1170780"/>
            <a:ext cx="3394472" cy="4525963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3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384" y="620688"/>
            <a:ext cx="8003232" cy="5339656"/>
          </a:xfrm>
        </p:spPr>
      </p:pic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32973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5362" name="Picture 2" descr="C:\Users\Martina Indrová\Desktop\neratovprojek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5336" y="764704"/>
            <a:ext cx="6553389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1979712" y="5373216"/>
            <a:ext cx="48965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Projekt libereckého ateliéru SIAL</a:t>
            </a:r>
            <a:endParaRPr lang="cs-CZ" sz="1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4301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z="3200" i="1" smtClean="0">
                <a:latin typeface="Times New Roman" pitchFamily="18" charset="0"/>
                <a:cs typeface="Times New Roman" pitchFamily="18" charset="0"/>
              </a:rPr>
              <a:t>Boletice, kostel sv. Mikuláše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7410" name="Picture 2" descr="C:\Users\Martina Indrová\Desktop\354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439" y="1316404"/>
            <a:ext cx="6820925" cy="4938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45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45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3" grpId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cs-CZ" smtClean="0"/>
          </a:p>
        </p:txBody>
      </p:sp>
      <p:sp>
        <p:nvSpPr>
          <p:cNvPr id="2" name="Zástupný symbol pro obsah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9458" name="Picture 2" descr="C:\Users\Martina Indrová\Desktop\atr15i13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196752"/>
            <a:ext cx="3067050" cy="433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59" name="Picture 3" descr="C:\Users\Martina Indrová\Desktop\atr15i12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196752"/>
            <a:ext cx="3352800" cy="4362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z="3600" i="1" smtClean="0">
                <a:latin typeface="Times New Roman" pitchFamily="18" charset="0"/>
                <a:cs typeface="Times New Roman" pitchFamily="18" charset="0"/>
              </a:rPr>
              <a:t>Způsoby využívání v současnosti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i="1" smtClean="0">
                <a:latin typeface="Times New Roman" pitchFamily="18" charset="0"/>
                <a:cs typeface="Times New Roman" pitchFamily="18" charset="0"/>
              </a:rPr>
              <a:t>Původní účel</a:t>
            </a:r>
          </a:p>
        </p:txBody>
      </p:sp>
      <p:sp>
        <p:nvSpPr>
          <p:cNvPr id="2" name="Zástupný symbol pro obsah 2"/>
          <p:cNvSpPr>
            <a:spLocks/>
          </p:cNvSpPr>
          <p:nvPr/>
        </p:nvSpPr>
        <p:spPr bwMode="auto">
          <a:xfrm>
            <a:off x="468313" y="2133600"/>
            <a:ext cx="82296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cs-CZ" sz="3200" i="1">
                <a:latin typeface="Times New Roman" pitchFamily="18" charset="0"/>
                <a:cs typeface="Times New Roman" pitchFamily="18" charset="0"/>
              </a:rPr>
              <a:t>Prostor pro kulturní a umělecké aktivity</a:t>
            </a:r>
          </a:p>
        </p:txBody>
      </p:sp>
      <p:sp>
        <p:nvSpPr>
          <p:cNvPr id="4" name="Zástupný symbol pro obsah 2"/>
          <p:cNvSpPr>
            <a:spLocks/>
          </p:cNvSpPr>
          <p:nvPr/>
        </p:nvSpPr>
        <p:spPr bwMode="auto">
          <a:xfrm>
            <a:off x="468313" y="2636838"/>
            <a:ext cx="82296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cs-CZ" sz="3200" i="1">
                <a:latin typeface="Times New Roman" pitchFamily="18" charset="0"/>
                <a:cs typeface="Times New Roman" pitchFamily="18" charset="0"/>
              </a:rPr>
              <a:t>Knihovny</a:t>
            </a:r>
          </a:p>
        </p:txBody>
      </p:sp>
      <p:sp>
        <p:nvSpPr>
          <p:cNvPr id="5" name="Zástupný symbol pro obsah 2"/>
          <p:cNvSpPr>
            <a:spLocks/>
          </p:cNvSpPr>
          <p:nvPr/>
        </p:nvSpPr>
        <p:spPr bwMode="auto">
          <a:xfrm>
            <a:off x="468313" y="3644900"/>
            <a:ext cx="82296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cs-CZ" sz="3200" i="1">
                <a:latin typeface="Times New Roman" pitchFamily="18" charset="0"/>
                <a:cs typeface="Times New Roman" pitchFamily="18" charset="0"/>
              </a:rPr>
              <a:t>Bydlení</a:t>
            </a:r>
          </a:p>
        </p:txBody>
      </p:sp>
      <p:sp>
        <p:nvSpPr>
          <p:cNvPr id="6" name="Zástupný symbol pro obsah 2"/>
          <p:cNvSpPr>
            <a:spLocks/>
          </p:cNvSpPr>
          <p:nvPr/>
        </p:nvSpPr>
        <p:spPr bwMode="auto">
          <a:xfrm>
            <a:off x="468313" y="4149725"/>
            <a:ext cx="82296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cs-CZ" sz="3200" i="1">
                <a:latin typeface="Times New Roman" pitchFamily="18" charset="0"/>
                <a:cs typeface="Times New Roman" pitchFamily="18" charset="0"/>
              </a:rPr>
              <a:t>Skladovací prostory</a:t>
            </a:r>
          </a:p>
        </p:txBody>
      </p:sp>
      <p:sp>
        <p:nvSpPr>
          <p:cNvPr id="7" name="Zástupný symbol pro obsah 2"/>
          <p:cNvSpPr>
            <a:spLocks/>
          </p:cNvSpPr>
          <p:nvPr/>
        </p:nvSpPr>
        <p:spPr bwMode="auto">
          <a:xfrm>
            <a:off x="468313" y="4652963"/>
            <a:ext cx="82296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cs-CZ" sz="3200" i="1">
                <a:latin typeface="Times New Roman" pitchFamily="18" charset="0"/>
                <a:cs typeface="Times New Roman" pitchFamily="18" charset="0"/>
              </a:rPr>
              <a:t>Prodejní prostory</a:t>
            </a:r>
          </a:p>
        </p:txBody>
      </p:sp>
      <p:sp>
        <p:nvSpPr>
          <p:cNvPr id="8" name="Zástupný symbol pro obsah 2"/>
          <p:cNvSpPr>
            <a:spLocks/>
          </p:cNvSpPr>
          <p:nvPr/>
        </p:nvSpPr>
        <p:spPr bwMode="auto">
          <a:xfrm>
            <a:off x="468313" y="5157788"/>
            <a:ext cx="82296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cs-CZ" sz="3200" i="1">
                <a:latin typeface="Times New Roman" pitchFamily="18" charset="0"/>
                <a:cs typeface="Times New Roman" pitchFamily="18" charset="0"/>
              </a:rPr>
              <a:t>Ostatní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1" grpId="0"/>
      <p:bldP spid="3" grpId="0"/>
      <p:bldP spid="4" grpId="0"/>
      <p:bldP spid="5" grpId="0"/>
      <p:bldP spid="6" grpId="0"/>
      <p:bldP spid="8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cs-CZ" smtClean="0"/>
          </a:p>
        </p:txBody>
      </p:sp>
      <p:sp>
        <p:nvSpPr>
          <p:cNvPr id="2" name="Zástupný symbol pro obsah 1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0482" name="Picture 2" descr="C:\Users\Martina Indrová\Desktop\atr15i9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1" y="1970085"/>
            <a:ext cx="4314825" cy="3076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3" name="Picture 3" descr="C:\Users\Martina Indrová\Desktop\atr15i10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438" y="1341436"/>
            <a:ext cx="3352800" cy="433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8434" name="Picture 2" descr="C:\Users\Martina Indrová\Desktop\8502042182_74fde3352e_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908720"/>
            <a:ext cx="8133550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1150035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cs-CZ" smtClean="0"/>
          </a:p>
        </p:txBody>
      </p:sp>
      <p:pic>
        <p:nvPicPr>
          <p:cNvPr id="67586" name="Picture 2" descr="C:\Users\b\Desktop\Využití sakrálních památek\Boletice\Boletice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785813" y="928688"/>
            <a:ext cx="7500937" cy="5132387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7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cs-CZ" smtClean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1506" name="Picture 2" descr="C:\Users\Martina Indrová\Desktop\navstivte-kostel-v-boleticich-uz-neni-za-zavorou-ck1708-d170802ml47h1_denik-63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908720"/>
            <a:ext cx="7668852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cs-CZ" smtClean="0"/>
          </a:p>
        </p:txBody>
      </p:sp>
      <p:pic>
        <p:nvPicPr>
          <p:cNvPr id="70658" name="Picture 2" descr="C:\Users\b\Desktop\Využití sakrálních památek\Boletice\Boletice cedule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00063" y="1214438"/>
            <a:ext cx="3859212" cy="2643187"/>
          </a:xfrm>
        </p:spPr>
      </p:pic>
      <p:pic>
        <p:nvPicPr>
          <p:cNvPr id="70659" name="Picture 3" descr="C:\Users\b\Desktop\Využití sakrálních památek\Boletice\Boletice cedule 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786313" y="3214688"/>
            <a:ext cx="3771900" cy="2582862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0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0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7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cs-CZ">
              <a:latin typeface="Calibri" pitchFamily="34" charset="0"/>
            </a:endParaRPr>
          </a:p>
        </p:txBody>
      </p:sp>
      <p:sp>
        <p:nvSpPr>
          <p:cNvPr id="71682" name="Text Box 6"/>
          <p:cNvSpPr txBox="1">
            <a:spLocks noChangeArrowheads="1"/>
          </p:cNvSpPr>
          <p:nvPr/>
        </p:nvSpPr>
        <p:spPr bwMode="auto">
          <a:xfrm>
            <a:off x="684213" y="2109788"/>
            <a:ext cx="7893050" cy="256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sz="3600">
                <a:solidFill>
                  <a:schemeClr val="bg1"/>
                </a:solidFill>
                <a:latin typeface="Times New Roman" pitchFamily="18" charset="0"/>
              </a:rPr>
              <a:t>V jakých barvách tedy můžeme vidět</a:t>
            </a:r>
            <a:r>
              <a:rPr lang="cs-CZ" sz="3600">
                <a:latin typeface="Times New Roman" pitchFamily="18" charset="0"/>
              </a:rPr>
              <a:t> </a:t>
            </a:r>
          </a:p>
          <a:p>
            <a:pPr algn="ctr"/>
            <a:r>
              <a:rPr lang="cs-CZ" sz="5400" b="1">
                <a:solidFill>
                  <a:srgbClr val="FF0000"/>
                </a:solidFill>
                <a:latin typeface="Times New Roman" pitchFamily="18" charset="0"/>
              </a:rPr>
              <a:t>BUDOUCNOST</a:t>
            </a:r>
            <a:r>
              <a:rPr lang="cs-CZ" sz="4800" b="1">
                <a:latin typeface="Times New Roman" pitchFamily="18" charset="0"/>
              </a:rPr>
              <a:t> </a:t>
            </a:r>
          </a:p>
          <a:p>
            <a:pPr algn="ctr"/>
            <a:r>
              <a:rPr lang="cs-CZ" sz="3600">
                <a:solidFill>
                  <a:schemeClr val="bg1"/>
                </a:solidFill>
                <a:latin typeface="Times New Roman" pitchFamily="18" charset="0"/>
              </a:rPr>
              <a:t>obrovského kulturního dědictví po našich </a:t>
            </a:r>
          </a:p>
          <a:p>
            <a:pPr algn="ctr"/>
            <a:r>
              <a:rPr lang="cs-CZ" sz="3600">
                <a:solidFill>
                  <a:schemeClr val="bg1"/>
                </a:solidFill>
                <a:latin typeface="Times New Roman" pitchFamily="18" charset="0"/>
              </a:rPr>
              <a:t>předcích?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cs-CZ" smtClean="0"/>
          </a:p>
        </p:txBody>
      </p:sp>
      <p:pic>
        <p:nvPicPr>
          <p:cNvPr id="72706" name="Picture 2" descr="C:\Users\b\Desktop\Lidéřovice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714375" y="1214438"/>
            <a:ext cx="5053013" cy="3784600"/>
          </a:xfrm>
        </p:spPr>
      </p:pic>
      <p:sp>
        <p:nvSpPr>
          <p:cNvPr id="72707" name="TextovéPole 4"/>
          <p:cNvSpPr txBox="1">
            <a:spLocks noChangeArrowheads="1"/>
          </p:cNvSpPr>
          <p:nvPr/>
        </p:nvSpPr>
        <p:spPr bwMode="auto">
          <a:xfrm>
            <a:off x="4214813" y="5500688"/>
            <a:ext cx="44799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3600" i="1">
                <a:latin typeface="Times New Roman" pitchFamily="18" charset="0"/>
                <a:cs typeface="Times New Roman" pitchFamily="18" charset="0"/>
              </a:rPr>
              <a:t>Bohoslužebné účely…?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2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27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27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27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07" grpId="0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cs-CZ" smtClean="0"/>
          </a:p>
        </p:txBody>
      </p:sp>
      <p:sp>
        <p:nvSpPr>
          <p:cNvPr id="73731" name="TextovéPole 6"/>
          <p:cNvSpPr txBox="1">
            <a:spLocks noChangeArrowheads="1"/>
          </p:cNvSpPr>
          <p:nvPr/>
        </p:nvSpPr>
        <p:spPr bwMode="auto">
          <a:xfrm>
            <a:off x="4357688" y="5072063"/>
            <a:ext cx="41433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3600" i="1">
                <a:latin typeface="Times New Roman" pitchFamily="18" charset="0"/>
                <a:cs typeface="Times New Roman" pitchFamily="18" charset="0"/>
              </a:rPr>
              <a:t>Památkový objekt…?</a:t>
            </a:r>
          </a:p>
        </p:txBody>
      </p:sp>
      <p:pic>
        <p:nvPicPr>
          <p:cNvPr id="22530" name="Picture 2" descr="C:\Users\Martina Indrová\Desktop\OlvihUA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196752"/>
            <a:ext cx="3652664" cy="3652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2531" name="Picture 3" descr="C:\Users\Martina Indrová\Desktop\svatyvit_8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48680"/>
            <a:ext cx="4021987" cy="6021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37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37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37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1" grpId="0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i="1" smtClean="0">
                <a:latin typeface="Times New Roman" pitchFamily="18" charset="0"/>
                <a:cs typeface="Times New Roman" pitchFamily="18" charset="0"/>
              </a:rPr>
              <a:t>Důstojný zánik…?</a:t>
            </a:r>
          </a:p>
        </p:txBody>
      </p:sp>
      <p:pic>
        <p:nvPicPr>
          <p:cNvPr id="74754" name="Picture 2" descr="C:\Users\b\Desktop\Využití sakrálních památek\Kostely různé\kostely - různé 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00063" y="2286000"/>
            <a:ext cx="4048125" cy="3044825"/>
          </a:xfrm>
        </p:spPr>
      </p:pic>
      <p:pic>
        <p:nvPicPr>
          <p:cNvPr id="74755" name="Picture 3" descr="C:\Users\b\Desktop\Využití sakrálních památek\Kostely různé\kostely - různé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643438" y="2286000"/>
            <a:ext cx="4119562" cy="3097213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4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4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47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47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47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3" grpId="0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7" name="Picture 2" descr="Obrázek1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0" name="Picture 6" descr="PA23003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00338" y="1196975"/>
            <a:ext cx="3716337" cy="4967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71" name="Text Box 7"/>
          <p:cNvSpPr txBox="1">
            <a:spLocks noChangeArrowheads="1"/>
          </p:cNvSpPr>
          <p:nvPr/>
        </p:nvSpPr>
        <p:spPr bwMode="auto">
          <a:xfrm>
            <a:off x="1692275" y="333375"/>
            <a:ext cx="5707063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4800" b="1" i="1">
                <a:latin typeface="Times New Roman" pitchFamily="18" charset="0"/>
              </a:rPr>
              <a:t>Lomnice nad Lužnicí</a:t>
            </a:r>
          </a:p>
        </p:txBody>
      </p:sp>
      <p:sp>
        <p:nvSpPr>
          <p:cNvPr id="36872" name="Text Box 8"/>
          <p:cNvSpPr txBox="1">
            <a:spLocks noChangeArrowheads="1"/>
          </p:cNvSpPr>
          <p:nvPr/>
        </p:nvSpPr>
        <p:spPr bwMode="auto">
          <a:xfrm>
            <a:off x="3179763" y="6380163"/>
            <a:ext cx="268763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1400" i="1">
                <a:latin typeface="Times New Roman" pitchFamily="18" charset="0"/>
              </a:rPr>
              <a:t>Kaple sv. Václava, svěcena r. 1359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8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8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" presetClass="entr" presetSubtype="1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68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68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68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71" grpId="0"/>
      <p:bldP spid="3687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cs-CZ" smtClean="0"/>
          </a:p>
        </p:txBody>
      </p:sp>
      <p:pic>
        <p:nvPicPr>
          <p:cNvPr id="21506" name="Zástupný symbol pro obsah 4" descr="Třeboň int.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786063" y="714375"/>
            <a:ext cx="3452812" cy="4972050"/>
          </a:xfrm>
        </p:spPr>
      </p:pic>
      <p:sp>
        <p:nvSpPr>
          <p:cNvPr id="21507" name="TextovéPole 5"/>
          <p:cNvSpPr txBox="1">
            <a:spLocks noChangeArrowheads="1"/>
          </p:cNvSpPr>
          <p:nvPr/>
        </p:nvSpPr>
        <p:spPr bwMode="auto">
          <a:xfrm>
            <a:off x="3286125" y="6000750"/>
            <a:ext cx="32131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i="1">
                <a:latin typeface="Times New Roman" pitchFamily="18" charset="0"/>
                <a:cs typeface="Times New Roman" pitchFamily="18" charset="0"/>
              </a:rPr>
              <a:t>Třeboň, kostel sv. Jiljí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 descr="Nový Dvůr - model.bmp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5984" y="928670"/>
            <a:ext cx="4181495" cy="4497363"/>
          </a:xfrm>
        </p:spPr>
      </p:pic>
      <p:sp>
        <p:nvSpPr>
          <p:cNvPr id="5" name="TextovéPole 4"/>
          <p:cNvSpPr txBox="1"/>
          <p:nvPr/>
        </p:nvSpPr>
        <p:spPr>
          <a:xfrm>
            <a:off x="3143240" y="5857892"/>
            <a:ext cx="31854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i="1" dirty="0" smtClean="0">
                <a:latin typeface="Times New Roman" pitchFamily="18" charset="0"/>
                <a:cs typeface="Times New Roman" pitchFamily="18" charset="0"/>
              </a:rPr>
              <a:t>Nový Dvůr, klášter trapistů</a:t>
            </a:r>
            <a:endParaRPr lang="cs-CZ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symbol pro obsah 4" descr="Nový Dvůr.bmp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23528" y="836712"/>
            <a:ext cx="3881918" cy="5184576"/>
          </a:xfrm>
        </p:spPr>
      </p:pic>
      <p:pic>
        <p:nvPicPr>
          <p:cNvPr id="6" name="Zástupný symbol pro obsah 5" descr="Nový Dvůr kř. cesta.bmp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586896" y="274638"/>
            <a:ext cx="3231818" cy="2429676"/>
          </a:xfr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6896" y="3226966"/>
            <a:ext cx="4205816" cy="31543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95026"/>
            <a:ext cx="4392488" cy="2928326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3501008"/>
            <a:ext cx="4755501" cy="316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550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" name="Zástupný symbol pro obsah 4" descr="Břeclav kos. sv. Václava.bmp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85786" y="2143116"/>
            <a:ext cx="3291787" cy="2877353"/>
          </a:xfrm>
        </p:spPr>
      </p:pic>
      <p:pic>
        <p:nvPicPr>
          <p:cNvPr id="6" name="Zástupný symbol pro obsah 5" descr="Břeclav kos. sv. Václava int.bmp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343525" y="1996281"/>
            <a:ext cx="2647950" cy="3733800"/>
          </a:xfrm>
        </p:spPr>
      </p:pic>
      <p:sp>
        <p:nvSpPr>
          <p:cNvPr id="7" name="TextovéPole 6"/>
          <p:cNvSpPr txBox="1"/>
          <p:nvPr/>
        </p:nvSpPr>
        <p:spPr>
          <a:xfrm>
            <a:off x="1000100" y="5786454"/>
            <a:ext cx="26446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i="1" dirty="0" smtClean="0">
                <a:latin typeface="Times New Roman" pitchFamily="18" charset="0"/>
                <a:cs typeface="Times New Roman" pitchFamily="18" charset="0"/>
              </a:rPr>
              <a:t>Břeclav, kostel sv. Václava</a:t>
            </a:r>
            <a:endParaRPr lang="cs-CZ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476872"/>
          </a:xfrm>
        </p:spPr>
        <p:txBody>
          <a:bodyPr/>
          <a:lstStyle/>
          <a:p>
            <a:endParaRPr lang="cs-CZ" dirty="0"/>
          </a:p>
        </p:txBody>
      </p:sp>
      <p:pic>
        <p:nvPicPr>
          <p:cNvPr id="11266" name="Picture 2" descr="C:\Users\Martina Veselá\Desktop\galerie-miro---expozic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4744"/>
            <a:ext cx="4351504" cy="3648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-16007" y="4900518"/>
            <a:ext cx="6500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Strahovský klášter, kostel sv. </a:t>
            </a:r>
            <a:r>
              <a:rPr lang="cs-CZ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Rocha</a:t>
            </a:r>
            <a:endParaRPr lang="cs-CZ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8" name="Picture 4" descr="C:\Users\Martina Veselá\Desktop\kostel-klary_0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26300"/>
            <a:ext cx="3323690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5004048" y="5589240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Cheb, kostel sv. Kláry</a:t>
            </a:r>
            <a:endParaRPr lang="cs-CZ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0044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694</TotalTime>
  <Words>583</Words>
  <Application>Microsoft Office PowerPoint</Application>
  <PresentationFormat>Předvádění na obrazovce (4:3)</PresentationFormat>
  <Paragraphs>104</Paragraphs>
  <Slides>94</Slides>
  <Notes>2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94</vt:i4>
      </vt:variant>
    </vt:vector>
  </HeadingPairs>
  <TitlesOfParts>
    <vt:vector size="95" baseType="lpstr">
      <vt:lpstr>Motiv sady Office</vt:lpstr>
      <vt:lpstr>Prezentace aplikace PowerPoint</vt:lpstr>
      <vt:lpstr>Právní úpravy</vt:lpstr>
      <vt:lpstr>Kategorizace</vt:lpstr>
      <vt:lpstr>Prezentace aplikace PowerPoint</vt:lpstr>
      <vt:lpstr>Prezentace aplikace PowerPoint</vt:lpstr>
      <vt:lpstr>Prezentace aplikace PowerPoint</vt:lpstr>
      <vt:lpstr>Způsoby využívání v současnosti</vt:lpstr>
      <vt:lpstr>Způsoby využívání v současnosti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Příklady využití některých sakrálních památek v České republice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Velké Meziříčí, nová synagoga</vt:lpstr>
      <vt:lpstr>Prezentace aplikace PowerPoint</vt:lpstr>
      <vt:lpstr>Praha 1, kostel sv. Michaela Archanděla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Lanškroun, kostel sv. Maří Magdaleny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Neratov, kostel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Boletice, kostel sv. Mikuláše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Důstojný zánik…?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b</dc:creator>
  <cp:lastModifiedBy>Martina Indrová</cp:lastModifiedBy>
  <cp:revision>47</cp:revision>
  <dcterms:created xsi:type="dcterms:W3CDTF">2008-09-23T20:14:39Z</dcterms:created>
  <dcterms:modified xsi:type="dcterms:W3CDTF">2019-11-19T11:25:28Z</dcterms:modified>
</cp:coreProperties>
</file>