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8"/>
  </p:notesMasterIdLst>
  <p:handoutMasterIdLst>
    <p:handoutMasterId r:id="rId19"/>
  </p:handoutMasterIdLst>
  <p:sldIdLst>
    <p:sldId id="349" r:id="rId5"/>
    <p:sldId id="256" r:id="rId6"/>
    <p:sldId id="351" r:id="rId7"/>
    <p:sldId id="352" r:id="rId8"/>
    <p:sldId id="354" r:id="rId9"/>
    <p:sldId id="362" r:id="rId10"/>
    <p:sldId id="269" r:id="rId11"/>
    <p:sldId id="283" r:id="rId12"/>
    <p:sldId id="357" r:id="rId13"/>
    <p:sldId id="369" r:id="rId14"/>
    <p:sldId id="370" r:id="rId15"/>
    <p:sldId id="367" r:id="rId16"/>
    <p:sldId id="368" r:id="rId17"/>
  </p:sldIdLst>
  <p:sldSz cx="9144000" cy="6858000" type="screen4x3"/>
  <p:notesSz cx="6781800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3C0F75-2160-48F4-A30B-B9ED3637A203}" v="2" dt="2020-10-28T17:29:09.008"/>
    <p1510:client id="{C36F00C7-894B-4DF1-B85A-71DB695A61CC}" v="6" dt="2020-09-17T10:00:08.570"/>
    <p1510:client id="{E2AC545C-DA45-4813-8F45-2AF5B6F4006F}" v="2" dt="2020-10-05T12:04:11.812"/>
    <p1510:client id="{E5D7569A-99AF-41A0-A529-27C8FA3A20E4}" v="43" dt="2021-11-27T20:01:02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79766" autoAdjust="0"/>
  </p:normalViewPr>
  <p:slideViewPr>
    <p:cSldViewPr>
      <p:cViewPr varScale="1">
        <p:scale>
          <a:sx n="90" d="100"/>
          <a:sy n="90" d="100"/>
        </p:scale>
        <p:origin x="90" y="20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E5D7569A-99AF-41A0-A529-27C8FA3A20E4}"/>
    <pc:docChg chg="modSld">
      <pc:chgData name="Michal Vágner" userId="S::vagner@vojenskyobor.cz::8f38ecf4-166a-48cb-9f9e-f1a40236ef56" providerId="AD" clId="Web-{E5D7569A-99AF-41A0-A529-27C8FA3A20E4}" dt="2021-11-27T20:01:02.477" v="40" actId="20577"/>
      <pc:docMkLst>
        <pc:docMk/>
      </pc:docMkLst>
      <pc:sldChg chg="modSp">
        <pc:chgData name="Michal Vágner" userId="S::vagner@vojenskyobor.cz::8f38ecf4-166a-48cb-9f9e-f1a40236ef56" providerId="AD" clId="Web-{E5D7569A-99AF-41A0-A529-27C8FA3A20E4}" dt="2021-11-27T20:01:02.477" v="40" actId="20577"/>
        <pc:sldMkLst>
          <pc:docMk/>
          <pc:sldMk cId="0" sldId="349"/>
        </pc:sldMkLst>
        <pc:spChg chg="mod">
          <ac:chgData name="Michal Vágner" userId="S::vagner@vojenskyobor.cz::8f38ecf4-166a-48cb-9f9e-f1a40236ef56" providerId="AD" clId="Web-{E5D7569A-99AF-41A0-A529-27C8FA3A20E4}" dt="2021-11-27T20:01:02.477" v="40" actId="20577"/>
          <ac:spMkLst>
            <pc:docMk/>
            <pc:sldMk cId="0" sldId="349"/>
            <ac:spMk id="103426" creationId="{AC050D33-63A9-4D70-A1CC-B1B1CA536E64}"/>
          </ac:spMkLst>
        </pc:spChg>
        <pc:spChg chg="mod">
          <ac:chgData name="Michal Vágner" userId="S::vagner@vojenskyobor.cz::8f38ecf4-166a-48cb-9f9e-f1a40236ef56" providerId="AD" clId="Web-{E5D7569A-99AF-41A0-A529-27C8FA3A20E4}" dt="2021-11-27T20:00:59.086" v="39" actId="1076"/>
          <ac:spMkLst>
            <pc:docMk/>
            <pc:sldMk cId="0" sldId="349"/>
            <ac:spMk id="103427" creationId="{5ADCC82D-05C4-48A6-8B48-FB2CFC4181B3}"/>
          </ac:spMkLst>
        </pc:spChg>
      </pc:sldChg>
    </pc:docChg>
  </pc:docChgLst>
  <pc:docChgLst>
    <pc:chgData name="Michal Vágner" userId="S::82555963@cuni.cz::01779e75-2bb8-4718-b9f4-c1a69695ad04" providerId="AD" clId="Web-{C36F00C7-894B-4DF1-B85A-71DB695A61CC}"/>
    <pc:docChg chg="addSld modSld">
      <pc:chgData name="Michal Vágner" userId="S::82555963@cuni.cz::01779e75-2bb8-4718-b9f4-c1a69695ad04" providerId="AD" clId="Web-{C36F00C7-894B-4DF1-B85A-71DB695A61CC}" dt="2020-09-17T10:00:08.570" v="4" actId="20577"/>
      <pc:docMkLst>
        <pc:docMk/>
      </pc:docMkLst>
      <pc:sldChg chg="modSp add replId">
        <pc:chgData name="Michal Vágner" userId="S::82555963@cuni.cz::01779e75-2bb8-4718-b9f4-c1a69695ad04" providerId="AD" clId="Web-{C36F00C7-894B-4DF1-B85A-71DB695A61CC}" dt="2020-09-17T10:00:08.570" v="4" actId="20577"/>
        <pc:sldMkLst>
          <pc:docMk/>
          <pc:sldMk cId="3715258635" sldId="370"/>
        </pc:sldMkLst>
        <pc:spChg chg="mod">
          <ac:chgData name="Michal Vágner" userId="S::82555963@cuni.cz::01779e75-2bb8-4718-b9f4-c1a69695ad04" providerId="AD" clId="Web-{C36F00C7-894B-4DF1-B85A-71DB695A61CC}" dt="2020-09-17T10:00:02.664" v="3" actId="20577"/>
          <ac:spMkLst>
            <pc:docMk/>
            <pc:sldMk cId="3715258635" sldId="370"/>
            <ac:spMk id="2" creationId="{71AF7502-00C4-4B96-BA27-11BF79302137}"/>
          </ac:spMkLst>
        </pc:spChg>
        <pc:spChg chg="mod">
          <ac:chgData name="Michal Vágner" userId="S::82555963@cuni.cz::01779e75-2bb8-4718-b9f4-c1a69695ad04" providerId="AD" clId="Web-{C36F00C7-894B-4DF1-B85A-71DB695A61CC}" dt="2020-09-17T10:00:08.570" v="4" actId="20577"/>
          <ac:spMkLst>
            <pc:docMk/>
            <pc:sldMk cId="3715258635" sldId="370"/>
            <ac:spMk id="3" creationId="{7BA11792-CB72-47D2-987B-7D62151A3209}"/>
          </ac:spMkLst>
        </pc:spChg>
      </pc:sldChg>
    </pc:docChg>
  </pc:docChgLst>
  <pc:docChgLst>
    <pc:chgData name="Michal Vágner" userId="S::82555963@cuni.cz::01779e75-2bb8-4718-b9f4-c1a69695ad04" providerId="AD" clId="Web-{E2AC545C-DA45-4813-8F45-2AF5B6F4006F}"/>
    <pc:docChg chg="modSld">
      <pc:chgData name="Michal Vágner" userId="S::82555963@cuni.cz::01779e75-2bb8-4718-b9f4-c1a69695ad04" providerId="AD" clId="Web-{E2AC545C-DA45-4813-8F45-2AF5B6F4006F}" dt="2020-10-05T12:04:11.812" v="1" actId="20577"/>
      <pc:docMkLst>
        <pc:docMk/>
      </pc:docMkLst>
      <pc:sldChg chg="modSp">
        <pc:chgData name="Michal Vágner" userId="S::82555963@cuni.cz::01779e75-2bb8-4718-b9f4-c1a69695ad04" providerId="AD" clId="Web-{E2AC545C-DA45-4813-8F45-2AF5B6F4006F}" dt="2020-10-05T12:04:11.812" v="1" actId="20577"/>
        <pc:sldMkLst>
          <pc:docMk/>
          <pc:sldMk cId="0" sldId="349"/>
        </pc:sldMkLst>
        <pc:spChg chg="mod">
          <ac:chgData name="Michal Vágner" userId="S::82555963@cuni.cz::01779e75-2bb8-4718-b9f4-c1a69695ad04" providerId="AD" clId="Web-{E2AC545C-DA45-4813-8F45-2AF5B6F4006F}" dt="2020-10-05T12:04:11.812" v="1" actId="20577"/>
          <ac:spMkLst>
            <pc:docMk/>
            <pc:sldMk cId="0" sldId="349"/>
            <ac:spMk id="103426" creationId="{AC050D33-63A9-4D70-A1CC-B1B1CA536E64}"/>
          </ac:spMkLst>
        </pc:spChg>
      </pc:sldChg>
    </pc:docChg>
  </pc:docChgLst>
  <pc:docChgLst>
    <pc:chgData name="Michal Vágner" userId="S::vagner@vojenskyobor.cz::8f38ecf4-166a-48cb-9f9e-f1a40236ef56" providerId="AD" clId="Web-{1F3C0F75-2160-48F4-A30B-B9ED3637A203}"/>
    <pc:docChg chg="modSld">
      <pc:chgData name="Michal Vágner" userId="S::vagner@vojenskyobor.cz::8f38ecf4-166a-48cb-9f9e-f1a40236ef56" providerId="AD" clId="Web-{1F3C0F75-2160-48F4-A30B-B9ED3637A203}" dt="2020-10-28T17:29:09.008" v="1" actId="20577"/>
      <pc:docMkLst>
        <pc:docMk/>
      </pc:docMkLst>
      <pc:sldChg chg="modSp">
        <pc:chgData name="Michal Vágner" userId="S::vagner@vojenskyobor.cz::8f38ecf4-166a-48cb-9f9e-f1a40236ef56" providerId="AD" clId="Web-{1F3C0F75-2160-48F4-A30B-B9ED3637A203}" dt="2020-10-28T17:29:09.008" v="1" actId="20577"/>
        <pc:sldMkLst>
          <pc:docMk/>
          <pc:sldMk cId="3715258635" sldId="370"/>
        </pc:sldMkLst>
        <pc:spChg chg="mod">
          <ac:chgData name="Michal Vágner" userId="S::vagner@vojenskyobor.cz::8f38ecf4-166a-48cb-9f9e-f1a40236ef56" providerId="AD" clId="Web-{1F3C0F75-2160-48F4-A30B-B9ED3637A203}" dt="2020-10-28T17:29:09.008" v="1" actId="20577"/>
          <ac:spMkLst>
            <pc:docMk/>
            <pc:sldMk cId="3715258635" sldId="370"/>
            <ac:spMk id="3" creationId="{7BA11792-CB72-47D2-987B-7D62151A320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C9C51912-081F-4AC2-9757-D917DD1849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11B1B837-C978-458A-ABE3-2DAB01FCD5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4628" name="Rectangle 4">
            <a:extLst>
              <a:ext uri="{FF2B5EF4-FFF2-40B4-BE49-F238E27FC236}">
                <a16:creationId xmlns:a16="http://schemas.microsoft.com/office/drawing/2014/main" id="{036D1317-EA37-46E6-9819-A28A698356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4629" name="Rectangle 5">
            <a:extLst>
              <a:ext uri="{FF2B5EF4-FFF2-40B4-BE49-F238E27FC236}">
                <a16:creationId xmlns:a16="http://schemas.microsoft.com/office/drawing/2014/main" id="{EEE644CA-1115-476D-ACFD-95568D08CF3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FD7295-4916-4B3E-ACFA-0758401576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723C277-F288-46E4-8DF9-43C9D06C6B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384EE719-E88D-4DF8-8081-216725176D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681348F-45F9-4C15-B03A-ED3BEC97723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76250CF4-F22D-42B2-9875-9ADFD827B26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C7D23E17-F63B-40D9-82E5-15269DC52C6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9575" name="Rectangle 7">
            <a:extLst>
              <a:ext uri="{FF2B5EF4-FFF2-40B4-BE49-F238E27FC236}">
                <a16:creationId xmlns:a16="http://schemas.microsoft.com/office/drawing/2014/main" id="{4331E740-BB43-471C-BD7E-CA9CAF914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285FAAD-AB09-40A9-9BDF-B4F70C4E3A7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ti.web2001.cz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simplysurvival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CB413B1-BF90-48AC-9215-68DE781F01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79C94E-DEE2-4B5A-BDC7-C5E9265A1C3B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0ED1FD4-57D4-4339-9395-93028F27D7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F641655-F9F9-4FD2-B012-6DA82919D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u="sng"/>
              <a:t>Úkolem vedoucích zaměstnání ve výcviku základů přežití je:</a:t>
            </a:r>
          </a:p>
          <a:p>
            <a:pPr eaLnBrk="1" hangingPunct="1"/>
            <a:r>
              <a:rPr lang="cs-CZ" altLang="cs-CZ" sz="1000"/>
              <a:t>seznámit cvičence s život ohrožujícími vlivy v mezních situacích, naučit je základní principy působení těchto vlivů, a zásady chování a jednání pro zamezení jejich účinků</a:t>
            </a:r>
          </a:p>
          <a:p>
            <a:pPr eaLnBrk="1" hangingPunct="1"/>
            <a:r>
              <a:rPr lang="cs-CZ" altLang="cs-CZ" sz="1000"/>
              <a:t>rozšířit pohybové dovednosti cvičenců v přesunech, překonávání překážek a naučit je uplatnit tyto dovednosti při řešení úkolů v odloučení</a:t>
            </a:r>
          </a:p>
          <a:p>
            <a:pPr eaLnBrk="1" hangingPunct="1"/>
            <a:r>
              <a:rPr lang="cs-CZ" altLang="cs-CZ" sz="1000"/>
              <a:t>vybavit cvičence znalostmi, praktickými dovednostmi a návyky, potřebnými k úspěšnému pohybu a pobytu v neznámém terénu v odloučení</a:t>
            </a:r>
          </a:p>
          <a:p>
            <a:pPr eaLnBrk="1" hangingPunct="1"/>
            <a:r>
              <a:rPr lang="cs-CZ" altLang="cs-CZ" sz="1000"/>
              <a:t>zdokonalit cvičící v orientaci v neznámém terénu,  v práci s mapou a navigačními prostředky</a:t>
            </a:r>
          </a:p>
          <a:p>
            <a:pPr eaLnBrk="1" hangingPunct="1"/>
            <a:r>
              <a:rPr lang="cs-CZ" altLang="cs-CZ" sz="1000"/>
              <a:t>seznámit cvičící s možnostmi signalizace v nouzi</a:t>
            </a:r>
          </a:p>
          <a:p>
            <a:pPr eaLnBrk="1" hangingPunct="1"/>
            <a:r>
              <a:rPr lang="cs-CZ" altLang="cs-CZ" sz="1000"/>
              <a:t>prověřovat a zvyšovat odolnost cvičících vůči hraničním zátěžím a pěstovat vůli je překonávat</a:t>
            </a:r>
          </a:p>
          <a:p>
            <a:pPr eaLnBrk="1" hangingPunct="1"/>
            <a:r>
              <a:rPr lang="cs-CZ" altLang="cs-CZ" sz="1000"/>
              <a:t>naučit cvičence základy poskytování pomoci a řešení krizových situací v neznámém terénu</a:t>
            </a:r>
          </a:p>
          <a:p>
            <a:pPr eaLnBrk="1" hangingPunct="1"/>
            <a:r>
              <a:rPr lang="cs-CZ" altLang="cs-CZ" sz="1000"/>
              <a:t>vést cvičící ke kreativitě, samostatnému přístupu a schopnosti improvizovat při řešení problémů</a:t>
            </a:r>
          </a:p>
          <a:p>
            <a:pPr eaLnBrk="1" hangingPunct="1"/>
            <a:r>
              <a:rPr lang="cs-CZ" altLang="cs-CZ" sz="1000"/>
              <a:t>vést cvičící k soustavné péči o své tělo a nesenou výstroj a výzbroj</a:t>
            </a:r>
          </a:p>
          <a:p>
            <a:pPr eaLnBrk="1" hangingPunct="1"/>
            <a:r>
              <a:rPr lang="cs-CZ" altLang="cs-CZ" sz="1000"/>
              <a:t>posilovat schopnost spolupráce v malé skupině</a:t>
            </a:r>
          </a:p>
          <a:p>
            <a:pPr eaLnBrk="1" hangingPunct="1"/>
            <a:r>
              <a:rPr lang="cs-CZ" altLang="cs-CZ" sz="1000"/>
              <a:t>Některé úkoly výcviku v základech přežití předpokládají znalosti a dovednosti z ostatních témat STP – přesunů, překonávání překážek, ale i voj. lezení a plavání, a také jiných druhů příprav jako je topografická příprava nebo zdravotnická příprava. Je vhodné zařadit tuto problematiku do výcviku přežití v závislosti na vycvičenosti jednotek v těchto tématech.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FD75F52-621F-4A0A-A916-E219A12C4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1A9351-25FC-48FE-BB2A-538DE2697842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A882E16-DA94-4C7E-82C0-D22342417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743E1E-8233-4CFE-B29B-405D6DDA0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Některé úkoly výcviku v základech přežití předpokládají znalosti a dovednosti z ostatních témat STP – přesunů, překonávání překážek, ale i voj. lezení a plavání, a také jiných druhů příprav jako je topografická příprava nebo zdravotnická příprava. Je vhodné zařadit tuto problematiku do výcviku přežití v závislosti na vycvičenosti jednotek v těchto tématech.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A41F445-F22E-40CD-8431-76C47BA71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E21E84-ED34-4FF5-A968-9AA6B4237247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89EC9F4-9BE2-4205-87D8-E3B75FBB02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BFB2D60-7DB6-4DC1-AE42-A9724BE8B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Vytváření dovedností v tématu základy přežití je proces náročný nejen na tělesnou zdatnost, ale i na psychiku cvičenců. Jejich připravenost zvládnout výcvikové úkoly je závislá na mnoha okolnostech: na stupni zvládnutí dovedností v ostatních tématech STP, na jejich předchozích zkušenostech s pobytem v přírodě, na přiměřenosti požadovaného úkolu, jejich individuálních schopnostech, vůli překonávat překážky a mnoha jiných faktorech. Většiny úkolů při výcviku základů přežití musí vycházet z takové úrovně dovedností a znalostí cvičenců, která zajistí jeho bezproblémové zvládnutí. Bez tohoto základu je další výcvik nejen riskantní, ale také neefektivní. </a:t>
            </a:r>
          </a:p>
          <a:p>
            <a:pPr eaLnBrk="1" hangingPunct="1"/>
            <a:r>
              <a:rPr lang="cs-CZ" altLang="cs-CZ"/>
              <a:t>Základním předpokladem pro splnění úkolů výcviku je velmi dobrá tělesná kondice a odolnost cvičících. Proto se výcvik v této problematice zahajuje až po dosažení odpovídající úrovně základních pohybových schopností. Dosažení této úrovně je nutné pro bezproblémový výcvik odolnosti vůči hraničním zátěžím a snížení rizika vzniku krizových situací při samostatném řešení úkolů cvičícími v terénu.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6AB94B8-0800-40CF-B377-313272A2F9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88397-67A9-483D-980F-68B0E9CA00E7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ECEA2EA-4065-4E40-9992-3E158EB54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0AB6301-73D8-4ECD-9900-B56AACB2B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>
                <a:latin typeface="Times New Roman" panose="02020603050405020304" pitchFamily="18" charset="0"/>
              </a:rPr>
              <a:t>příprava na možnost situace „přežití“ - podle hesla „štěstí přeje připraveným“ nebo skautského „buď připraven“</a:t>
            </a:r>
          </a:p>
          <a:p>
            <a:pPr eaLnBrk="1" hangingPunct="1"/>
            <a:r>
              <a:rPr lang="cs-CZ" altLang="cs-CZ"/>
              <a:t>ad a) O svou tělesnou kondici a zdraví pečují vojáci průběžně v systému přípravy vojsk. Při výcviku základů přežití jde o poznání vlastních individuálních mezních hranic výkonnosti cvičícími prostřednictvím zatížení přibližující se hraničním limitům. Toto poznání, při kterém si tzv. sahnou na dno svých sil a objeví své skryté rezervy, přispívá ke zvýšení sebevědomí. Zároveň dochází k formování morálně-volních vlastností vojáků při překonávání bolesti, projevů vyčerpání a dalších negativních pocitů. K potřebnému zatížení se používají různé druhy usilovných přesunů na dlouhé vzdálenosti, přeprava raněného apod.</a:t>
            </a:r>
          </a:p>
          <a:p>
            <a:pPr eaLnBrk="1" hangingPunct="1"/>
            <a:r>
              <a:rPr lang="cs-CZ" altLang="cs-CZ"/>
              <a:t>Prevence kolapsu.</a:t>
            </a:r>
          </a:p>
          <a:p>
            <a:pPr eaLnBrk="1" hangingPunct="1"/>
            <a:r>
              <a:rPr lang="cs-CZ" altLang="cs-CZ"/>
              <a:t>ad b) Přežití začíná v mysli. Znalosti technik přežití jsou důležité, ale bez schopnosti použít je v praxi jsou k ničemu. Proto je důležitý aktivní postoj zaujatý k mezní situaci. Pouze aktivita pramenící z pevné vůle přežít může vést k úspěchu. V situaci přežití je nutné se vyrovnat s mnoha nepříznivými faktory, překonat strach, nepohodlí, bolest, frustraci atd. Připravenost přijmout tento úděl a bojovat s těžkými, mnohdy nepředvídanými překážkami je odrazovým můstkem ke zdárnému vyváznutí. </a:t>
            </a:r>
            <a:r>
              <a:rPr lang="cs-CZ" altLang="cs-CZ" b="1"/>
              <a:t>Při výcviku se psychická připravenost formuje ve spojení s tělesným zatížením, psychologickými hrami a speciálními cvičeními nebo i organizačními opatřeními.</a:t>
            </a:r>
            <a:endParaRPr lang="cs-CZ" altLang="cs-CZ"/>
          </a:p>
          <a:p>
            <a:pPr eaLnBrk="1" hangingPunct="1"/>
            <a:r>
              <a:rPr lang="cs-CZ" altLang="cs-CZ"/>
              <a:t>ad c) Získání co možná nejvíce informací o předpokládaném místě působení umožňuje mnohem kvalitnější přípravu a snadnější působení v oblasti. Důležité jsou údaje o rázu krajiny a klimatických podmínkách, hustotě obydlení, jazyku a kultuře obyvatel, hustotě komunikací, nebezpečných zvířatech a rostlinách, nemocech atd.</a:t>
            </a:r>
          </a:p>
          <a:p>
            <a:pPr eaLnBrk="1" hangingPunct="1"/>
            <a:r>
              <a:rPr lang="cs-CZ" altLang="cs-CZ"/>
              <a:t>ad d) Při zpracování plánu na přežití je nejdůležitější správné zhodmocení situace. Vyžaduje co největší objektivitu a zvážení všech pozitivních a negativních stránek. Nejdůležitější je zhodnotit okolní prostředí, svůj tělesný stav, výstroj a vybavení, uvědomit si své znalosti, fyzické a psychické schopnosti a stanovit si hlavní priority a jejich pořadí (zpravidla je to 1. pomoc, signalizace, přístřeší, oheň, voda, jídlo…). Při tom nepodlehnout panice a beznaději, soustředit se na přežití, nebýt pasivní a pohodlný, nejednat ukvapeně. </a:t>
            </a:r>
          </a:p>
          <a:p>
            <a:pPr eaLnBrk="1" hangingPunct="1"/>
            <a:r>
              <a:rPr lang="cs-CZ" altLang="cs-CZ"/>
              <a:t>Pro vypracování plánu je zásadní rozhodnout, zda setrvat na místě nebo pochodovat jinam!</a:t>
            </a:r>
          </a:p>
          <a:p>
            <a:pPr eaLnBrk="1" hangingPunct="1"/>
            <a:r>
              <a:rPr lang="cs-CZ" altLang="cs-CZ"/>
              <a:t>v případě pochodu:</a:t>
            </a:r>
          </a:p>
          <a:p>
            <a:pPr eaLnBrk="1" hangingPunct="1"/>
            <a:r>
              <a:rPr lang="cs-CZ" altLang="cs-CZ"/>
              <a:t>určit směr a způsob, jak ho udržovat</a:t>
            </a:r>
          </a:p>
          <a:p>
            <a:pPr eaLnBrk="1" hangingPunct="1"/>
            <a:r>
              <a:rPr lang="cs-CZ" altLang="cs-CZ"/>
              <a:t>rozvrhnout denní pochodové dávky</a:t>
            </a:r>
          </a:p>
          <a:p>
            <a:pPr eaLnBrk="1" hangingPunct="1"/>
            <a:r>
              <a:rPr lang="cs-CZ" altLang="cs-CZ"/>
              <a:t>promyslet způsob signalizace</a:t>
            </a:r>
          </a:p>
          <a:p>
            <a:pPr eaLnBrk="1" hangingPunct="1"/>
            <a:r>
              <a:rPr lang="cs-CZ" altLang="cs-CZ"/>
              <a:t>v případě setrvání na místě:</a:t>
            </a:r>
          </a:p>
          <a:p>
            <a:pPr eaLnBrk="1" hangingPunct="1"/>
            <a:r>
              <a:rPr lang="cs-CZ" altLang="cs-CZ"/>
              <a:t>zřídit signalizační systém</a:t>
            </a:r>
          </a:p>
          <a:p>
            <a:pPr eaLnBrk="1" hangingPunct="1"/>
            <a:r>
              <a:rPr lang="cs-CZ" altLang="cs-CZ"/>
              <a:t>vybrat místo a postavit úkryt</a:t>
            </a:r>
          </a:p>
          <a:p>
            <a:pPr eaLnBrk="1" hangingPunct="1"/>
            <a:r>
              <a:rPr lang="cs-CZ" altLang="cs-CZ"/>
              <a:t>nalézt zdroj vody</a:t>
            </a:r>
          </a:p>
          <a:p>
            <a:pPr eaLnBrk="1" hangingPunct="1"/>
            <a:r>
              <a:rPr lang="cs-CZ" altLang="cs-CZ"/>
              <a:t>postarat se o získání potravy</a:t>
            </a:r>
          </a:p>
          <a:p>
            <a:pPr eaLnBrk="1" hangingPunct="1"/>
            <a:r>
              <a:rPr lang="cs-CZ" altLang="cs-CZ"/>
              <a:t>ad e) výstroj a vybavení vojáka je ovlivněno celou řadou faktorů (roční období, druh terénu, délka pobytu v něm, plněný úkol apod. Ústroj musí splňovat tyto požadavky: plnit účel a chránit před vlivy počasí, nebránit pohybu, umožnit větrání v případě potřeby, zabraňovat podchlazení</a:t>
            </a:r>
          </a:p>
          <a:p>
            <a:pPr eaLnBrk="1" hangingPunct="1"/>
            <a:r>
              <a:rPr lang="cs-CZ" altLang="cs-CZ"/>
              <a:t>ad f) K úspěšnému vyváznutí z extrémních situací napomáhá správné vybavení. Základem vybavení pro přežití v neznámém terénu je nouzový balíček, nejlépe ve formě vodotěsně uzavíratelné krabičky s následujícím obsahem:</a:t>
            </a:r>
          </a:p>
          <a:p>
            <a:pPr eaLnBrk="1" hangingPunct="1"/>
            <a:r>
              <a:rPr lang="cs-CZ" altLang="cs-CZ"/>
              <a:t>prostředky na rozdělání ohně: zápalky, svíčka, křesadlo, lupa</a:t>
            </a:r>
          </a:p>
          <a:p>
            <a:pPr eaLnBrk="1" hangingPunct="1"/>
            <a:r>
              <a:rPr lang="cs-CZ" altLang="cs-CZ"/>
              <a:t>prostředky na drobné opravy výstroje: jehly a nitě, zavírací špendlíky</a:t>
            </a:r>
          </a:p>
          <a:p>
            <a:pPr eaLnBrk="1" hangingPunct="1"/>
            <a:r>
              <a:rPr lang="cs-CZ" altLang="cs-CZ"/>
              <a:t>prostředky na opatření potravy a vody: rybářské háčky a vlasec, drát na oka, tablety na úpravu vody</a:t>
            </a:r>
          </a:p>
          <a:p>
            <a:pPr eaLnBrk="1" hangingPunct="1"/>
            <a:r>
              <a:rPr lang="cs-CZ" altLang="cs-CZ"/>
              <a:t>prostředky pro orientaci: knoflíkový kompas</a:t>
            </a:r>
          </a:p>
          <a:p>
            <a:pPr eaLnBrk="1" hangingPunct="1"/>
            <a:r>
              <a:rPr lang="cs-CZ" altLang="cs-CZ"/>
              <a:t>prostředky pro signalizaci: zrcátko, píšťalka</a:t>
            </a:r>
          </a:p>
          <a:p>
            <a:pPr eaLnBrk="1" hangingPunct="1"/>
            <a:r>
              <a:rPr lang="cs-CZ" altLang="cs-CZ"/>
              <a:t>další předměty: drátěná pilka (získání a úprava dřeva na oheň nebo přístřešek, vor apod.), kondom (na přepravu vody), tužka</a:t>
            </a:r>
          </a:p>
          <a:p>
            <a:pPr eaLnBrk="1" hangingPunct="1"/>
            <a:r>
              <a:rPr lang="cs-CZ" altLang="cs-CZ"/>
              <a:t>zdravotnické potřeby (je možné mít zvlášť v samostatné lékárničce): analgetikum, antiseptikum, antihistaminum, střevní sedativum, hypermangan, speciální léky – antimalarika apod. (podle prostředí), chirurgické čepelky, náplasti, motýlkové stehy</a:t>
            </a:r>
          </a:p>
          <a:p>
            <a:pPr eaLnBrk="1" hangingPunct="1"/>
            <a:r>
              <a:rPr lang="cs-CZ" altLang="cs-CZ"/>
              <a:t>Mezi nezbytné součástky základní výstroje dále patří:</a:t>
            </a:r>
          </a:p>
          <a:p>
            <a:pPr eaLnBrk="1" hangingPunct="1"/>
            <a:r>
              <a:rPr lang="cs-CZ" altLang="cs-CZ"/>
              <a:t>souprava na vaření a přípravu teplého nápoje (jídelní miska, vařič, palivo, nouzová dávka potravin, čaj, cukr, sůl, rozpustné tablety k přípravě nápoje)</a:t>
            </a:r>
          </a:p>
          <a:p>
            <a:pPr eaLnBrk="1" hangingPunct="1"/>
            <a:r>
              <a:rPr lang="cs-CZ" altLang="cs-CZ"/>
              <a:t>baterka a náhradní zdroj, chemické světlo</a:t>
            </a:r>
          </a:p>
          <a:p>
            <a:pPr eaLnBrk="1" hangingPunct="1"/>
            <a:r>
              <a:rPr lang="cs-CZ" altLang="cs-CZ"/>
              <a:t>signální prostředek k upoutání pozornosti (světlice, intenzivní chemické světlo, značkovací panel výrazné barvy)</a:t>
            </a:r>
          </a:p>
          <a:p>
            <a:pPr eaLnBrk="1" hangingPunct="1"/>
            <a:r>
              <a:rPr lang="cs-CZ" altLang="cs-CZ"/>
              <a:t>velký, pevný igelitový pytel</a:t>
            </a:r>
          </a:p>
          <a:p>
            <a:pPr eaLnBrk="1" hangingPunct="1"/>
            <a:r>
              <a:rPr lang="cs-CZ" altLang="cs-CZ"/>
              <a:t>pevná vodovzdorná izolační páska</a:t>
            </a:r>
          </a:p>
          <a:p>
            <a:pPr eaLnBrk="1" hangingPunct="1"/>
            <a:r>
              <a:rPr lang="cs-CZ" altLang="cs-CZ"/>
              <a:t>ad g) Nezbytnou součástí výbavy pro přežití je kvalitní nůž. Musí být dostatečně velký a pevný, aby umožňoval např. i odsekávání větví a stromků ke stavbě přístřešku. Vhodné je mít i druhý menší nůž na jemnější práce. Skládací nůž musí mít pojistku. Nůž je použitelný, jen pokud je ostrý, proto vyžaduje odpovídající zacházení a péči. S nožem se nedoporučuje házet a zabodávat ho do země. Samozřejmostí musí být pravidelná údržba, broušení a konzervace. Nůž se nosí vždy v pouzdře. </a:t>
            </a:r>
          </a:p>
          <a:p>
            <a:pPr eaLnBrk="1" hangingPunct="1"/>
            <a:r>
              <a:rPr lang="cs-CZ" altLang="cs-CZ"/>
              <a:t>Nouzový balíček, stejně jako nůž, se nosí neustále u sebe.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A5449FA-46D6-4330-9BD3-556D410B0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DABAF6-6101-4E98-875C-B8A55D20F94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11EE429-4F23-4659-9A77-B470CB5FA2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7051232-4270-4C42-84F0-621B824D7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1ACC00D-49D1-4FF1-B878-24DD46EF82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F7EE4A-A99A-41AF-B61B-9CCB276C153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FDD0491-A19F-49C7-9B95-4F4021B56F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269E7BE-7788-4778-93B8-15A52E1C9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2CEF2CC-F6D8-4482-9A10-F342B8E301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391598-DFAB-43D5-B16F-89B0B9B5467E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02299B3-6A54-4DB9-81D1-D70C90C05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641D813-E07B-45D2-A92E-20AF4626F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000"/>
              <a:t>Cacutt, L. Přežít! Praha: Svojtka a Vašut, 1996.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Cacutt, L. Bojovat! Praha: Svojtka a Vašut, 1996.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Darman, P. Jak přežít v extrémních podmínkách. Frýdek-Místek: Alpress, s.r.o., 1994.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Dvořák J. Člověk mezi životem a smrtí. Praha: Avicenum, 1986.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Greenbank, A. SOS. Praha: Mladá fronta, 1971.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Havlíčková, L. a kol. Fyziologie tělesné zátěže. Praha: Univerzita Karlova, 1994. Skripta.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Hošek, V. Psychologie odolnosti. Praha: Univerzita Karlova, 1997. Skripta.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Maňák Z. a kol. Přežití výkonných letců ve volné přírodě v zimních a letních podmínkách. Brno: Vojenská akademie, 2000. Skripta S - 434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McManners, H. S batohem na zádech. Bratislava: Slovo, 1996.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Mikšík, O. Člověk a svízelné situace. Praha: Naše vojsko, 1969.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Oliva, B. Sám v nepřátelském týlu. Praha: Naše vojsko, 1968.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Pavlíček, J. Člověk v drsné přírodě. Praha: Olympia, 1989.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Semiginovský, B., Vránová, J. Fyziologická chemie pro posluchače FTVS.   Praha: Univerzita Karlova, 1992. Skripta.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Stilwell, A. Jak přežít. Praha: Svojtka &amp; Co., 2000.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Šulc J., Dvořák J., Morávek M. Člověk na pokraji svých sil. Praha: Avicenum, 1984.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FM 21-76. US army survival manual. New York: Dorset Press, 1998.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Zprav-54-3. Zásady sebezáchovy v týlu nepřítele. Praha: MNO, 1969.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časopisy Dobrodruh, Outdoor magazín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000"/>
              <a:t>internet:</a:t>
            </a:r>
            <a:endParaRPr lang="cs-CZ" altLang="cs-CZ" sz="100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000">
                <a:hlinkClick r:id="rId3"/>
              </a:rPr>
              <a:t>http://preziti.web2001.cz</a:t>
            </a:r>
            <a:r>
              <a:rPr lang="cs-CZ" altLang="cs-CZ" sz="1000"/>
              <a:t> </a:t>
            </a:r>
            <a:endParaRPr lang="cs-CZ" altLang="cs-CZ" sz="1000">
              <a:hlinkClick r:id="rId4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000">
                <a:hlinkClick r:id="rId4"/>
              </a:rPr>
              <a:t>http://www.simplysurvival.com</a:t>
            </a:r>
            <a:endParaRPr lang="cs-CZ" altLang="cs-CZ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0A403BE-001C-4ABC-83EA-FA48CAB483F4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591196F-1916-4353-A2AE-A0DB83D2E81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C4DB257C-583E-43B9-A4DF-1BC3DCB247A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920 h 2182"/>
                <a:gd name="T4" fmla="*/ 5232 w 4897"/>
                <a:gd name="T5" fmla="*/ 1920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44C83AD-1984-450E-A3EF-AF09E05CC6D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744DE09-9B21-410C-B4E5-5CF0F43838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F88C9B9-7831-4F06-9303-CE3DBF48A70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2F298DE-4CEB-4C81-9027-5B9A756C727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1505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5053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CA20035B-C48C-4484-B3EC-5F6FC10589A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34E33BA-F005-4BA7-A6E7-967248041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78271CAB-8F6F-48D2-A38B-A6C9A5D1EF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98D7-27B0-44B5-9D48-680F24FFCF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37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0CBF9C7-E423-45DF-A994-BC02751F9C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B2144D7-F983-490D-A4A1-6B0F3DFDE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6568381-E6A8-4A65-93C0-20B83CFACC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D6818-F7FB-4F69-B6DC-A55894A7DF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44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53800C2-6871-411F-9B19-4997065DE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E6931DB-AE47-47D7-96FF-F175EE12E8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847D26D-173B-4B00-87F7-D12EE428C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D6510-4539-4753-AD03-6237264AB0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789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F1774B3-F386-4BF2-9DA6-9A85DF5B3C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A2B4526-54CB-4136-A693-EA6DE751D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5C1596E-CDC1-4F4B-8325-2F6CFF9235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D1F14B-F5B1-4444-8AA7-55DFD2636A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462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21E1797-6B06-4AB2-A180-908F8CF7EB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4D4FC84-C97F-49D4-95CE-C5BBA84067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7341DE-4489-474D-A314-2F21D2C69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9235-997E-4AA8-AC65-CA9FD541C9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16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458358F-2E86-48A3-8A5A-5E14DDC006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841097B-8BA2-4854-8C94-45BA7810BC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476E713-B751-40B0-872D-081277019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A5E14-71D9-4F43-AF41-DB3F52DF83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485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BB0966F-F9E5-46DF-B049-2AF846160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EAC58D6-B960-449A-9319-0CE2219F1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7E03751-EE91-4828-A400-89881D9110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A75E6-DE5D-4E4B-812E-91F15D6999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129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4609567-6758-4921-B6A7-7C30CEF83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4847F0A2-1465-4BA7-A4A7-812E2F195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CB86E86-8556-42B3-A93D-B750BA67D4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388D7-B6BB-4385-A04E-33CD29675A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53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DB2E105E-8221-44D4-91E8-4979A6ABD4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000FBCC-3DAE-4F52-B2C0-A0F66FF6D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AE7E765-B22E-470C-98A9-AFB452754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18F0A-C304-480E-9A03-B7EB3003FB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465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0C5EA3C-8C40-47DF-9D65-604356FF08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647395B-2B84-4467-A32E-16A9AB9665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FCF404E-9125-45BA-A5B0-190039DF4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0E3FBD-8366-423C-8A5C-8831A91C61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62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807C933-00EA-4DFD-9CA6-C1CF1786E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81D8BAE-9FAD-4A54-A642-F9440EDB67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AC8B472-9E4A-4608-A4DE-D4A86C825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026F8-D0A9-4C96-A72B-B56FD0F909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08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63D64CB-09FC-43F7-9090-617BF7E5D1BD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C0483947-7158-4B3D-9E9C-BF8F83A45B6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11 h 2182"/>
                <a:gd name="T4" fmla="*/ 5232 w 4897"/>
                <a:gd name="T5" fmla="*/ 1411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F0702896-6812-4DAE-A52D-83831EA96C2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B7A7634F-4362-490E-B7BB-41472D4FCA8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388 h 2182"/>
                <a:gd name="T4" fmla="*/ 5232 w 4897"/>
                <a:gd name="T5" fmla="*/ 1388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9510" name="Freeform 6">
              <a:extLst>
                <a:ext uri="{FF2B5EF4-FFF2-40B4-BE49-F238E27FC236}">
                  <a16:creationId xmlns:a16="http://schemas.microsoft.com/office/drawing/2014/main" id="{44F8AA8D-D3A8-4EC6-9E89-0172E960E73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49511" name="Freeform 7">
              <a:extLst>
                <a:ext uri="{FF2B5EF4-FFF2-40B4-BE49-F238E27FC236}">
                  <a16:creationId xmlns:a16="http://schemas.microsoft.com/office/drawing/2014/main" id="{A9BA8677-2DE3-4458-BE66-CCBFDFCC123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49512" name="Freeform 8">
              <a:extLst>
                <a:ext uri="{FF2B5EF4-FFF2-40B4-BE49-F238E27FC236}">
                  <a16:creationId xmlns:a16="http://schemas.microsoft.com/office/drawing/2014/main" id="{C4343029-A1CD-498A-B1E7-EC38038A72E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49513" name="Freeform 9">
              <a:extLst>
                <a:ext uri="{FF2B5EF4-FFF2-40B4-BE49-F238E27FC236}">
                  <a16:creationId xmlns:a16="http://schemas.microsoft.com/office/drawing/2014/main" id="{1BC5A257-F9DE-44F4-90D8-948BD5AA95E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49514" name="Freeform 10">
              <a:extLst>
                <a:ext uri="{FF2B5EF4-FFF2-40B4-BE49-F238E27FC236}">
                  <a16:creationId xmlns:a16="http://schemas.microsoft.com/office/drawing/2014/main" id="{C70CC710-1D5B-49DF-9C83-D0426FAF34F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149515" name="Rectangle 11">
            <a:extLst>
              <a:ext uri="{FF2B5EF4-FFF2-40B4-BE49-F238E27FC236}">
                <a16:creationId xmlns:a16="http://schemas.microsoft.com/office/drawing/2014/main" id="{2F80AC8E-9E39-4170-8E20-A6A31872E7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9516" name="Rectangle 12">
            <a:extLst>
              <a:ext uri="{FF2B5EF4-FFF2-40B4-BE49-F238E27FC236}">
                <a16:creationId xmlns:a16="http://schemas.microsoft.com/office/drawing/2014/main" id="{86284762-8349-4C83-AA7D-39967B6F38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9517" name="Rectangle 13">
            <a:extLst>
              <a:ext uri="{FF2B5EF4-FFF2-40B4-BE49-F238E27FC236}">
                <a16:creationId xmlns:a16="http://schemas.microsoft.com/office/drawing/2014/main" id="{B4EC7390-0036-4E7E-B960-5E9971AACE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5216481-FEDB-4C47-A820-2335C3785D4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9518" name="Rectangle 14">
            <a:extLst>
              <a:ext uri="{FF2B5EF4-FFF2-40B4-BE49-F238E27FC236}">
                <a16:creationId xmlns:a16="http://schemas.microsoft.com/office/drawing/2014/main" id="{021C62F9-09A8-473E-A251-C4BD7FE16ED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49519" name="Rectangle 15">
            <a:extLst>
              <a:ext uri="{FF2B5EF4-FFF2-40B4-BE49-F238E27FC236}">
                <a16:creationId xmlns:a16="http://schemas.microsoft.com/office/drawing/2014/main" id="{DE3007E9-D93C-49D9-8372-2452892C37F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sa.hq.nato.int/" TargetMode="External"/><Relationship Id="rId2" Type="http://schemas.openxmlformats.org/officeDocument/2006/relationships/hyperlink" Target="http://nsa.nato.in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ysurvival.com/" TargetMode="External"/><Relationship Id="rId2" Type="http://schemas.openxmlformats.org/officeDocument/2006/relationships/hyperlink" Target="http://preziti.web2001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AC050D33-63A9-4D70-A1CC-B1B1CA536E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800" dirty="0"/>
              <a:t>Úvod do problematiky přežití</a:t>
            </a:r>
            <a:br>
              <a:rPr lang="cs-CZ" altLang="cs-CZ" sz="4800" dirty="0"/>
            </a:br>
            <a:r>
              <a:rPr lang="cs-CZ" altLang="cs-CZ" sz="4800" dirty="0"/>
              <a:t>S.E.R.E.</a:t>
            </a:r>
            <a:br>
              <a:rPr lang="cs-CZ" altLang="cs-CZ" sz="4800" dirty="0"/>
            </a:br>
            <a:r>
              <a:rPr lang="cs-CZ" altLang="cs-CZ" sz="4800" dirty="0"/>
              <a:t>Nouzová signalizace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5ADCC82D-05C4-48A6-8B48-FB2CFC4181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93280" y="323949"/>
            <a:ext cx="6781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>
                <a:solidFill>
                  <a:schemeClr val="folHlink"/>
                </a:solidFill>
              </a:rPr>
              <a:t>				základy přežití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F7502-00C4-4B96-BA27-11BF7930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S.E.R.E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A11792-CB72-47D2-987B-7D62151A3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ru-RU" sz="2000" b="1">
                <a:effectLst/>
              </a:rPr>
              <a:t>NORMA PRO VÝCVIK PŘEŽITÍ, ÚNIKU / VYHÝBÁNÍ, ODPORU A ZÁCHRANY / VYZVEDNUTÍ OSOB (SERE) V NATO</a:t>
            </a:r>
          </a:p>
          <a:p>
            <a:pPr eaLnBrk="1" hangingPunct="1"/>
            <a:endParaRPr lang="cs-CZ" altLang="ru-RU" b="1">
              <a:effectLst/>
            </a:endParaRPr>
          </a:p>
          <a:p>
            <a:pPr eaLnBrk="1" hangingPunct="1"/>
            <a:r>
              <a:rPr lang="cs-CZ" altLang="ru-RU">
                <a:effectLst/>
              </a:rPr>
              <a:t>Podrobnosti o přistoupení, zavedení a výhradách jsou k dispozici na vyžádání nebo na webové síti NATO (internet </a:t>
            </a:r>
            <a:r>
              <a:rPr lang="cs-CZ" altLang="ru-RU" u="sng">
                <a:effectLst/>
                <a:hlinkClick r:id="rId2"/>
              </a:rPr>
              <a:t>http://nsa.nato.int</a:t>
            </a:r>
            <a:r>
              <a:rPr lang="cs-CZ" altLang="ru-RU">
                <a:effectLst/>
              </a:rPr>
              <a:t>; utajená síť NATO WAN </a:t>
            </a:r>
            <a:r>
              <a:rPr lang="cs-CZ" altLang="ru-RU" u="sng">
                <a:effectLst/>
                <a:hlinkClick r:id="rId3"/>
              </a:rPr>
              <a:t>http://nsa.hq.nato.int</a:t>
            </a:r>
            <a:r>
              <a:rPr lang="cs-CZ" altLang="ru-RU">
                <a:effectLst/>
              </a:rPr>
              <a:t>).</a:t>
            </a:r>
          </a:p>
          <a:p>
            <a:pPr eaLnBrk="1" hangingPunct="1"/>
            <a:endParaRPr lang="cs-CZ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F7502-00C4-4B96-BA27-11BF7930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A11792-CB72-47D2-987B-7D62151A3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ea typeface="+mn-lt"/>
                <a:cs typeface="+mn-lt"/>
              </a:rPr>
              <a:t>Cíle výcviku přežití?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Úkoly výcviku přežití?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Jaké jsou zásady pro vypracování plánu přežití?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Co znamená zkratka S.E.R.E.?</a:t>
            </a:r>
            <a:endParaRPr lang="en-US" dirty="0">
              <a:ea typeface="+mn-lt"/>
              <a:cs typeface="+mn-lt"/>
            </a:endParaRPr>
          </a:p>
          <a:p>
            <a:endParaRPr lang="cs-CZ" altLang="ru-RU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5258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CE15B67F-EECA-4A1B-96D4-0AA4122B49C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LITERATURA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20EAC372-5248-4F73-B9EB-32B912B93C2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44675"/>
            <a:ext cx="8007350" cy="5013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Pub 71-84-03. (2016). Základy přežití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Cacutt, L. Přežít! Praha: Svojtka a Vašut, 1996.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Cacutt, L. Bojovat! Praha: Svojtka a Vašut, 1996.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Darman, P. Jak přežít v extrémních podmínkách. Frýdek-Místek: Alpress, s.r.o., 1994.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Dvořák J. Člověk mezi životem a smrtí. Praha: Avicenum, 1986.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Greenbank, A. SOS. Praha: Mladá fronta, 1971.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Havlíčková, L. a kol. Fyziologie tělesné zátěže. Praha: Univerzita Karlova, 1994. Skripta.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Hošek, V. Psychologie odolnosti. Praha: Univerzita Karlova, 1997. Skripta.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Maňák Z. a kol. Přežití výkonných letců ve volné přírodě v zimních a letních podmínkách. Brno: Vojenská akademie, 2000. Skripta S - 434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McManners, H. S batohem na zádech. Bratislava: Slovo, 1996.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Mikšík, O. Člověk a svízelné situace. Praha: Naše vojsko, 1969.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904F588B-4472-4015-9BE3-C8499E636CB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LITERATURA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96CAB509-E174-4F11-8FB2-0B9A033030D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61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Oliva, B. Sám v nepřátelském týlu. Praha: Naše vojsko, 1968.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Pavlíček, J. Člověk v drsné přírodě. Praha: Olympia, 1989.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Semiginovský, B., Vránová, J. Fyziologická chemie pro posluchače FTVS.   Praha: Univerzita Karlova, 1992. Skripta.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Stilwell, A. Jak přežít. Praha: Svojtka &amp; Co., 2000.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Šulc J., Dvořák J., Morávek M. Člověk na pokraji svých sil. Praha: Avicenum, 1984.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FM 21-76. US army survival manual. New York: Dorset Press, 1998.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Zprav-54-3. Zásady sebezáchovy v týlu nepřítele. Praha: MNO, 1969.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časopisy Dobrodruh, Outdoor magazín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internet:</a:t>
            </a:r>
            <a:endParaRPr lang="cs-CZ" altLang="cs-CZ" sz="2000">
              <a:hlinkClick r:id="rId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hlinkClick r:id="rId2"/>
              </a:rPr>
              <a:t>http://preziti.web2001.cz</a:t>
            </a:r>
            <a:r>
              <a:rPr lang="cs-CZ" altLang="cs-CZ" sz="2000"/>
              <a:t> </a:t>
            </a:r>
            <a:endParaRPr lang="cs-CZ" altLang="cs-CZ" sz="2000">
              <a:hlinkClick r:id="rId3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hlinkClick r:id="rId3"/>
              </a:rPr>
              <a:t>http://www.simplysurvival.com</a:t>
            </a:r>
            <a:endParaRPr lang="cs-CZ" altLang="cs-CZ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A6BAA78-993E-45E7-8392-7F47C177235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u="sng"/>
              <a:t>Cíle výcviku v základech přežití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2C73D5-CAC3-489B-92B9-0696E4D1361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773238"/>
            <a:ext cx="7993062" cy="46799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>
                <a:solidFill>
                  <a:schemeClr val="folHlink"/>
                </a:solidFill>
              </a:rPr>
              <a:t>připravit jednotlivce, popř. malou skupinu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/>
              <a:t>na zvládnutí činností při pohybu a pobytu v neznámém terénu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/>
              <a:t>k řešení obtížných situací při plnění úkolů v odloučení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altLang="cs-CZ" sz="2400" b="1"/>
              <a:t>s omezenými prostředky</a:t>
            </a:r>
          </a:p>
          <a:p>
            <a:pPr lvl="1" eaLnBrk="1" hangingPunct="1"/>
            <a:r>
              <a:rPr lang="cs-CZ" altLang="cs-CZ" sz="2400" b="1"/>
              <a:t>s využitím přírodních zdrojů</a:t>
            </a:r>
          </a:p>
          <a:p>
            <a:pPr lvl="1" eaLnBrk="1" hangingPunct="1"/>
            <a:r>
              <a:rPr lang="cs-CZ" altLang="cs-CZ" sz="2400" b="1"/>
              <a:t>na přátelském nebo neutrálním neobydleném území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C5B68535-6FB0-4AAB-B662-4993E581F3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u="sng"/>
              <a:t>Úkoly výcviku přežití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9EC2EF7-9BD3-4C8F-9AB0-874E3F1CD7A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773238"/>
            <a:ext cx="8066087" cy="4310062"/>
          </a:xfrm>
        </p:spPr>
        <p:txBody>
          <a:bodyPr/>
          <a:lstStyle/>
          <a:p>
            <a:pPr eaLnBrk="1" hangingPunct="1"/>
            <a:r>
              <a:rPr lang="cs-CZ" altLang="cs-CZ" sz="2800" b="1"/>
              <a:t>naučit cvičící využívat všechny dostupné prostředky pro zachování života a zdraví při pohybu a pobytu v neznámém terénu za různorodých klimatických podmínek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	=</a:t>
            </a:r>
            <a:r>
              <a:rPr lang="en-US" altLang="cs-CZ" sz="2800" b="1">
                <a:cs typeface="Arial" panose="020B0604020202020204" pitchFamily="34" charset="0"/>
              </a:rPr>
              <a:t>&gt;</a:t>
            </a:r>
            <a:r>
              <a:rPr lang="cs-CZ" altLang="cs-CZ" sz="2800" b="1">
                <a:cs typeface="Arial" panose="020B0604020202020204" pitchFamily="34" charset="0"/>
              </a:rPr>
              <a:t> naučit je </a:t>
            </a:r>
            <a:r>
              <a:rPr lang="cs-CZ" altLang="cs-CZ" sz="2800" i="1">
                <a:solidFill>
                  <a:schemeClr val="folHlink"/>
                </a:solidFill>
                <a:cs typeface="Arial" panose="020B0604020202020204" pitchFamily="34" charset="0"/>
              </a:rPr>
              <a:t>techniky přežití</a:t>
            </a:r>
            <a:endParaRPr lang="en-US" altLang="cs-CZ" sz="2800" i="1">
              <a:solidFill>
                <a:schemeClr val="folHlink"/>
              </a:solidFill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i="1"/>
          </a:p>
          <a:p>
            <a:pPr eaLnBrk="1" hangingPunct="1"/>
            <a:r>
              <a:rPr lang="cs-CZ" altLang="cs-CZ" sz="2800" b="1"/>
              <a:t>vytvářet u cvičících </a:t>
            </a:r>
            <a:r>
              <a:rPr lang="cs-CZ" altLang="cs-CZ" sz="2800" i="1">
                <a:solidFill>
                  <a:schemeClr val="folHlink"/>
                </a:solidFill>
              </a:rPr>
              <a:t>odolnost vůči hraničním zátěžím</a:t>
            </a:r>
            <a:r>
              <a:rPr lang="cs-CZ" altLang="cs-CZ" sz="2800" b="1"/>
              <a:t> a vůli je překonávat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AB072426-5EF9-4A7D-A400-7CCDA26442D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u="sng"/>
              <a:t>Obsah výcviku přežití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05B7EFA9-5772-46EC-9E35-5091A75A970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027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základní pravidla pro přežití;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zásady pohybu a pobytu v terénu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osobní ochrana před nepříznivými povětrnostními vlivy;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výstavba provizorních úkrytů před nepohodou;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orientace v terénu a navigace;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zhotovování ohniště, rozdělávání a udržování ohně;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A36908E5-D763-4B7B-9C15-43FDBE007B0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u="sng"/>
              <a:t>Obsah výcviku přežití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643FA3E9-B98D-444A-B033-C4ED468DAB7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1773238"/>
            <a:ext cx="78486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získávání a úprava vody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opatřování a příprava stravy;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výroba improvizovaných zbraní a pomůcek,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ošetřování výstroje a výzbroje;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nouzová signalizace;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první předlékařská zdravotnická pomoc</a:t>
            </a:r>
            <a:endParaRPr lang="cs-CZ" altLang="cs-CZ" sz="2000" b="1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2000" b="1"/>
              <a:t>život zachraňující úkony při přehřátí, podchlazení, šoku, krvácení, zástavě srdce a dýchání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2000" b="1"/>
              <a:t>ošetřování zlomenin, omrzlin a popálenin a přeprava zraněného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E804A913-66FA-4403-AA5B-6225133CCF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u="sng">
                <a:latin typeface="Arial" panose="020B0604020202020204" pitchFamily="34" charset="0"/>
              </a:rPr>
              <a:t>Organizace, metodika a zabezpečení výcviku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5A0C5488-DCD3-43AF-9BF6-F203A911265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916113"/>
            <a:ext cx="7870825" cy="4608512"/>
          </a:xfrm>
        </p:spPr>
        <p:txBody>
          <a:bodyPr/>
          <a:lstStyle/>
          <a:p>
            <a:pPr eaLnBrk="1" hangingPunct="1"/>
            <a:r>
              <a:rPr lang="cs-CZ" altLang="cs-CZ" sz="2400" b="1"/>
              <a:t>Výcvik se uskutečňuje formou zejména praktických, ale i teoretických zaměstnání zpravidla v trvání 4 a více výcvikových hodin, v rámci komplexního výcviku nebo formou výcvikového kurzu (příprava instruktorů).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b="1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b="1"/>
          </a:p>
          <a:p>
            <a:pPr eaLnBrk="1" hangingPunct="1"/>
            <a:r>
              <a:rPr lang="cs-CZ" altLang="cs-CZ" sz="2400" b="1"/>
              <a:t>Praktickému výcviku zpravidla předchází seznámení se s teoretickými poznatky o procvičované problematice s doplněním o filmy, fotografie, nákresy nebo jiné názorné prostředky</a:t>
            </a:r>
            <a:r>
              <a:rPr lang="cs-CZ" altLang="cs-CZ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A54B143-9596-4B35-9C28-9A0048B6EF6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3600"/>
              <a:t>Základní pravidla přežití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2F8D24E-D494-4F23-BB37-F30A3730DCD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1844675"/>
            <a:ext cx="7934325" cy="363061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400" b="1"/>
              <a:t>dostatečná tělesná kondice a zdraví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400" b="1"/>
              <a:t>psychická připravenost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400" b="1"/>
              <a:t>informovanost o místě působení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400" b="1"/>
              <a:t>znalost technik pro přežití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400" b="1"/>
              <a:t>vypracování plánu pro přežití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400" b="1"/>
              <a:t>vhodná výstroj a vybavení včetně způsobu uložení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400" b="1"/>
          </a:p>
          <a:p>
            <a:pPr marL="990600" lvl="1" indent="-533400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2000" b="1"/>
              <a:t>nouzový balíček a lékárnička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cs-CZ" altLang="cs-CZ" sz="2000" b="1"/>
              <a:t>nůž k přežití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14A109C-1E18-468D-9AAA-333ECF4236D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4213" y="274638"/>
            <a:ext cx="8135937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600" u="sng">
                <a:latin typeface="Arial" panose="020B0604020202020204" pitchFamily="34" charset="0"/>
              </a:rPr>
              <a:t>Zásady pro vypracování plánu přežití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90B70D2-3CD6-4DE4-919B-FF054351492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u="sng">
                <a:latin typeface="Times New Roman" panose="02020603050405020304" pitchFamily="18" charset="0"/>
              </a:rPr>
              <a:t>soustředit se na přežití</a:t>
            </a:r>
            <a:r>
              <a:rPr lang="cs-CZ" altLang="cs-CZ" sz="2400" b="1">
                <a:latin typeface="Times New Roman" panose="02020603050405020304" pitchFamily="18" charset="0"/>
              </a:rPr>
              <a:t>, nepodlehnout panice a beznaději, uvědomit si své znalosti, tělesné a psychické schopnosti, nebýt pasivní a pohodlný, nejednat ukvapeně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u="sng">
                <a:latin typeface="Times New Roman" panose="02020603050405020304" pitchFamily="18" charset="0"/>
              </a:rPr>
              <a:t>vyhodnotit situaci:</a:t>
            </a:r>
            <a:r>
              <a:rPr lang="cs-CZ" altLang="cs-CZ" sz="2400" b="1">
                <a:latin typeface="Times New Roman" panose="02020603050405020304" pitchFamily="18" charset="0"/>
              </a:rPr>
              <a:t> okolní prostředí, svou fyzickou kondici, výstroj a vybavení, všechny pozitivní a negativní stránky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u="sng">
                <a:latin typeface="Times New Roman" panose="02020603050405020304" pitchFamily="18" charset="0"/>
              </a:rPr>
              <a:t>vypracovat plán:</a:t>
            </a:r>
            <a:r>
              <a:rPr lang="cs-CZ" altLang="cs-CZ" sz="2400" b="1">
                <a:latin typeface="Times New Roman" panose="02020603050405020304" pitchFamily="18" charset="0"/>
              </a:rPr>
              <a:t> uvědomit si hlavní priority a jejich pořadí (1. pomoc, signalizace, přístřeší, oheň, voda, jídlo…)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AB377BCC-02F9-4949-A445-9F6371ABB50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23850" y="274638"/>
            <a:ext cx="84963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>
                <a:latin typeface="Arial" panose="020B0604020202020204" pitchFamily="34" charset="0"/>
              </a:rPr>
              <a:t>Zásady pro vypracování plánu přežití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F6B31AE-0B1E-422A-ADA7-A882DB08FD7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773238"/>
            <a:ext cx="7156450" cy="46085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>
                <a:latin typeface="Times New Roman" panose="02020603050405020304" pitchFamily="18" charset="0"/>
              </a:rPr>
              <a:t>rozhodnout, zda setrvat na místě nebo pochodovat jinam</a:t>
            </a:r>
          </a:p>
          <a:p>
            <a:pPr lvl="1" eaLnBrk="1" hangingPunct="1">
              <a:defRPr/>
            </a:pPr>
            <a:r>
              <a:rPr lang="cs-CZ" altLang="cs-CZ" sz="2000" b="1">
                <a:solidFill>
                  <a:schemeClr val="tx2"/>
                </a:solidFill>
                <a:latin typeface="Times New Roman" panose="02020603050405020304" pitchFamily="18" charset="0"/>
              </a:rPr>
              <a:t>v případě pochodu: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určit směr a způsob, jak ho udržovat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rozvrhnout denní pochodové dávky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promyslet způsob signalizace</a:t>
            </a:r>
          </a:p>
          <a:p>
            <a:pPr lvl="1" eaLnBrk="1" hangingPunct="1">
              <a:defRPr/>
            </a:pPr>
            <a:r>
              <a:rPr lang="cs-CZ" altLang="cs-CZ" sz="2000" b="1">
                <a:solidFill>
                  <a:schemeClr val="tx2"/>
                </a:solidFill>
                <a:latin typeface="Times New Roman" panose="02020603050405020304" pitchFamily="18" charset="0"/>
              </a:rPr>
              <a:t>na místě: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zřídit signalizační systém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vybrat místo postavit úkryt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nalézt zdroj vody</a:t>
            </a:r>
          </a:p>
          <a:p>
            <a:pPr lvl="2" eaLnBrk="1" hangingPunct="1">
              <a:defRPr/>
            </a:pPr>
            <a:r>
              <a:rPr lang="cs-CZ" altLang="cs-CZ" sz="1800" b="1">
                <a:latin typeface="Times New Roman" panose="02020603050405020304" pitchFamily="18" charset="0"/>
              </a:rPr>
              <a:t>postarat se o získání potravy</a:t>
            </a:r>
          </a:p>
        </p:txBody>
      </p:sp>
      <p:sp>
        <p:nvSpPr>
          <p:cNvPr id="123908" name="Text Box 4">
            <a:extLst>
              <a:ext uri="{FF2B5EF4-FFF2-40B4-BE49-F238E27FC236}">
                <a16:creationId xmlns:a16="http://schemas.microsoft.com/office/drawing/2014/main" id="{19926216-CF97-4997-AE2B-7A36A1C095C5}"/>
              </a:ext>
            </a:extLst>
          </p:cNvPr>
          <p:cNvSpPr txBox="1">
            <a:spLocks noChangeArrowheads="1"/>
          </p:cNvSpPr>
          <p:nvPr/>
        </p:nvSpPr>
        <p:spPr bwMode="auto">
          <a:xfrm rot="-1209105">
            <a:off x="5348288" y="4508500"/>
            <a:ext cx="280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 b="1"/>
              <a:t>IMPROVIZUJ!!!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build="p"/>
      <p:bldP spid="123908" grpId="0"/>
      <p:bldP spid="123908" grpId="1"/>
    </p:bldLst>
  </p:timing>
</p:sld>
</file>

<file path=ppt/theme/theme1.xml><?xml version="1.0" encoding="utf-8"?>
<a:theme xmlns:a="http://schemas.openxmlformats.org/drawingml/2006/main" name="Vrstvy skla">
  <a:themeElements>
    <a:clrScheme name="Vrstvy s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0062CA-2617-44B6-99ED-F88312E6E3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946900-0FAA-4FE5-9E3E-252135E78E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A4B33A-1720-49D0-B559-6E6005043A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786dd7ff-425c-4d0d-8299-61bc4fece3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720</TotalTime>
  <Words>2423</Words>
  <Application>Microsoft Office PowerPoint</Application>
  <PresentationFormat>Předvádění na obrazovce (4:3)</PresentationFormat>
  <Paragraphs>172</Paragraphs>
  <Slides>13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Times New Roman</vt:lpstr>
      <vt:lpstr>Wingdings</vt:lpstr>
      <vt:lpstr>Vrstvy skla</vt:lpstr>
      <vt:lpstr>Úvod do problematiky přežití S.E.R.E. Nouzová signalizace</vt:lpstr>
      <vt:lpstr>Cíle výcviku v základech přežití</vt:lpstr>
      <vt:lpstr>Úkoly výcviku přežití</vt:lpstr>
      <vt:lpstr>Obsah výcviku přežití</vt:lpstr>
      <vt:lpstr>Obsah výcviku přežití</vt:lpstr>
      <vt:lpstr>Organizace, metodika a zabezpečení výcviku</vt:lpstr>
      <vt:lpstr>Základní pravidla přežití</vt:lpstr>
      <vt:lpstr>Zásady pro vypracování plánu přežití</vt:lpstr>
      <vt:lpstr>Zásady pro vypracování plánu přežití</vt:lpstr>
      <vt:lpstr>S.E.R.E</vt:lpstr>
      <vt:lpstr>Otázky</vt:lpstr>
      <vt:lpstr>LITERATURA</vt:lpstr>
      <vt:lpstr>LITERATURA</vt:lpstr>
    </vt:vector>
  </TitlesOfParts>
  <Company>VÚ 8297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Cíle, úkoly a obsah výcviku přežití</dc:title>
  <dc:creator>dolezel</dc:creator>
  <cp:lastModifiedBy>Michal Vágner</cp:lastModifiedBy>
  <cp:revision>29</cp:revision>
  <dcterms:created xsi:type="dcterms:W3CDTF">2007-04-18T12:55:38Z</dcterms:created>
  <dcterms:modified xsi:type="dcterms:W3CDTF">2022-10-12T17:54:27Z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