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89" r:id="rId8"/>
    <p:sldId id="282" r:id="rId9"/>
    <p:sldId id="283" r:id="rId10"/>
    <p:sldId id="263" r:id="rId11"/>
    <p:sldId id="264" r:id="rId12"/>
    <p:sldId id="285" r:id="rId13"/>
    <p:sldId id="287" r:id="rId14"/>
    <p:sldId id="265" r:id="rId15"/>
    <p:sldId id="266" r:id="rId16"/>
    <p:sldId id="267" r:id="rId17"/>
    <p:sldId id="288" r:id="rId18"/>
    <p:sldId id="258" r:id="rId19"/>
    <p:sldId id="259" r:id="rId20"/>
    <p:sldId id="277" r:id="rId21"/>
    <p:sldId id="281" r:id="rId22"/>
    <p:sldId id="276" r:id="rId23"/>
    <p:sldId id="278" r:id="rId24"/>
    <p:sldId id="279" r:id="rId25"/>
    <p:sldId id="274" r:id="rId26"/>
    <p:sldId id="275" r:id="rId27"/>
    <p:sldId id="280" r:id="rId28"/>
    <p:sldId id="261" r:id="rId29"/>
    <p:sldId id="268" r:id="rId30"/>
    <p:sldId id="269" r:id="rId31"/>
    <p:sldId id="270" r:id="rId32"/>
    <p:sldId id="271" r:id="rId33"/>
    <p:sldId id="272" r:id="rId34"/>
    <p:sldId id="273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62AE6-C85D-460B-A7E1-858B94A802A6}" v="22" dt="2022-04-12T12:10:03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karpová, Marie" userId="S::skarpova@ff.cuni.cz::a42c8ee3-3608-4258-ae60-dd23d8c13b7c" providerId="AD" clId="Web-{61662AE6-C85D-460B-A7E1-858B94A802A6}"/>
    <pc:docChg chg="modSld">
      <pc:chgData name="Škarpová, Marie" userId="S::skarpova@ff.cuni.cz::a42c8ee3-3608-4258-ae60-dd23d8c13b7c" providerId="AD" clId="Web-{61662AE6-C85D-460B-A7E1-858B94A802A6}" dt="2022-04-12T12:09:59.628" v="21" actId="20577"/>
      <pc:docMkLst>
        <pc:docMk/>
      </pc:docMkLst>
      <pc:sldChg chg="modSp">
        <pc:chgData name="Škarpová, Marie" userId="S::skarpova@ff.cuni.cz::a42c8ee3-3608-4258-ae60-dd23d8c13b7c" providerId="AD" clId="Web-{61662AE6-C85D-460B-A7E1-858B94A802A6}" dt="2022-04-12T12:09:38.440" v="18" actId="20577"/>
        <pc:sldMkLst>
          <pc:docMk/>
          <pc:sldMk cId="2486866531" sldId="261"/>
        </pc:sldMkLst>
        <pc:spChg chg="mod">
          <ac:chgData name="Škarpová, Marie" userId="S::skarpova@ff.cuni.cz::a42c8ee3-3608-4258-ae60-dd23d8c13b7c" providerId="AD" clId="Web-{61662AE6-C85D-460B-A7E1-858B94A802A6}" dt="2022-04-12T12:09:38.440" v="18" actId="20577"/>
          <ac:spMkLst>
            <pc:docMk/>
            <pc:sldMk cId="2486866531" sldId="261"/>
            <ac:spMk id="3" creationId="{ED1C70E8-D435-4FE8-808C-CFEA7808604A}"/>
          </ac:spMkLst>
        </pc:spChg>
      </pc:sldChg>
      <pc:sldChg chg="modSp">
        <pc:chgData name="Škarpová, Marie" userId="S::skarpova@ff.cuni.cz::a42c8ee3-3608-4258-ae60-dd23d8c13b7c" providerId="AD" clId="Web-{61662AE6-C85D-460B-A7E1-858B94A802A6}" dt="2022-04-12T12:08:17.297" v="15" actId="20577"/>
        <pc:sldMkLst>
          <pc:docMk/>
          <pc:sldMk cId="1624490526" sldId="265"/>
        </pc:sldMkLst>
        <pc:spChg chg="mod">
          <ac:chgData name="Škarpová, Marie" userId="S::skarpova@ff.cuni.cz::a42c8ee3-3608-4258-ae60-dd23d8c13b7c" providerId="AD" clId="Web-{61662AE6-C85D-460B-A7E1-858B94A802A6}" dt="2022-04-12T12:08:17.297" v="15" actId="20577"/>
          <ac:spMkLst>
            <pc:docMk/>
            <pc:sldMk cId="1624490526" sldId="265"/>
            <ac:spMk id="3" creationId="{643EC937-4091-4580-9316-7B8EC8D959CB}"/>
          </ac:spMkLst>
        </pc:spChg>
      </pc:sldChg>
      <pc:sldChg chg="modSp">
        <pc:chgData name="Škarpová, Marie" userId="S::skarpova@ff.cuni.cz::a42c8ee3-3608-4258-ae60-dd23d8c13b7c" providerId="AD" clId="Web-{61662AE6-C85D-460B-A7E1-858B94A802A6}" dt="2022-04-12T12:08:32.094" v="16" actId="20577"/>
        <pc:sldMkLst>
          <pc:docMk/>
          <pc:sldMk cId="3894648608" sldId="266"/>
        </pc:sldMkLst>
        <pc:spChg chg="mod">
          <ac:chgData name="Škarpová, Marie" userId="S::skarpova@ff.cuni.cz::a42c8ee3-3608-4258-ae60-dd23d8c13b7c" providerId="AD" clId="Web-{61662AE6-C85D-460B-A7E1-858B94A802A6}" dt="2022-04-12T12:08:32.094" v="16" actId="20577"/>
          <ac:spMkLst>
            <pc:docMk/>
            <pc:sldMk cId="3894648608" sldId="266"/>
            <ac:spMk id="3" creationId="{1BE945A2-7EEC-4008-862F-2B6AF4274151}"/>
          </ac:spMkLst>
        </pc:spChg>
      </pc:sldChg>
      <pc:sldChg chg="modSp">
        <pc:chgData name="Škarpová, Marie" userId="S::skarpova@ff.cuni.cz::a42c8ee3-3608-4258-ae60-dd23d8c13b7c" providerId="AD" clId="Web-{61662AE6-C85D-460B-A7E1-858B94A802A6}" dt="2022-04-12T12:09:59.628" v="21" actId="20577"/>
        <pc:sldMkLst>
          <pc:docMk/>
          <pc:sldMk cId="2127578524" sldId="268"/>
        </pc:sldMkLst>
        <pc:spChg chg="mod">
          <ac:chgData name="Škarpová, Marie" userId="S::skarpova@ff.cuni.cz::a42c8ee3-3608-4258-ae60-dd23d8c13b7c" providerId="AD" clId="Web-{61662AE6-C85D-460B-A7E1-858B94A802A6}" dt="2022-04-12T12:09:59.628" v="21" actId="20577"/>
          <ac:spMkLst>
            <pc:docMk/>
            <pc:sldMk cId="2127578524" sldId="268"/>
            <ac:spMk id="3" creationId="{6A3AE00B-C332-435A-BFE9-67FD0C01294F}"/>
          </ac:spMkLst>
        </pc:spChg>
      </pc:sldChg>
      <pc:sldChg chg="modSp">
        <pc:chgData name="Škarpová, Marie" userId="S::skarpova@ff.cuni.cz::a42c8ee3-3608-4258-ae60-dd23d8c13b7c" providerId="AD" clId="Web-{61662AE6-C85D-460B-A7E1-858B94A802A6}" dt="2022-04-12T12:09:13.658" v="17" actId="20577"/>
        <pc:sldMkLst>
          <pc:docMk/>
          <pc:sldMk cId="2811807416" sldId="279"/>
        </pc:sldMkLst>
        <pc:spChg chg="mod">
          <ac:chgData name="Škarpová, Marie" userId="S::skarpova@ff.cuni.cz::a42c8ee3-3608-4258-ae60-dd23d8c13b7c" providerId="AD" clId="Web-{61662AE6-C85D-460B-A7E1-858B94A802A6}" dt="2022-04-12T12:09:13.658" v="17" actId="20577"/>
          <ac:spMkLst>
            <pc:docMk/>
            <pc:sldMk cId="2811807416" sldId="279"/>
            <ac:spMk id="3" creationId="{89A3CCEF-16F6-4367-B4AE-F382923D8F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6C412-032F-44F1-B92A-8597DB09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EFACE7-BC5C-4426-81D5-8174544AD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9BB0C7-66B6-4F62-9AC9-F7B70A2C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4663E1-D0E6-4439-9A81-170114EA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EB0146-022D-4C3A-BD2C-2037288A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38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C5BEC-A167-4223-A7F6-9C0C5642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0F8138-03B0-4D43-8E59-29E984AB0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439CF5-6B99-445F-B3AA-C3FCD59F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B87456-BF8A-44E6-B1B7-5399FF9F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55BAA1-D7DA-442B-B515-D1EE50D8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7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4BFA1A-28A0-4213-8AC6-B3FCE6D23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8E13F9-D4F4-49A0-8698-7A03C6C6C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7C14A1-857D-431B-8904-4A76A25F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3358A7-3504-4725-A4C8-3580A683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93C59-B1D4-4349-82D0-C7FB8B5D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49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27697-BCB5-4A50-ACA4-1C20EE12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E9AAB-B01C-42F5-97C4-66423C91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90969C-52B9-4298-B516-18DD3602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B9E64D-7647-4365-B1AC-2D77DD2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1C2543-3956-49CB-B04D-79EBDEC6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20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E8983-CB60-4A08-A5C1-207396D6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4A520E-B97D-4EAC-936E-07C98EB1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C3C4C5-2F11-42D2-AA65-3838CA76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9286E1-C19B-49F5-90F0-7DDDB830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0BE0E2-409A-4F33-B890-FF8BF59A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3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5130B-0163-4B8F-BE3F-5470C62A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DF5F7-73F2-4CC7-919F-F22429F95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1D6821-097F-405F-AE92-C78D5E770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B202E9-6072-4540-96AA-DE06ADC1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5D010E-5980-45B7-95B6-F493CC02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946ACD-25C5-4A3A-A5DD-4D82D061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3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BAA98-F552-41D9-8687-DA160EB8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299DDB-A0E7-436D-A74C-DB4679B2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4682D5-87A8-4435-A6EE-073627FAC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510DC9-73A0-4273-AE56-A90CB87C9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7E88A1-AC24-49B2-9984-B75930A25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077E0D-2E85-4927-A419-60F5DB7B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C10901-430E-4713-B673-E8322F86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9F8FFE-6CD9-4036-AD57-11251BBC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84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21C22-D690-43A8-AFBF-610C48BA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EDF35F-E9CE-4EDA-BD4B-D5E1494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AC7510-B8AF-4AA8-87F4-B3D0E37B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97035F-7990-4A3F-9083-615B6AD2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7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1718B7-77CC-4214-88BB-1FD3C95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7DD458-0329-4F9F-9BB8-B0792E42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B02D42-C708-409A-AF0D-1C3B1675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58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D1B85-E130-42A0-B361-E89C5C36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0B7A01-B209-4A58-95B8-0778630C0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5D85D1-0396-460D-99C6-D250E0CC3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DFBB39-4505-4712-BFDC-1D1C7546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E9CF71-8C87-4FC0-A9E7-F91ED90D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779ABC-45FB-4887-AE82-421790A5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41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37BE7-55DF-414A-8B75-5CBA1BE8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BDD667-4A4C-40B4-85CD-7CFCDD4B7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D70E55-8733-471B-9811-157996C27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068C54-9DBB-4C60-90A1-AA16B709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BE7F45-B3F1-4AF2-90EB-B96895A6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3DE434-0AAA-48A6-A321-75810182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58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EACED6-62B0-448D-85BC-946ACA47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27DE4C-B951-43AF-A245-72F643F8A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13603-D96B-4165-A16F-A3D6D0DC1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C616-F224-4697-82D6-588BA3312AA3}" type="datetimeFigureOut">
              <a:rPr lang="cs-CZ" smtClean="0"/>
              <a:t>20.07.2023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81187A-0A14-47CF-985B-A1ABCB7DA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742D22-586D-48C0-9AFC-7E18681C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416A-1B68-4948-A7CE-28A43D67D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FD8E9-7F0B-4358-97A5-9A335FAF3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b="1" kern="100" dirty="0">
                <a:effectLst/>
                <a:latin typeface="Liberation Serif"/>
                <a:ea typeface="Noto Sans CJK SC"/>
                <a:cs typeface="Lohit Devanagari"/>
              </a:rPr>
              <a:t>Autor a další subjekty textové produkce ve středověku </a:t>
            </a:r>
            <a:br>
              <a:rPr lang="cs-CZ" sz="2800" kern="100" dirty="0">
                <a:effectLst/>
                <a:latin typeface="Liberation Serif"/>
                <a:ea typeface="Noto Sans CJK SC"/>
                <a:cs typeface="Lohit Devanagari"/>
              </a:rPr>
            </a:br>
            <a:r>
              <a:rPr lang="cs-CZ" sz="2800" b="1" kern="100" dirty="0">
                <a:effectLst/>
                <a:latin typeface="Liberation Serif"/>
                <a:ea typeface="Noto Sans CJK SC"/>
                <a:cs typeface="Lohit Devanagari"/>
              </a:rPr>
              <a:t>Metody a techniky textové produkce ve středověku 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8C5F4D-61E0-4306-B7D4-B87CB698D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800" dirty="0"/>
          </a:p>
          <a:p>
            <a:r>
              <a:rPr lang="cs-CZ" sz="2800" kern="100" dirty="0">
                <a:effectLst/>
                <a:latin typeface="Liberation Serif"/>
                <a:ea typeface="Noto Sans CJK SC"/>
                <a:cs typeface="Lohit Devanagari"/>
              </a:rPr>
              <a:t>Exkurs: literatura doby husitské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730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4EA900-47A0-41DE-AA29-E41AB066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55" y="1377396"/>
            <a:ext cx="2628900" cy="372699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Zpráva a naučení křesťanům věrným, jak by se v těchto </a:t>
            </a:r>
            <a:r>
              <a:rPr lang="cs-CZ" sz="16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časích</a:t>
            </a:r>
            <a:r>
              <a:rPr lang="cs-CZ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nebezpečných při spasení Božím říditi, spravovati a v něm růsti měli, ano i při těžkostech nynějších přicházejících od násilí tureckého jak se míti a zachovávati mají. S přídavkem některých Písem a modliteb svatých i písniček příhodných (1530 ad.)</a:t>
            </a:r>
            <a:br>
              <a:rPr lang="cs-CZ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cs-CZ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Písničky příhodné  vojákům… (s. 183n.) </a:t>
            </a:r>
            <a:endParaRPr lang="en-US" sz="1600" kern="12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A1FA19C6-A3CF-49E9-9FCE-F61C83A1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403" y="203981"/>
            <a:ext cx="6077242" cy="6654019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D5C92A3A-EF76-49AD-8EB7-DB80CC215AA3}"/>
              </a:ext>
            </a:extLst>
          </p:cNvPr>
          <p:cNvSpPr/>
          <p:nvPr/>
        </p:nvSpPr>
        <p:spPr>
          <a:xfrm>
            <a:off x="4333461" y="25179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A7286708-7B0D-478E-A8A3-3BD9FC2A0A9D}"/>
              </a:ext>
            </a:extLst>
          </p:cNvPr>
          <p:cNvSpPr/>
          <p:nvPr/>
        </p:nvSpPr>
        <p:spPr>
          <a:xfrm>
            <a:off x="9965634" y="24592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87D34B3B-8476-4333-919F-7B8DD2118DDB}"/>
              </a:ext>
            </a:extLst>
          </p:cNvPr>
          <p:cNvSpPr/>
          <p:nvPr/>
        </p:nvSpPr>
        <p:spPr>
          <a:xfrm>
            <a:off x="10310191" y="62820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4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75195-F2F2-47F4-9155-7B8F8B9A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EC937-4091-4580-9316-7B8EC8D95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novodobý konstrukt originálního autorského díla vzniklého ”jednou rukou” </a:t>
            </a:r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0" indent="0">
              <a:buNone/>
            </a:pPr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Modernisticky koncipovaná individualita autora se rozplývá mezi dalšími subjekty literární komunikace: </a:t>
            </a:r>
          </a:p>
          <a:p>
            <a:pPr marL="342900" lvl="0" indent="-342900">
              <a:buSzPts val="2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kern="100" dirty="0">
                <a:latin typeface="Times New Roman"/>
                <a:ea typeface="Noto Sans CJK SC"/>
                <a:cs typeface="Symbol" panose="05050102010706020507" pitchFamily="18" charset="2"/>
              </a:rPr>
              <a:t>objednavatel</a:t>
            </a:r>
            <a:endParaRPr lang="cs-CZ" sz="1800" kern="100" dirty="0">
              <a:effectLst/>
              <a:latin typeface="Times New Roman"/>
              <a:ea typeface="Noto Sans CJK SC"/>
              <a:cs typeface="Symbol" panose="05050102010706020507" pitchFamily="18" charset="2"/>
            </a:endParaRPr>
          </a:p>
          <a:p>
            <a:pPr marL="342900" lvl="0" indent="-342900">
              <a:buSzPts val="2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kern="100" dirty="0">
                <a:effectLst/>
                <a:latin typeface="Times New Roman"/>
                <a:ea typeface="Noto Sans CJK SC"/>
                <a:cs typeface="Symbol" panose="05050102010706020507" pitchFamily="18" charset="2"/>
              </a:rPr>
              <a:t>donátor</a:t>
            </a:r>
          </a:p>
          <a:p>
            <a:pPr marL="342900" lvl="0" indent="-342900">
              <a:buSzPts val="2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kern="100" dirty="0">
                <a:effectLst/>
                <a:latin typeface="Times New Roman"/>
                <a:ea typeface="Noto Sans CJK SC"/>
                <a:cs typeface="Symbol" panose="05050102010706020507" pitchFamily="18" charset="2"/>
              </a:rPr>
              <a:t>zapisovatel (praxe diktování – neexistence autografu;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Symbol" panose="05050102010706020507" pitchFamily="18" charset="2"/>
              </a:rPr>
              <a:t>reportace</a:t>
            </a:r>
            <a:r>
              <a:rPr lang="cs-CZ" sz="1800" kern="100" dirty="0">
                <a:effectLst/>
                <a:latin typeface="Times New Roman"/>
                <a:ea typeface="Noto Sans CJK SC"/>
                <a:cs typeface="Symbol" panose="05050102010706020507" pitchFamily="18" charset="2"/>
              </a:rPr>
              <a:t>, …)</a:t>
            </a:r>
          </a:p>
          <a:p>
            <a:pPr marL="342900" lvl="0" indent="-342900">
              <a:buSzPts val="2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kern="100" dirty="0">
                <a:effectLst/>
                <a:latin typeface="Times New Roman"/>
                <a:ea typeface="Noto Sans CJK SC"/>
                <a:cs typeface="Symbol" panose="05050102010706020507" pitchFamily="18" charset="2"/>
              </a:rPr>
              <a:t>kopista / opisovač (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Calibri Light"/>
              </a:rPr>
              <a:t>tzv. inteligentní písař – opisování neodděleno od procesu tvorby textu)   </a:t>
            </a:r>
            <a:endParaRPr lang="cs-CZ" sz="1800" kern="100">
              <a:effectLst/>
              <a:latin typeface="Times New Roman"/>
              <a:ea typeface="Noto Sans CJK SC"/>
              <a:cs typeface="Calibri Light"/>
            </a:endParaRPr>
          </a:p>
          <a:p>
            <a:pPr marL="342900" lvl="0" indent="-342900">
              <a:buSzPts val="2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kern="100" dirty="0">
                <a:effectLst/>
                <a:latin typeface="Times New Roman"/>
                <a:ea typeface="Noto Sans CJK SC"/>
                <a:cs typeface="Symbol" panose="05050102010706020507" pitchFamily="18" charset="2"/>
              </a:rPr>
              <a:t>„překladatel“ (adaptátor)</a:t>
            </a:r>
          </a:p>
          <a:p>
            <a:pPr marL="342900" lvl="0" indent="-342900">
              <a:buSzPts val="2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básník, který je zároveň pěvcem-přednašečem (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minnesänger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)</a:t>
            </a:r>
            <a:endParaRPr lang="cs-CZ" sz="1800" kern="100">
              <a:effectLst/>
              <a:latin typeface="Times New Roman"/>
              <a:ea typeface="Noto Sans CJK SC"/>
              <a:cs typeface="Times New Roman"/>
            </a:endParaRPr>
          </a:p>
          <a:p>
            <a:pPr marL="342900" lvl="0" indent="-342900">
              <a:buSzPts val="2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kern="100" dirty="0">
                <a:effectLst/>
                <a:latin typeface="Liberation Serif"/>
                <a:ea typeface="Noto Sans CJK SC"/>
                <a:cs typeface="Symbol" panose="05050102010706020507" pitchFamily="18" charset="2"/>
              </a:rPr>
              <a:t>….</a:t>
            </a:r>
          </a:p>
          <a:p>
            <a:pPr marL="0" indent="0">
              <a:buNone/>
            </a:pPr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latin typeface="Liberation Serif"/>
                <a:cs typeface="Times New Roman"/>
              </a:rPr>
              <a:t> 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text není svobodným tvůrčím gestem autora, ale součástí sociální sítě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agence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 recepce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neexistence autorské autonomie moderního typu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2449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27044-3E30-4CAF-9C0A-DBB9FF7A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00" dirty="0" err="1">
                <a:effectLst/>
                <a:latin typeface="Liberation Serif"/>
                <a:ea typeface="Noto Sans CJK SC"/>
                <a:cs typeface="Lohit Devanagari"/>
              </a:rPr>
              <a:t>Mouvance</a:t>
            </a:r>
            <a:r>
              <a:rPr lang="cs-CZ" sz="4400" b="1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  <a:r>
              <a:rPr lang="cs-CZ" sz="4400" kern="100" dirty="0">
                <a:effectLst/>
                <a:latin typeface="Liberation Serif"/>
                <a:ea typeface="Noto Sans CJK SC"/>
                <a:cs typeface="Lohit Devanagari"/>
              </a:rPr>
              <a:t>(</a:t>
            </a:r>
            <a:r>
              <a:rPr lang="cs-CZ" sz="4400" b="1" kern="100" dirty="0">
                <a:effectLst/>
                <a:latin typeface="Liberation Serif"/>
                <a:ea typeface="Noto Sans CJK SC"/>
                <a:cs typeface="Lohit Devanagari"/>
              </a:rPr>
              <a:t>pohyblivost</a:t>
            </a:r>
            <a:r>
              <a:rPr lang="cs-CZ" sz="4400" kern="100" dirty="0">
                <a:effectLst/>
                <a:latin typeface="Liberation Serif"/>
                <a:ea typeface="Noto Sans CJK SC"/>
                <a:cs typeface="Lohit Devanagari"/>
              </a:rPr>
              <a:t>) textu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945A2-7EEC-4008-862F-2B6AF4274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středověký text (s výjimkou posvátných textů) nemá definitivní, neměnný tvar</a:t>
            </a: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</a:t>
            </a: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pPr marL="0" indent="0">
              <a:buNone/>
            </a:pP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problém identity literárního díla: 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literární dílo jako množina textových verzí, ve kterých se dochovalo; jako variabilní entita (odmítnutí představy autentického autorského znění)</a:t>
            </a:r>
          </a:p>
          <a:p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otevřenost středověkého textu – přítomnost “různočtení” </a:t>
            </a:r>
            <a:endParaRPr lang="cs-CZ" sz="1800" kern="100">
              <a:effectLst/>
              <a:latin typeface="Times New Roman"/>
              <a:ea typeface="Noto Sans CJK SC"/>
              <a:cs typeface="Times New Roman"/>
            </a:endParaRPr>
          </a:p>
          <a:p>
            <a:pPr marL="0" indent="0">
              <a:buNone/>
            </a:pP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široká škála „definitivnosti“ literárního díla</a:t>
            </a: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</a:t>
            </a: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pPr marL="0" indent="0">
              <a:buNone/>
            </a:pP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 </a:t>
            </a: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středověký text existuje v rozdílných, navzájem rovnocenných zněních</a:t>
            </a: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</a:t>
            </a: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pPr marL="0" indent="0">
              <a:buNone/>
            </a:pP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rozdílná míra „pohyblivosti“ textu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 </a:t>
            </a:r>
            <a:endParaRPr lang="cs-CZ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64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A7188-AA47-4133-8F3C-F8E42BC8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B3A2-30F8-4C7F-BAB3-5D15E9740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 jiná konfigurace rolí ve středověké literární komunikaci, v níž se autorská autonomie moderního typu rozplývá </a:t>
            </a:r>
          </a:p>
          <a:p>
            <a:pPr marL="0" indent="0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 výzva k jinému uchopení kategorie autora 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720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C5DCE-813F-4F73-AD09-F313B78A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Limity biografické (autorské) </a:t>
            </a:r>
            <a:r>
              <a:rPr lang="cs-CZ" sz="3200" dirty="0" err="1"/>
              <a:t>kontextualizace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EABFCC-52E6-44B5-87A7-DCD058F67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400" dirty="0">
                <a:effectLst/>
                <a:latin typeface="Liberation Serif"/>
                <a:ea typeface="Noto Sans CJK SC"/>
                <a:cs typeface="Lohit Devanagari"/>
              </a:rPr>
              <a:t>znalost autorova jména či jeho biografie není nezbytnou podmínkou recepce ani interpretace díla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780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35915-9A68-4C39-88CC-4BFB3BE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effectLst/>
                <a:latin typeface="Liberation Serif"/>
                <a:ea typeface="Noto Sans CJK SC"/>
                <a:cs typeface="Lohit Devanagari"/>
              </a:rPr>
              <a:t>Anonymita středověké literatury 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C5370-99C3-4B77-8A67-17247BCB6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běžný režim cirkulace středověké literatury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„literatura bez autorů a generací“) </a:t>
            </a:r>
            <a:endParaRPr lang="cs-CZ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endParaRPr lang="cs-CZ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jména, která se nepodařilo průkazně ztotožnit s žádnou historicky doloženou osobou 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záměrná anonymita</a:t>
            </a:r>
          </a:p>
          <a:p>
            <a:pPr marL="0" indent="0">
              <a:buNone/>
            </a:pPr>
            <a:r>
              <a:rPr lang="cs-CZ" sz="2000" i="1" kern="100" dirty="0" err="1">
                <a:effectLst/>
                <a:latin typeface="Liberation Serif"/>
                <a:ea typeface="Noto Sans CJK SC"/>
                <a:cs typeface="Lohit Devanagari"/>
              </a:rPr>
              <a:t>meum</a:t>
            </a:r>
            <a:r>
              <a:rPr lang="cs-CZ" sz="2000" i="1" kern="100" dirty="0">
                <a:effectLst/>
                <a:latin typeface="Liberation Serif"/>
                <a:ea typeface="Noto Sans CJK SC"/>
                <a:cs typeface="Lohit Devanagari"/>
              </a:rPr>
              <a:t> nomen non </a:t>
            </a:r>
            <a:r>
              <a:rPr lang="cs-CZ" sz="2000" i="1" kern="100" dirty="0" err="1">
                <a:effectLst/>
                <a:latin typeface="Liberation Serif"/>
                <a:ea typeface="Noto Sans CJK SC"/>
                <a:cs typeface="Lohit Devanagari"/>
              </a:rPr>
              <a:t>pono</a:t>
            </a:r>
            <a:r>
              <a:rPr lang="cs-CZ" sz="2000" i="1" kern="100" dirty="0">
                <a:effectLst/>
                <a:latin typeface="Liberation Serif"/>
                <a:ea typeface="Noto Sans CJK SC"/>
                <a:cs typeface="Lohit Devanagari"/>
              </a:rPr>
              <a:t> / </a:t>
            </a:r>
            <a:r>
              <a:rPr lang="cs-CZ" sz="2000" i="1" kern="100" dirty="0" err="1">
                <a:effectLst/>
                <a:latin typeface="Liberation Serif"/>
                <a:ea typeface="Noto Sans CJK SC"/>
                <a:cs typeface="Lohit Devanagari"/>
              </a:rPr>
              <a:t>quia</a:t>
            </a:r>
            <a:r>
              <a:rPr lang="cs-CZ" sz="2000" i="1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  <a:r>
              <a:rPr lang="cs-CZ" sz="2000" i="1" kern="100" dirty="0" err="1">
                <a:effectLst/>
                <a:latin typeface="Liberation Serif"/>
                <a:ea typeface="Noto Sans CJK SC"/>
                <a:cs typeface="Lohit Devanagari"/>
              </a:rPr>
              <a:t>me</a:t>
            </a:r>
            <a:r>
              <a:rPr lang="cs-CZ" sz="2000" i="1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  <a:r>
              <a:rPr lang="cs-CZ" sz="2000" i="1" kern="100" dirty="0" err="1">
                <a:effectLst/>
                <a:latin typeface="Liberation Serif"/>
                <a:ea typeface="Noto Sans CJK SC"/>
                <a:cs typeface="Lohit Devanagari"/>
              </a:rPr>
              <a:t>laudare</a:t>
            </a:r>
            <a:r>
              <a:rPr lang="cs-CZ" sz="2000" i="1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  <a:r>
              <a:rPr lang="cs-CZ" sz="2000" i="1" kern="100" dirty="0" err="1">
                <a:effectLst/>
                <a:latin typeface="Liberation Serif"/>
                <a:ea typeface="Noto Sans CJK SC"/>
                <a:cs typeface="Lohit Devanagari"/>
              </a:rPr>
              <a:t>nolo</a:t>
            </a:r>
            <a:r>
              <a:rPr lang="cs-CZ" sz="2000" i="1" kern="100" dirty="0">
                <a:effectLst/>
                <a:latin typeface="Liberation Serif"/>
                <a:ea typeface="Noto Sans CJK SC"/>
                <a:cs typeface="Lohit Devanagari"/>
              </a:rPr>
              <a:t>“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 (neuvádím své jméno, protože nechci být chválen)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pojetí autora jako Božího nástroje / zapisovatele cizího poselství / zprostředkovatele mezi Autorem a recipientem (stírání osobní zodpovědnosti autora za text) 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 umělecká anonymita jako projev nábožensky motivované pokory?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9139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DA68B-0EDA-421C-8C28-D3B313A9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C7E92-D5E8-4167-80C3-2C01E2577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69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0" indent="0" algn="ctr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záměrné upozaďování autorského subjektu, předstírání jeho neexistence </a:t>
            </a:r>
          </a:p>
          <a:p>
            <a:pPr marL="0" indent="0" algn="ctr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vs. </a:t>
            </a:r>
          </a:p>
          <a:p>
            <a:pPr marL="0" indent="0" algn="ctr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tematizace textového </a:t>
            </a:r>
            <a:r>
              <a:rPr lang="cs-CZ" sz="2400" kern="100" dirty="0" err="1">
                <a:effectLst/>
                <a:latin typeface="Liberation Serif"/>
                <a:ea typeface="Noto Sans CJK SC"/>
                <a:cs typeface="Lohit Devanagari"/>
              </a:rPr>
              <a:t>produktora</a:t>
            </a: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 a produkčního aktu </a:t>
            </a:r>
          </a:p>
          <a:p>
            <a:pPr marL="0" indent="0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pPr marL="0" indent="0">
              <a:buNone/>
            </a:pPr>
            <a:endParaRPr lang="cs-CZ" sz="24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středověké projevy autorské hrdosti na vlastní literární počin   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908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7CAB4-751F-40EC-AB31-238FD5E5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Funkce autorského (jmenného) akrostichu     </a:t>
            </a:r>
            <a:br>
              <a:rPr lang="cs-CZ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cs-CZ" sz="36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3088DD0-56B5-4196-82B0-114730012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r="1899" b="49811"/>
          <a:stretch/>
        </p:blipFill>
        <p:spPr>
          <a:xfrm>
            <a:off x="2729947" y="1351982"/>
            <a:ext cx="6188765" cy="5340626"/>
          </a:xfrm>
        </p:spPr>
      </p:pic>
    </p:spTree>
    <p:extLst>
      <p:ext uri="{BB962C8B-B14F-4D97-AF65-F5344CB8AC3E}">
        <p14:creationId xmlns:p14="http://schemas.microsoft.com/office/powerpoint/2010/main" val="122323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B9D712DB-91DE-4E60-9764-FE41447C5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322"/>
          <a:stretch/>
        </p:blipFill>
        <p:spPr>
          <a:xfrm>
            <a:off x="831105" y="0"/>
            <a:ext cx="9568050" cy="4644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0F822F-1507-42C7-B1CE-5A2762FB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7" y="4400550"/>
            <a:ext cx="8613912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F4924-0C61-4BA4-9038-92C6E33A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29701-9F7A-443C-998A-2B30F72B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825625"/>
            <a:ext cx="11264347" cy="4351338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cs-CZ" sz="1800" b="1" dirty="0"/>
              <a:t>Ktož </a:t>
            </a:r>
            <a:r>
              <a:rPr lang="cs-CZ" sz="1800" b="1" dirty="0" err="1"/>
              <a:t>jsú</a:t>
            </a:r>
            <a:r>
              <a:rPr lang="cs-CZ" sz="1800" b="1" dirty="0"/>
              <a:t> boží bojovníci</a:t>
            </a:r>
            <a:br>
              <a:rPr lang="cs-CZ" sz="1800" dirty="0"/>
            </a:br>
            <a:r>
              <a:rPr lang="cs-CZ" sz="1800" b="1" dirty="0"/>
              <a:t>a zákona jeho,</a:t>
            </a:r>
            <a:br>
              <a:rPr lang="cs-CZ" sz="1800" b="1" dirty="0"/>
            </a:br>
            <a:r>
              <a:rPr lang="cs-CZ" sz="1800" b="1" dirty="0" err="1"/>
              <a:t>prostež</a:t>
            </a:r>
            <a:r>
              <a:rPr lang="cs-CZ" sz="1800" b="1" dirty="0"/>
              <a:t> od Boha pomoci</a:t>
            </a:r>
            <a:br>
              <a:rPr lang="cs-CZ" sz="1800" dirty="0"/>
            </a:br>
            <a:r>
              <a:rPr lang="cs-CZ" sz="1800" b="1" dirty="0"/>
              <a:t>a</a:t>
            </a:r>
            <a:r>
              <a:rPr lang="cs-CZ" sz="1800" dirty="0"/>
              <a:t> </a:t>
            </a:r>
            <a:r>
              <a:rPr lang="cs-CZ" sz="1800" b="1" dirty="0" err="1"/>
              <a:t>úfajte</a:t>
            </a:r>
            <a:r>
              <a:rPr lang="cs-CZ" sz="1800" b="1" dirty="0"/>
              <a:t> v něho,</a:t>
            </a:r>
            <a:br>
              <a:rPr lang="cs-CZ" sz="1800" b="1" dirty="0"/>
            </a:br>
            <a:r>
              <a:rPr lang="cs-CZ" sz="1800" b="1" dirty="0"/>
              <a:t>že konečně vždycky s ním </a:t>
            </a:r>
            <a:r>
              <a:rPr lang="cs-CZ" sz="1800" b="1" dirty="0" err="1"/>
              <a:t>svítězíte</a:t>
            </a:r>
            <a:r>
              <a:rPr lang="cs-CZ" sz="1800" b="1" dirty="0"/>
              <a:t>.</a:t>
            </a:r>
            <a:br>
              <a:rPr lang="cs-CZ" sz="1800" b="1" dirty="0"/>
            </a:br>
            <a:r>
              <a:rPr lang="cs-CZ" sz="1800" b="1" dirty="0"/>
              <a:t> </a:t>
            </a:r>
            <a:br>
              <a:rPr lang="cs-CZ" sz="1800" b="1" dirty="0"/>
            </a:br>
            <a:r>
              <a:rPr lang="cs-CZ" sz="1800" b="1" dirty="0" err="1"/>
              <a:t>Kristusť</a:t>
            </a:r>
            <a:r>
              <a:rPr lang="cs-CZ" sz="1800" b="1" dirty="0"/>
              <a:t> vám za škody stojí,</a:t>
            </a:r>
            <a:br>
              <a:rPr lang="cs-CZ" sz="1800" b="1" dirty="0"/>
            </a:br>
            <a:r>
              <a:rPr lang="cs-CZ" sz="1800" dirty="0"/>
              <a:t>stokrát </a:t>
            </a:r>
            <a:r>
              <a:rPr lang="cs-CZ" sz="1800" dirty="0" err="1"/>
              <a:t>viec</a:t>
            </a:r>
            <a:r>
              <a:rPr lang="cs-CZ" sz="1800" dirty="0"/>
              <a:t> slibuje,</a:t>
            </a:r>
            <a:br>
              <a:rPr lang="cs-CZ" sz="1800" dirty="0"/>
            </a:br>
            <a:r>
              <a:rPr lang="cs-CZ" sz="1800" dirty="0"/>
              <a:t>pakli </a:t>
            </a:r>
            <a:r>
              <a:rPr lang="cs-CZ" sz="1800" dirty="0" err="1"/>
              <a:t>kto</a:t>
            </a:r>
            <a:r>
              <a:rPr lang="cs-CZ" sz="1800" dirty="0"/>
              <a:t> proň život složí,</a:t>
            </a:r>
            <a:br>
              <a:rPr lang="cs-CZ" sz="1800" dirty="0"/>
            </a:br>
            <a:r>
              <a:rPr lang="cs-CZ" sz="1800" dirty="0"/>
              <a:t>věčný </a:t>
            </a:r>
            <a:r>
              <a:rPr lang="cs-CZ" sz="1800" dirty="0" err="1"/>
              <a:t>mieti</a:t>
            </a:r>
            <a:r>
              <a:rPr lang="cs-CZ" sz="1800" dirty="0"/>
              <a:t> bude;</a:t>
            </a:r>
            <a:br>
              <a:rPr lang="cs-CZ" sz="1800" dirty="0"/>
            </a:br>
            <a:r>
              <a:rPr lang="cs-CZ" sz="1800" dirty="0"/>
              <a:t>blaze každému, ktož na pravdě 	</a:t>
            </a:r>
            <a:r>
              <a:rPr lang="cs-CZ" sz="1800" dirty="0" err="1"/>
              <a:t>sende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 err="1"/>
              <a:t>Tenť</a:t>
            </a:r>
            <a:r>
              <a:rPr lang="cs-CZ" sz="1800" dirty="0"/>
              <a:t> pán </a:t>
            </a:r>
            <a:r>
              <a:rPr lang="cs-CZ" sz="1800" dirty="0" err="1"/>
              <a:t>velíť</a:t>
            </a:r>
            <a:r>
              <a:rPr lang="cs-CZ" sz="1800" dirty="0"/>
              <a:t> se nebáti</a:t>
            </a:r>
            <a:br>
              <a:rPr lang="cs-CZ" sz="1800" dirty="0"/>
            </a:br>
            <a:r>
              <a:rPr lang="cs-CZ" sz="1800" dirty="0" err="1"/>
              <a:t>záhubcí</a:t>
            </a:r>
            <a:r>
              <a:rPr lang="cs-CZ" sz="1800" dirty="0"/>
              <a:t> tělesných,</a:t>
            </a:r>
            <a:br>
              <a:rPr lang="cs-CZ" sz="1800" dirty="0"/>
            </a:br>
            <a:r>
              <a:rPr lang="cs-CZ" sz="1800" dirty="0" err="1"/>
              <a:t>velíť</a:t>
            </a:r>
            <a:r>
              <a:rPr lang="cs-CZ" sz="1800" dirty="0"/>
              <a:t> i život složiti</a:t>
            </a:r>
            <a:br>
              <a:rPr lang="cs-CZ" sz="1800" dirty="0"/>
            </a:br>
            <a:r>
              <a:rPr lang="cs-CZ" sz="1800" dirty="0"/>
              <a:t>pro lásku svých bližních.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Protož střelci, kopiníci</a:t>
            </a:r>
            <a:br>
              <a:rPr lang="cs-CZ" sz="1800" dirty="0"/>
            </a:br>
            <a:r>
              <a:rPr lang="cs-CZ" sz="1800" dirty="0"/>
              <a:t>řádu </a:t>
            </a:r>
            <a:r>
              <a:rPr lang="cs-CZ" sz="1800" dirty="0" err="1"/>
              <a:t>rytieřského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 err="1"/>
              <a:t>sudličníci</a:t>
            </a:r>
            <a:r>
              <a:rPr lang="cs-CZ" sz="1800" dirty="0"/>
              <a:t> a </a:t>
            </a:r>
            <a:r>
              <a:rPr lang="cs-CZ" sz="1800" dirty="0" err="1"/>
              <a:t>cepníci</a:t>
            </a:r>
            <a:br>
              <a:rPr lang="cs-CZ" sz="1800" dirty="0"/>
            </a:br>
            <a:r>
              <a:rPr lang="cs-CZ" sz="1800" dirty="0"/>
              <a:t>lidu rozličného,</a:t>
            </a:r>
            <a:br>
              <a:rPr lang="cs-CZ" sz="1800" dirty="0"/>
            </a:br>
            <a:r>
              <a:rPr lang="cs-CZ" sz="1800" dirty="0" err="1"/>
              <a:t>pomnětež</a:t>
            </a:r>
            <a:r>
              <a:rPr lang="cs-CZ" sz="1800" dirty="0"/>
              <a:t> všichni na pána štědrého!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Nepřátel se </a:t>
            </a:r>
            <a:r>
              <a:rPr lang="cs-CZ" sz="1800" dirty="0" err="1"/>
              <a:t>nelekajte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/>
              <a:t>na </a:t>
            </a:r>
            <a:r>
              <a:rPr lang="cs-CZ" sz="1800" dirty="0" err="1"/>
              <a:t>množstvie</a:t>
            </a:r>
            <a:r>
              <a:rPr lang="cs-CZ" sz="1800" dirty="0"/>
              <a:t> nehleďte,</a:t>
            </a:r>
            <a:br>
              <a:rPr lang="cs-CZ" sz="1800" dirty="0"/>
            </a:br>
            <a:r>
              <a:rPr lang="cs-CZ" sz="1800" dirty="0"/>
              <a:t>pána svého v srdci mějte,</a:t>
            </a:r>
            <a:br>
              <a:rPr lang="cs-CZ" sz="1800" dirty="0"/>
            </a:br>
            <a:r>
              <a:rPr lang="cs-CZ" sz="1800" dirty="0"/>
              <a:t>proň a s ním bojujte</a:t>
            </a:r>
            <a:br>
              <a:rPr lang="cs-CZ" sz="1800" dirty="0"/>
            </a:br>
            <a:r>
              <a:rPr lang="cs-CZ" sz="1800" dirty="0"/>
              <a:t>a před nepřáteli </a:t>
            </a:r>
            <a:r>
              <a:rPr lang="cs-CZ" sz="1800" dirty="0" err="1"/>
              <a:t>neutiekajte</a:t>
            </a:r>
            <a:r>
              <a:rPr lang="cs-CZ" sz="1800" dirty="0"/>
              <a:t>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Dávno Čechové </a:t>
            </a:r>
            <a:r>
              <a:rPr lang="cs-CZ" sz="1800" dirty="0" err="1"/>
              <a:t>řiekali</a:t>
            </a:r>
            <a:br>
              <a:rPr lang="cs-CZ" sz="1800" dirty="0"/>
            </a:br>
            <a:r>
              <a:rPr lang="cs-CZ" sz="1800" dirty="0"/>
              <a:t>a </a:t>
            </a:r>
            <a:r>
              <a:rPr lang="cs-CZ" sz="1800" dirty="0" err="1"/>
              <a:t>příslovie</a:t>
            </a:r>
            <a:r>
              <a:rPr lang="cs-CZ" sz="1800" dirty="0"/>
              <a:t> měli,</a:t>
            </a:r>
            <a:br>
              <a:rPr lang="cs-CZ" sz="1800" dirty="0"/>
            </a:br>
            <a:r>
              <a:rPr lang="cs-CZ" sz="1800" dirty="0"/>
              <a:t>že podlé dobrého pána</a:t>
            </a:r>
            <a:br>
              <a:rPr lang="cs-CZ" sz="1800" dirty="0"/>
            </a:br>
            <a:r>
              <a:rPr lang="cs-CZ" sz="1800" dirty="0"/>
              <a:t>dobrá </a:t>
            </a:r>
            <a:r>
              <a:rPr lang="cs-CZ" sz="1800" dirty="0" err="1"/>
              <a:t>jiezda</a:t>
            </a:r>
            <a:r>
              <a:rPr lang="cs-CZ" sz="1800" dirty="0"/>
              <a:t> bývá.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Vy </a:t>
            </a:r>
            <a:r>
              <a:rPr lang="cs-CZ" sz="1800" dirty="0" err="1"/>
              <a:t>pakosti</a:t>
            </a:r>
            <a:r>
              <a:rPr lang="cs-CZ" sz="1800" dirty="0"/>
              <a:t> a </a:t>
            </a:r>
            <a:r>
              <a:rPr lang="cs-CZ" sz="1800" dirty="0" err="1"/>
              <a:t>drabanti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/>
              <a:t>na duše pomněte,</a:t>
            </a:r>
            <a:br>
              <a:rPr lang="cs-CZ" sz="1800" dirty="0"/>
            </a:br>
            <a:r>
              <a:rPr lang="cs-CZ" sz="1800" dirty="0"/>
              <a:t>pro </a:t>
            </a:r>
            <a:r>
              <a:rPr lang="cs-CZ" sz="1800" dirty="0" err="1"/>
              <a:t>lakomstvie</a:t>
            </a:r>
            <a:r>
              <a:rPr lang="cs-CZ" sz="1800" dirty="0"/>
              <a:t> a </a:t>
            </a:r>
            <a:r>
              <a:rPr lang="cs-CZ" sz="1800" dirty="0" err="1"/>
              <a:t>lúpeže</a:t>
            </a:r>
            <a:br>
              <a:rPr lang="cs-CZ" sz="1800" dirty="0"/>
            </a:br>
            <a:r>
              <a:rPr lang="cs-CZ" sz="1800" dirty="0" err="1"/>
              <a:t>životóv</a:t>
            </a:r>
            <a:r>
              <a:rPr lang="cs-CZ" sz="1800" dirty="0"/>
              <a:t> netraťte</a:t>
            </a:r>
            <a:br>
              <a:rPr lang="cs-CZ" sz="1800" dirty="0"/>
            </a:br>
            <a:r>
              <a:rPr lang="cs-CZ" sz="1800" dirty="0"/>
              <a:t>a na kořistech se nezastavujte!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Heslo všichni pamatujte,</a:t>
            </a:r>
            <a:br>
              <a:rPr lang="cs-CZ" sz="1800" dirty="0"/>
            </a:br>
            <a:r>
              <a:rPr lang="cs-CZ" sz="1800" dirty="0"/>
              <a:t>kteréž vám vydáno,</a:t>
            </a:r>
            <a:br>
              <a:rPr lang="cs-CZ" sz="1800" dirty="0"/>
            </a:br>
            <a:r>
              <a:rPr lang="cs-CZ" sz="1800" dirty="0"/>
              <a:t>svých </a:t>
            </a:r>
            <a:r>
              <a:rPr lang="cs-CZ" sz="1800" dirty="0" err="1"/>
              <a:t>hauptmanóv</a:t>
            </a:r>
            <a:r>
              <a:rPr lang="cs-CZ" sz="1800" dirty="0"/>
              <a:t> pozorujte,</a:t>
            </a:r>
            <a:br>
              <a:rPr lang="cs-CZ" sz="1800" dirty="0"/>
            </a:br>
            <a:r>
              <a:rPr lang="cs-CZ" sz="1800" dirty="0" err="1"/>
              <a:t>retuj</a:t>
            </a:r>
            <a:r>
              <a:rPr lang="cs-CZ" sz="1800" dirty="0"/>
              <a:t> druh druhého,</a:t>
            </a:r>
            <a:br>
              <a:rPr lang="cs-CZ" sz="1800" dirty="0"/>
            </a:br>
            <a:r>
              <a:rPr lang="cs-CZ" sz="1800" dirty="0" err="1"/>
              <a:t>hlediž</a:t>
            </a:r>
            <a:r>
              <a:rPr lang="cs-CZ" sz="1800" dirty="0"/>
              <a:t> a drž se každý šiku svého!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A s </a:t>
            </a:r>
            <a:r>
              <a:rPr lang="cs-CZ" sz="1800" dirty="0" err="1"/>
              <a:t>tiem</a:t>
            </a:r>
            <a:r>
              <a:rPr lang="cs-CZ" sz="1800" dirty="0"/>
              <a:t> vesele křikněte</a:t>
            </a:r>
            <a:br>
              <a:rPr lang="cs-CZ" sz="1800" dirty="0"/>
            </a:br>
            <a:r>
              <a:rPr lang="cs-CZ" sz="1800" dirty="0" err="1"/>
              <a:t>řkúc</a:t>
            </a:r>
            <a:r>
              <a:rPr lang="cs-CZ" sz="1800" dirty="0"/>
              <a:t>: Na ně, hr na ně!</a:t>
            </a:r>
            <a:br>
              <a:rPr lang="cs-CZ" sz="1800" dirty="0"/>
            </a:br>
            <a:r>
              <a:rPr lang="cs-CZ" sz="1800" dirty="0"/>
              <a:t>Bran </a:t>
            </a:r>
            <a:r>
              <a:rPr lang="cs-CZ" sz="1800" dirty="0" err="1"/>
              <a:t>svú</a:t>
            </a:r>
            <a:r>
              <a:rPr lang="cs-CZ" sz="1800" dirty="0"/>
              <a:t> rukama </a:t>
            </a:r>
            <a:r>
              <a:rPr lang="cs-CZ" sz="1800" dirty="0" err="1"/>
              <a:t>chutnajte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 err="1"/>
              <a:t>bóh</a:t>
            </a:r>
            <a:r>
              <a:rPr lang="cs-CZ" sz="1800" dirty="0"/>
              <a:t> pán náš, křikněte</a:t>
            </a:r>
          </a:p>
        </p:txBody>
      </p:sp>
    </p:spTree>
    <p:extLst>
      <p:ext uri="{BB962C8B-B14F-4D97-AF65-F5344CB8AC3E}">
        <p14:creationId xmlns:p14="http://schemas.microsoft.com/office/powerpoint/2010/main" val="247616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D5A5E-0E1A-4CE9-A012-691E3109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effectLst/>
                <a:latin typeface="Liberation Serif"/>
                <a:ea typeface="Noto Sans CJK SC"/>
                <a:cs typeface="Lohit Devanagari"/>
              </a:rPr>
              <a:t>literární text jako sdělení někoho někomu (původce – text – adresát)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01C8C-ABDD-42D6-92BF-E93AAC83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>
              <a:latin typeface="Liberation Serif"/>
            </a:endParaRPr>
          </a:p>
          <a:p>
            <a:endParaRPr lang="cs-CZ" sz="20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000" dirty="0">
                <a:effectLst/>
                <a:ea typeface="Noto Sans CJK SC"/>
                <a:cs typeface="Lohit Devanagari"/>
              </a:rPr>
              <a:t>tvůrce literárního díla jako nezbytná podmínka existence díla, jeho identita (i skrytá či kolektivní) zakládá z větší části identitu díla</a:t>
            </a:r>
          </a:p>
          <a:p>
            <a:endParaRPr lang="cs-CZ" sz="2000" dirty="0">
              <a:ea typeface="Noto Sans CJK SC"/>
              <a:cs typeface="Lohit Devanagari"/>
            </a:endParaRPr>
          </a:p>
          <a:p>
            <a:pPr algn="l" rtl="0" fontAlgn="base"/>
            <a:r>
              <a:rPr lang="cs-CZ" sz="2000" b="0" i="0" dirty="0">
                <a:solidFill>
                  <a:srgbClr val="000000"/>
                </a:solidFill>
                <a:effectLst/>
              </a:rPr>
              <a:t>autor = historický konstrukt, ne přirozená literární kategorie  </a:t>
            </a:r>
          </a:p>
          <a:p>
            <a:pPr marL="0" indent="0" algn="l" rtl="0" fontAlgn="base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cs-CZ" sz="2000" b="0" i="0" dirty="0">
                <a:solidFill>
                  <a:srgbClr val="000000"/>
                </a:solidFill>
                <a:effectLst/>
              </a:rPr>
              <a:t>autor jako základní kategorie literární historie – funkce autorova jména </a:t>
            </a:r>
          </a:p>
          <a:p>
            <a:endParaRPr lang="cs-CZ" sz="2000" dirty="0">
              <a:effectLst/>
              <a:ea typeface="Noto Sans CJK SC"/>
              <a:cs typeface="Lohit Devanagari"/>
            </a:endParaRPr>
          </a:p>
          <a:p>
            <a:endParaRPr lang="cs-CZ" sz="2000" dirty="0">
              <a:latin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170385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BC786-0853-4D7F-95FD-AFCDD005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94594-E6FE-438B-AC9B-A9E7D73EE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err="1"/>
              <a:t>K</a:t>
            </a:r>
            <a:r>
              <a:rPr lang="cs-CZ" sz="2800" dirty="0" err="1"/>
              <a:t>toz</a:t>
            </a:r>
            <a:r>
              <a:rPr lang="cs-CZ" sz="2800" dirty="0"/>
              <a:t> </a:t>
            </a:r>
            <a:r>
              <a:rPr lang="cs-CZ" sz="2800" dirty="0" err="1"/>
              <a:t>gſu</a:t>
            </a:r>
            <a:r>
              <a:rPr lang="cs-CZ" sz="2800" dirty="0"/>
              <a:t> bozi </a:t>
            </a:r>
            <a:r>
              <a:rPr lang="cs-CZ" sz="2800" dirty="0" err="1"/>
              <a:t>boyownici</a:t>
            </a:r>
            <a:br>
              <a:rPr lang="cs-CZ" sz="2800" dirty="0"/>
            </a:br>
            <a:r>
              <a:rPr lang="cs-CZ" sz="2800" b="1" dirty="0"/>
              <a:t>a</a:t>
            </a:r>
            <a:r>
              <a:rPr lang="cs-CZ" sz="2800" dirty="0"/>
              <a:t> </a:t>
            </a:r>
            <a:r>
              <a:rPr lang="cs-CZ" sz="2800" dirty="0" err="1"/>
              <a:t>zakona</a:t>
            </a:r>
            <a:r>
              <a:rPr lang="cs-CZ" sz="2800" dirty="0"/>
              <a:t> </a:t>
            </a:r>
            <a:r>
              <a:rPr lang="cs-CZ" sz="2800" dirty="0" err="1"/>
              <a:t>geho</a:t>
            </a:r>
            <a:r>
              <a:rPr lang="cs-CZ" sz="2800" dirty="0"/>
              <a:t>,</a:t>
            </a:r>
            <a:br>
              <a:rPr lang="cs-CZ" sz="2800" dirty="0"/>
            </a:br>
            <a:r>
              <a:rPr lang="cs-CZ" sz="2800" b="1" dirty="0" err="1"/>
              <a:t>p</a:t>
            </a:r>
            <a:r>
              <a:rPr lang="cs-CZ" sz="2800" dirty="0" err="1"/>
              <a:t>roſſtez</a:t>
            </a:r>
            <a:r>
              <a:rPr lang="cs-CZ" sz="2800" dirty="0"/>
              <a:t> od boha </a:t>
            </a:r>
            <a:r>
              <a:rPr lang="cs-CZ" sz="2800" dirty="0" err="1"/>
              <a:t>pomoczi</a:t>
            </a:r>
            <a:br>
              <a:rPr lang="cs-CZ" sz="2800" dirty="0"/>
            </a:br>
            <a:r>
              <a:rPr lang="cs-CZ" sz="2800" b="1" dirty="0"/>
              <a:t>a</a:t>
            </a:r>
            <a:r>
              <a:rPr lang="cs-CZ" sz="2800" dirty="0"/>
              <a:t> </a:t>
            </a:r>
            <a:r>
              <a:rPr lang="cs-CZ" sz="2800" dirty="0" err="1"/>
              <a:t>vffayte</a:t>
            </a:r>
            <a:r>
              <a:rPr lang="cs-CZ" sz="2800" dirty="0"/>
              <a:t> w </a:t>
            </a:r>
            <a:r>
              <a:rPr lang="cs-CZ" sz="2800" dirty="0" err="1"/>
              <a:t>nyeho</a:t>
            </a:r>
            <a:r>
              <a:rPr lang="cs-CZ" sz="2800" dirty="0"/>
              <a:t>,</a:t>
            </a:r>
            <a:br>
              <a:rPr lang="cs-CZ" sz="2800" dirty="0"/>
            </a:br>
            <a:r>
              <a:rPr lang="cs-CZ" sz="2800" b="1" dirty="0"/>
              <a:t>z</a:t>
            </a:r>
            <a:r>
              <a:rPr lang="cs-CZ" sz="2800" dirty="0"/>
              <a:t>e </a:t>
            </a:r>
            <a:r>
              <a:rPr lang="cs-CZ" sz="2800" dirty="0" err="1"/>
              <a:t>konecznye</a:t>
            </a:r>
            <a:r>
              <a:rPr lang="cs-CZ" sz="2800" dirty="0"/>
              <a:t> </a:t>
            </a:r>
            <a:r>
              <a:rPr lang="cs-CZ" sz="2800" dirty="0" err="1"/>
              <a:t>wzdicki</a:t>
            </a:r>
            <a:r>
              <a:rPr lang="cs-CZ" sz="2800" dirty="0"/>
              <a:t> </a:t>
            </a:r>
            <a:r>
              <a:rPr lang="cs-CZ" sz="2800" dirty="0" err="1"/>
              <a:t>ſnym</a:t>
            </a:r>
            <a:r>
              <a:rPr lang="cs-CZ" sz="2800" dirty="0"/>
              <a:t> </a:t>
            </a:r>
            <a:r>
              <a:rPr lang="cs-CZ" sz="2800" dirty="0" err="1"/>
              <a:t>ſwytiezite</a:t>
            </a:r>
            <a:r>
              <a:rPr lang="cs-CZ" sz="2800" dirty="0"/>
              <a:t>.</a:t>
            </a:r>
            <a:br>
              <a:rPr lang="cs-CZ" sz="2800" dirty="0"/>
            </a:br>
            <a:r>
              <a:rPr lang="cs-CZ" sz="2800" dirty="0"/>
              <a:t> </a:t>
            </a:r>
            <a:br>
              <a:rPr lang="cs-CZ" sz="2800" dirty="0"/>
            </a:br>
            <a:r>
              <a:rPr lang="cs-CZ" sz="2800" dirty="0"/>
              <a:t>[</a:t>
            </a:r>
            <a:r>
              <a:rPr lang="cs-CZ" sz="2800" b="1" dirty="0"/>
              <a:t>C</a:t>
            </a:r>
            <a:r>
              <a:rPr lang="cs-CZ" sz="2800" dirty="0"/>
              <a:t>]</a:t>
            </a:r>
            <a:r>
              <a:rPr lang="cs-CZ" sz="2800" dirty="0" err="1"/>
              <a:t>riſtust</a:t>
            </a:r>
            <a:r>
              <a:rPr lang="cs-CZ" sz="2800" dirty="0"/>
              <a:t> </a:t>
            </a:r>
            <a:r>
              <a:rPr lang="cs-CZ" sz="2800" dirty="0" err="1"/>
              <a:t>wam</a:t>
            </a:r>
            <a:r>
              <a:rPr lang="cs-CZ" sz="2800" dirty="0"/>
              <a:t> za </a:t>
            </a:r>
            <a:r>
              <a:rPr lang="cs-CZ" sz="2800" dirty="0" err="1"/>
              <a:t>ſkodi</a:t>
            </a:r>
            <a:r>
              <a:rPr lang="cs-CZ" sz="2800" dirty="0"/>
              <a:t> </a:t>
            </a:r>
            <a:r>
              <a:rPr lang="cs-CZ" sz="2800" dirty="0" err="1"/>
              <a:t>ſtogi</a:t>
            </a:r>
            <a:r>
              <a:rPr lang="cs-CZ" sz="2800" dirty="0"/>
              <a:t>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Czapak</a:t>
            </a:r>
            <a:r>
              <a:rPr lang="cs-CZ" dirty="0"/>
              <a:t> → Čap</a:t>
            </a:r>
            <a:r>
              <a:rPr lang="cs-CZ" sz="2800" dirty="0"/>
              <a:t>[e]k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98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28271-7A60-413C-989A-64213737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3CCEF-16F6-4367-B4AE-F382923D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autorské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atribuce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 dobových písemných pramenech </a:t>
            </a:r>
            <a:r>
              <a:rPr lang="cs-CZ" sz="2400" b="1" kern="100" dirty="0">
                <a:effectLst/>
                <a:latin typeface="Liberation Serif"/>
                <a:ea typeface="Noto Sans CJK SC"/>
                <a:cs typeface="Lohit Devanagari"/>
              </a:rPr>
              <a:t>    </a:t>
            </a:r>
          </a:p>
          <a:p>
            <a:pPr marL="0" indent="0">
              <a:buNone/>
            </a:pPr>
            <a:endParaRPr lang="cs-CZ" sz="24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400" kern="100" dirty="0" err="1">
                <a:effectLst/>
                <a:latin typeface="Times New Roman"/>
                <a:ea typeface="Noto Sans CJK SC"/>
                <a:cs typeface="Lohit Devanagari"/>
              </a:rPr>
              <a:t>pseudepigrafie</a:t>
            </a:r>
            <a:r>
              <a:rPr lang="cs-CZ" sz="2400" kern="100" dirty="0">
                <a:effectLst/>
                <a:latin typeface="Times New Roman"/>
                <a:ea typeface="Noto Sans CJK SC"/>
                <a:cs typeface="Lohit Devanagari"/>
              </a:rPr>
              <a:t> (</a:t>
            </a:r>
            <a:r>
              <a:rPr lang="cs-CZ" sz="2400" kern="100" dirty="0" err="1">
                <a:effectLst/>
                <a:latin typeface="Times New Roman"/>
                <a:ea typeface="Noto Sans CJK SC"/>
                <a:cs typeface="Lohit Devanagari"/>
              </a:rPr>
              <a:t>pseudo</a:t>
            </a:r>
            <a:r>
              <a:rPr lang="cs-CZ" sz="2400" kern="100" dirty="0">
                <a:effectLst/>
                <a:latin typeface="Times New Roman"/>
                <a:ea typeface="Noto Sans CJK SC"/>
                <a:cs typeface="Lohit Devanagari"/>
              </a:rPr>
              <a:t>-autor)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 proces kanonizace  </a:t>
            </a:r>
          </a:p>
          <a:p>
            <a:endParaRPr lang="cs-CZ" sz="24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autor (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auctor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a autorita (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auctoritas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– „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ipse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dixit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ergo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verum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 </a:t>
            </a:r>
            <a:endParaRPr lang="cs-CZ" sz="24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0" indent="0">
              <a:buNone/>
            </a:pPr>
            <a:endParaRPr lang="cs-CZ" sz="2400" dirty="0"/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spousta hypotéz v oblasti atribuční kritiky (středověcí literáti jako zástupná označení pro složitější a namnoze nedosažitelnou skutečnost) </a:t>
            </a:r>
            <a:endParaRPr lang="cs-CZ" sz="2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1180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D81B60-C5B8-4DDA-8B53-B0CCF8F4D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10073" r="2270" b="2373"/>
          <a:stretch/>
        </p:blipFill>
        <p:spPr>
          <a:xfrm>
            <a:off x="436099" y="212035"/>
            <a:ext cx="11591777" cy="61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AA155E0-12BC-42EA-911F-1F722A921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1083" r="13369" b="11991"/>
          <a:stretch/>
        </p:blipFill>
        <p:spPr>
          <a:xfrm>
            <a:off x="742122" y="490330"/>
            <a:ext cx="10323443" cy="62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4A134C80-E45C-48F4-80F1-D49B7C7E7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10804" r="18972" b="2030"/>
          <a:stretch/>
        </p:blipFill>
        <p:spPr>
          <a:xfrm>
            <a:off x="834886" y="251790"/>
            <a:ext cx="9528314" cy="6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73DBB-9525-4784-8170-F151A5EE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effectLst/>
                <a:latin typeface="Liberation Serif"/>
                <a:ea typeface="Noto Sans CJK SC"/>
                <a:cs typeface="Lohit Devanagari"/>
              </a:rPr>
              <a:t> autorský subjekt není neznámý, pokud je znám jeho text 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C70E8-D435-4FE8-808C-CFEA7808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u="sng" kern="100" dirty="0">
                <a:effectLst/>
                <a:latin typeface="Liberation Serif"/>
                <a:ea typeface="Noto Sans CJK SC"/>
                <a:cs typeface="Lohit Devanagari"/>
              </a:rPr>
              <a:t>sociální příslušnost (skupinová identita) středověkého (</a:t>
            </a:r>
            <a:r>
              <a:rPr lang="cs-CZ" sz="1800" u="sng" kern="100" dirty="0" err="1">
                <a:effectLst/>
                <a:latin typeface="Liberation Serif"/>
                <a:ea typeface="Noto Sans CJK SC"/>
                <a:cs typeface="Lohit Devanagari"/>
              </a:rPr>
              <a:t>bohemikálního</a:t>
            </a:r>
            <a:r>
              <a:rPr lang="cs-CZ" sz="1800" u="sng" kern="100" dirty="0">
                <a:effectLst/>
                <a:latin typeface="Liberation Serif"/>
                <a:ea typeface="Noto Sans CJK SC"/>
                <a:cs typeface="Lohit Devanagari"/>
              </a:rPr>
              <a:t>) autora</a:t>
            </a: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: </a:t>
            </a:r>
          </a:p>
          <a:p>
            <a:pPr marL="0" indent="0">
              <a:buNone/>
            </a:pPr>
            <a:endParaRPr lang="cs-CZ" sz="1800" kern="100" dirty="0">
              <a:latin typeface="Liberation Serif"/>
              <a:ea typeface="Noto Sans CJK SC"/>
              <a:cs typeface="Lohit Devanagari"/>
            </a:endParaRPr>
          </a:p>
          <a:p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duchovní (mnich, kněz, …) </a:t>
            </a:r>
          </a:p>
          <a:p>
            <a:pPr indent="0">
              <a:buNone/>
            </a:pPr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1800" dirty="0">
                <a:effectLst/>
                <a:latin typeface="Liberation Serif"/>
                <a:ea typeface="Noto Sans CJK SC"/>
                <a:cs typeface="Lohit Devanagari"/>
              </a:rPr>
              <a:t>klerik (literát pohybující se na průsečíku církve a laické šlechtické společnosti) </a:t>
            </a:r>
          </a:p>
          <a:p>
            <a:endParaRPr lang="cs-CZ" sz="1800" dirty="0">
              <a:latin typeface="Liberation Serif"/>
            </a:endParaRPr>
          </a:p>
          <a:p>
            <a:r>
              <a:rPr lang="cs-CZ" sz="1800" dirty="0">
                <a:latin typeface="Liberation Serif"/>
              </a:rPr>
              <a:t>…</a:t>
            </a:r>
          </a:p>
          <a:p>
            <a:endParaRPr lang="cs-CZ" sz="1800" dirty="0">
              <a:latin typeface="Liberation Serif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kern="100" dirty="0">
                <a:latin typeface="Liberation Serif"/>
                <a:ea typeface="Noto Sans CJK SC"/>
                <a:cs typeface="Lohit Devanagari"/>
              </a:rPr>
              <a:t> </a:t>
            </a:r>
            <a:r>
              <a:rPr lang="cs-CZ" sz="2000" kern="100" dirty="0">
                <a:effectLst/>
                <a:latin typeface="Times New Roman"/>
                <a:ea typeface="Noto Sans CJK SC"/>
                <a:cs typeface="Lohit Devanagari"/>
              </a:rPr>
              <a:t>těžištěm úvah je literární dílo samo – literární dílo je to jediné, co nám z minulosti skutečně zbylo</a:t>
            </a:r>
            <a:endParaRPr lang="cs-CZ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86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F3A75-5DC1-4CA5-B8AD-A169D9EE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kern="100">
                <a:effectLst/>
                <a:latin typeface="Liberation Serif"/>
                <a:ea typeface="Noto Sans CJK SC"/>
                <a:cs typeface="Lohit Devanagari"/>
              </a:rPr>
              <a:t>Základní literatura</a:t>
            </a:r>
            <a:r>
              <a:rPr lang="cs-CZ" sz="3200" kern="100" dirty="0">
                <a:effectLst/>
                <a:latin typeface="Liberation Serif"/>
                <a:ea typeface="Noto Sans CJK SC"/>
                <a:cs typeface="Lohit Devanagari"/>
              </a:rPr>
              <a:t>: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3AE00B-C332-435A-BFE9-67FD0C012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M. Bartlová: Skutečná přítomnost. Praha, Argo 2010</a:t>
            </a:r>
            <a:endParaRPr lang="cs-CZ" dirty="0"/>
          </a:p>
          <a:p>
            <a:pPr marL="0" indent="0">
              <a:buNone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B.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Cerquiglini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: Autorské varianty a písařské variace, Slovo a smysl 11, 2014, č. 22, s. 161–171</a:t>
            </a: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E. R.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Curtius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: Evropská literatura a latinský středověk. Praha, Triáda. 1993</a:t>
            </a:r>
          </a:p>
          <a:p>
            <a:pPr marL="0" indent="0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R.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Chartier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– G.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Cavallo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(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eds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.): Die Welt des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Lesens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. Frankfurt et al., Campus 1999 </a:t>
            </a:r>
            <a:endParaRPr lang="cs-CZ" sz="1800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A. J.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Minnis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: Medieval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Theory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of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Authorship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.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Scholastic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litterary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attitudes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in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the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later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Middle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Ages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.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Scholar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Press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, London 1984</a:t>
            </a: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</a:t>
            </a: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pPr marL="0" indent="0">
              <a:buNone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W. J.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Ong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: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Technologizace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slova. Praha, Karolinum 2006</a:t>
            </a: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   </a:t>
            </a: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pPr marL="0" indent="0">
              <a:buNone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P. Rychterová: Problém autority v národně jazykovém, nábožensky vzdělavatelném písemnictví pozdního středověku. Tomáš ze Štítného a Vidění svaté Brigity Švédské, in B. Hanzová (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ed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.): Pokušení Jaroslava Kolára, Praha, ÚČL AV ČR – FF UK 2009, s. 58 – 68</a:t>
            </a:r>
            <a:r>
              <a:rPr lang="cs-CZ" sz="1800" kern="100" dirty="0">
                <a:latin typeface="Times New Roman"/>
                <a:ea typeface="Noto Sans CJK SC"/>
                <a:cs typeface="Lohit Devanagari"/>
              </a:rPr>
              <a:t>    </a:t>
            </a:r>
            <a:endParaRPr lang="cs-CZ" sz="1800" kern="100" dirty="0">
              <a:effectLst/>
              <a:latin typeface="Times New Roman"/>
              <a:ea typeface="Noto Sans CJK SC"/>
              <a:cs typeface="Lohit Devanagari"/>
            </a:endParaRPr>
          </a:p>
          <a:p>
            <a:pPr marL="0" indent="0">
              <a:buNone/>
            </a:pP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P. Soukup: Reformní kazatelství a Jakoubek ze Stříbra. Praha, </a:t>
            </a:r>
            <a:r>
              <a:rPr lang="cs-CZ" sz="1800" kern="100" dirty="0" err="1">
                <a:effectLst/>
                <a:latin typeface="Times New Roman"/>
                <a:ea typeface="Noto Sans CJK SC"/>
                <a:cs typeface="Lohit Devanagari"/>
              </a:rPr>
              <a:t>Filosofia</a:t>
            </a:r>
            <a:r>
              <a:rPr lang="cs-CZ" sz="1800" kern="100" dirty="0">
                <a:effectLst/>
                <a:latin typeface="Times New Roman"/>
                <a:ea typeface="Noto Sans CJK SC"/>
                <a:cs typeface="Lohit Devanagari"/>
              </a:rPr>
              <a:t> 2011</a:t>
            </a:r>
          </a:p>
          <a:p>
            <a:pPr marL="0" indent="0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A. Schubertová: Stávám se řečí. Smrt a návrat autora v perspektivě filozofie identity. Vydavatelství FF UK, Praha 2021 </a:t>
            </a:r>
          </a:p>
          <a:p>
            <a:pPr marL="0" indent="0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F. Šmahel: Hic opus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pinxit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… Drobné postřehy k autorským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atribucím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středověkých mistrů. In týž: Nahlédnutí do středověku. Mluva písma a četba obrazů. Praha, Karolinum 2017, s. 88–125  </a:t>
            </a:r>
          </a:p>
          <a:p>
            <a:pPr marL="0" indent="0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F. J.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Worstbrock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: Převyprávění a překlad, Česká literatura 57, 2009, s. 860–876        </a:t>
            </a:r>
            <a:endParaRPr lang="cs-CZ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578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3FE9F-F920-4E31-AB42-76D72A5C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kern="100" dirty="0">
                <a:effectLst/>
                <a:latin typeface="Liberation Serif"/>
                <a:ea typeface="Noto Sans CJK SC"/>
                <a:cs typeface="Lohit Devanagari"/>
              </a:rPr>
              <a:t>Exkurs: literatura doby husitské 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3F89C-EB1E-4AEE-9F02-2588F381F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husitství jako důležitý společenský jev v českých zemích 15. století</a:t>
            </a:r>
          </a:p>
          <a:p>
            <a:endParaRPr lang="cs-CZ" sz="24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etablované označení velké části literárního života 15. století jako „</a:t>
            </a:r>
            <a:r>
              <a:rPr lang="cs-CZ" sz="2400" i="1" kern="100" dirty="0">
                <a:effectLst/>
                <a:latin typeface="Liberation Serif"/>
                <a:ea typeface="Noto Sans CJK SC"/>
                <a:cs typeface="Lohit Devanagari"/>
              </a:rPr>
              <a:t>literatura doby husitské</a:t>
            </a: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“</a:t>
            </a:r>
          </a:p>
          <a:p>
            <a:pPr marL="0" indent="0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husitství nemá analogii v evropské kultuře?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1480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B10DA-89FC-4CC4-AA52-1C1EE3C9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00" dirty="0">
                <a:effectLst/>
                <a:latin typeface="Liberation Serif"/>
                <a:ea typeface="Noto Sans CJK SC"/>
                <a:cs typeface="Lohit Devanagari"/>
              </a:rPr>
              <a:t>Exkurs: literatura doby husitské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E02EE-7FC7-4301-A19C-62F5B242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husitství = náboženské reformní hnutí → svébytná interpretace základních křesťanských norem (formulace programu ve čtyřech pražských artikulech)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univerzální aspirace husitské výzvy x celoevropské odmítnutí →</a:t>
            </a:r>
            <a:r>
              <a:rPr lang="cs-CZ" sz="1800" b="1" i="1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konflikt ústící v ideu svaté války 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literatura vznikající v prostředí výrazných názorových konfliktů, resp. ve válečném prostředí – sama se účastní duchovního boje → angažovanost literatury, zesílení </a:t>
            </a:r>
            <a:r>
              <a:rPr lang="cs-CZ" sz="1800" kern="100" dirty="0" err="1">
                <a:effectLst/>
                <a:latin typeface="Liberation Serif"/>
                <a:ea typeface="Noto Sans CJK SC"/>
                <a:cs typeface="Lohit Devanagari"/>
              </a:rPr>
              <a:t>persvaze</a:t>
            </a: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; literatura reaguje na aktuální problémy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téměř chybí formální experimentování → v popředí formy přístupné širokým vrstvám; interference žánrů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2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5BE0D-7D0C-40CD-9B4E-FAE755E7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00" dirty="0">
                <a:effectLst/>
                <a:latin typeface="Liberation Serif"/>
                <a:ea typeface="Noto Sans CJK SC"/>
                <a:cs typeface="Lohit Devanagari"/>
              </a:rPr>
              <a:t>Exkurs: literatura doby husitské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B13819-B25B-41C7-8A59-A8C41294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obrat k </a:t>
            </a:r>
            <a:r>
              <a:rPr lang="cs-CZ" sz="2000" kern="100" dirty="0" err="1">
                <a:effectLst/>
                <a:latin typeface="Liberation Serif"/>
                <a:ea typeface="Noto Sans CJK SC"/>
                <a:cs typeface="Lohit Devanagari"/>
              </a:rPr>
              <a:t>vernakulárnímu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 jazyku jako primárnímu komunikačnímu prostředku ve snaze zmobilizovat co nejširší podporu reformnímu hnutí →</a:t>
            </a:r>
            <a:r>
              <a:rPr lang="cs-CZ" sz="2000" b="1" i="1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jazykově český charakter husitské reformace, tj. posílení prestiže češtiny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snaha o maximální dostupnost slovesného díla – vzhledem k vysoké negramotnosti velká odkázanost na mluvené slovo („reformace bez knihtisku“) →</a:t>
            </a:r>
            <a:r>
              <a:rPr lang="cs-CZ" sz="2000" b="1" i="1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intenzivní kazatelská činnost, slovo zpívané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2547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EEA5B-C087-43DE-B481-C870A463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kern="100" dirty="0">
                <a:effectLst/>
                <a:latin typeface="Liberation Serif"/>
                <a:ea typeface="Noto Sans CJK SC"/>
                <a:cs typeface="Lohit Devanagari"/>
              </a:rPr>
              <a:t>INTERTEXTUALITA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1ACEE-FE6D-40BE-B4CB-AD6C6F909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středověký text jako výrazně neautonomní struktura → množství pretextů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základní tvůrčí metoda: </a:t>
            </a:r>
            <a:r>
              <a:rPr lang="cs-CZ" sz="2000" u="sng" kern="100" dirty="0" err="1">
                <a:effectLst/>
                <a:latin typeface="Liberation Serif"/>
                <a:ea typeface="Noto Sans CJK SC"/>
                <a:cs typeface="Lohit Devanagari"/>
              </a:rPr>
              <a:t>imitatio</a:t>
            </a:r>
            <a:r>
              <a:rPr lang="cs-CZ" sz="2000" u="sng" kern="100" dirty="0">
                <a:effectLst/>
                <a:latin typeface="Liberation Serif"/>
                <a:ea typeface="Noto Sans CJK SC"/>
                <a:cs typeface="Lohit Devanagari"/>
              </a:rPr>
              <a:t> et </a:t>
            </a:r>
            <a:r>
              <a:rPr lang="cs-CZ" sz="2000" u="sng" kern="100" dirty="0" err="1">
                <a:effectLst/>
                <a:latin typeface="Liberation Serif"/>
                <a:ea typeface="Noto Sans CJK SC"/>
                <a:cs typeface="Lohit Devanagari"/>
              </a:rPr>
              <a:t>aemulatio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 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význam literární předlohy 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 středověký text = text ve vztazích, jehož význam se může ve výrazné míře utvářet mimo vlastní text, ve vztazích k textům jiným  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94223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4C548-F53C-4381-84DD-FC7B69CB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00" dirty="0">
                <a:effectLst/>
                <a:latin typeface="Liberation Serif"/>
                <a:ea typeface="Noto Sans CJK SC"/>
                <a:cs typeface="Lohit Devanagari"/>
              </a:rPr>
              <a:t>Exkurs: literatura doby husitské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00ED7F-A11E-4158-9ABD-DD27CEE3A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nálepka hnutí, které přerušilo kultur. vývoj, zničilo část dědictví a uvrhlo zemi do izolace</a:t>
            </a:r>
          </a:p>
          <a:p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došlo v husitské době k proměně kulturní praxe, tj. v rovině rozumění světu a každodenní praxe? </a:t>
            </a:r>
          </a:p>
          <a:p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vzhledem k revizi systému hodnot, přeskupení kulturních důrazů a novým společenským konfiguracím byly pokusy o náboženskou reformu zároveň pokusem o kulturní re-formaci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 specifická situace v zemi si vynutila svébytnou dílčí modifikaci kulturního (literárního) dědictví, příp. jejího předefinování, uzpůsobení novým funkcím a potřebám → snaha o přeznačení normativních a hodnotových znakových systémů (vytváření vlastních symbolů: Boží zákon, laický kalich, resp. eucharistie, Kristův rytíř, pravda,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611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0C546-F528-48BA-AD6A-3240BA1B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kern="100" dirty="0">
                <a:effectLst/>
                <a:latin typeface="Liberation Serif"/>
                <a:ea typeface="Noto Sans CJK SC"/>
                <a:cs typeface="Lohit Devanagari"/>
              </a:rPr>
              <a:t>Základní literatura: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CCEFB-2874-407F-B729-A4778042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M. Bartlová a kol.: Husitské století. Praha, NLN 2014.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P. Cermanová – P. Soukup (</a:t>
            </a:r>
            <a:r>
              <a:rPr lang="cs-CZ" sz="2000" kern="100" dirty="0" err="1">
                <a:effectLst/>
                <a:latin typeface="Liberation Serif"/>
                <a:ea typeface="Noto Sans CJK SC"/>
                <a:cs typeface="Lohit Devanagari"/>
              </a:rPr>
              <a:t>eds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.): Husitské re-formace. Proměna kulturního kódu v 15. století. Praha, NLN 2019.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P. </a:t>
            </a:r>
            <a:r>
              <a:rPr lang="cs-CZ" sz="2000" kern="100" dirty="0" err="1">
                <a:effectLst/>
                <a:latin typeface="Liberation Serif"/>
                <a:ea typeface="Noto Sans CJK SC"/>
                <a:cs typeface="Lohit Devanagari"/>
              </a:rPr>
              <a:t>Čornej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: Husitská revoluce. Stručná historie. Praha – Litomyšl, Paseka 2021.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K. Horníčková – M. Šroněk (</a:t>
            </a:r>
            <a:r>
              <a:rPr lang="cs-CZ" sz="2000" kern="100" dirty="0" err="1">
                <a:effectLst/>
                <a:latin typeface="Liberation Serif"/>
                <a:ea typeface="Noto Sans CJK SC"/>
                <a:cs typeface="Lohit Devanagari"/>
              </a:rPr>
              <a:t>eds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.): Umění české reformace (1380–1620). Praha, Academia 2010.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R. </a:t>
            </a:r>
            <a:r>
              <a:rPr lang="cs-CZ" sz="2000" kern="100" dirty="0" err="1">
                <a:effectLst/>
                <a:latin typeface="Liberation Serif"/>
                <a:ea typeface="Noto Sans CJK SC"/>
                <a:cs typeface="Lohit Devanagari"/>
              </a:rPr>
              <a:t>Jakobson</a:t>
            </a:r>
            <a:r>
              <a:rPr lang="cs-CZ" sz="2000" kern="100" dirty="0">
                <a:effectLst/>
                <a:latin typeface="Liberation Serif"/>
                <a:ea typeface="Noto Sans CJK SC"/>
                <a:cs typeface="Lohit Devanagari"/>
              </a:rPr>
              <a:t>: Úvahy o básnictví doby husitské. In týž: Poetická funkce. Praha, Academia 1995.    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572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B9D712DB-91DE-4E60-9764-FE41447C5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322"/>
          <a:stretch/>
        </p:blipFill>
        <p:spPr>
          <a:xfrm>
            <a:off x="831105" y="0"/>
            <a:ext cx="9568050" cy="4644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0F822F-1507-42C7-B1CE-5A2762FB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7" y="4400550"/>
            <a:ext cx="8613912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F4924-0C61-4BA4-9038-92C6E33A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29701-9F7A-443C-998A-2B30F72B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1264347" cy="4351338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cs-CZ" sz="1800" dirty="0"/>
              <a:t>Ktož </a:t>
            </a:r>
            <a:r>
              <a:rPr lang="cs-CZ" sz="1800" dirty="0" err="1"/>
              <a:t>jsú</a:t>
            </a:r>
            <a:r>
              <a:rPr lang="cs-CZ" sz="1800" dirty="0"/>
              <a:t> boží bojovníci</a:t>
            </a:r>
            <a:br>
              <a:rPr lang="cs-CZ" sz="1800" dirty="0"/>
            </a:br>
            <a:r>
              <a:rPr lang="cs-CZ" sz="1800" dirty="0"/>
              <a:t>a zákona jeho,</a:t>
            </a:r>
            <a:br>
              <a:rPr lang="cs-CZ" sz="1800" dirty="0"/>
            </a:br>
            <a:r>
              <a:rPr lang="cs-CZ" sz="1800" b="1" dirty="0" err="1"/>
              <a:t>prostež</a:t>
            </a:r>
            <a:r>
              <a:rPr lang="cs-CZ" sz="1800" b="1" dirty="0"/>
              <a:t> od Boha pomoci </a:t>
            </a:r>
            <a:r>
              <a:rPr lang="cs-CZ" sz="1200" dirty="0"/>
              <a:t>(2Mak 13,10)</a:t>
            </a:r>
            <a:br>
              <a:rPr lang="cs-CZ" sz="1800" dirty="0"/>
            </a:br>
            <a:r>
              <a:rPr lang="cs-CZ" sz="1800" b="1" dirty="0"/>
              <a:t>a </a:t>
            </a:r>
            <a:r>
              <a:rPr lang="cs-CZ" sz="1800" b="1" dirty="0" err="1"/>
              <a:t>úfajte</a:t>
            </a:r>
            <a:r>
              <a:rPr lang="cs-CZ" sz="1800" b="1" dirty="0"/>
              <a:t> v něho, </a:t>
            </a:r>
            <a:br>
              <a:rPr lang="cs-CZ" sz="1800" b="1" dirty="0"/>
            </a:br>
            <a:r>
              <a:rPr lang="cs-CZ" sz="1800" b="1" dirty="0"/>
              <a:t>že konečně vždycky s ním </a:t>
            </a:r>
            <a:r>
              <a:rPr lang="cs-CZ" sz="1800" b="1" dirty="0" err="1"/>
              <a:t>svítězíte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200" dirty="0"/>
              <a:t>(2Mak 8,18) </a:t>
            </a:r>
            <a:br>
              <a:rPr lang="cs-CZ" sz="1800" dirty="0"/>
            </a:br>
            <a:r>
              <a:rPr lang="cs-CZ" sz="1800" dirty="0" err="1"/>
              <a:t>Kristusť</a:t>
            </a:r>
            <a:r>
              <a:rPr lang="cs-CZ" sz="1800" dirty="0"/>
              <a:t> vám za škody stojí,</a:t>
            </a:r>
            <a:br>
              <a:rPr lang="cs-CZ" sz="1800" dirty="0"/>
            </a:br>
            <a:r>
              <a:rPr lang="cs-CZ" sz="1800" dirty="0"/>
              <a:t>stokrát </a:t>
            </a:r>
            <a:r>
              <a:rPr lang="cs-CZ" sz="1800" dirty="0" err="1"/>
              <a:t>viec</a:t>
            </a:r>
            <a:r>
              <a:rPr lang="cs-CZ" sz="1800" dirty="0"/>
              <a:t> slibuje,</a:t>
            </a:r>
            <a:br>
              <a:rPr lang="cs-CZ" sz="1800" dirty="0"/>
            </a:br>
            <a:r>
              <a:rPr lang="cs-CZ" sz="1800" b="1" dirty="0"/>
              <a:t>pakli </a:t>
            </a:r>
            <a:r>
              <a:rPr lang="cs-CZ" sz="1800" b="1" dirty="0" err="1"/>
              <a:t>kto</a:t>
            </a:r>
            <a:r>
              <a:rPr lang="cs-CZ" sz="1800" b="1" dirty="0"/>
              <a:t> proň život složí,</a:t>
            </a:r>
            <a:br>
              <a:rPr lang="cs-CZ" sz="1800" b="1" dirty="0"/>
            </a:br>
            <a:r>
              <a:rPr lang="cs-CZ" sz="1800" b="1" dirty="0"/>
              <a:t>věčný </a:t>
            </a:r>
            <a:r>
              <a:rPr lang="cs-CZ" sz="1800" b="1" dirty="0" err="1"/>
              <a:t>mieti</a:t>
            </a:r>
            <a:r>
              <a:rPr lang="cs-CZ" sz="1800" b="1" dirty="0"/>
              <a:t> bude</a:t>
            </a:r>
            <a:r>
              <a:rPr lang="cs-CZ" sz="1800" dirty="0"/>
              <a:t>; </a:t>
            </a:r>
            <a:r>
              <a:rPr lang="cs-CZ" sz="1200" dirty="0"/>
              <a:t>(2Mak 7,9)</a:t>
            </a:r>
            <a:br>
              <a:rPr lang="cs-CZ" sz="1200" dirty="0"/>
            </a:br>
            <a:r>
              <a:rPr lang="cs-CZ" sz="1800" dirty="0"/>
              <a:t>blaze každému, ktož na pravdě 	</a:t>
            </a:r>
            <a:r>
              <a:rPr lang="cs-CZ" sz="1800" dirty="0" err="1"/>
              <a:t>sende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 err="1"/>
              <a:t>Tenť</a:t>
            </a:r>
            <a:r>
              <a:rPr lang="cs-CZ" sz="1800" dirty="0"/>
              <a:t> pán </a:t>
            </a:r>
            <a:r>
              <a:rPr lang="cs-CZ" sz="1800" dirty="0" err="1"/>
              <a:t>velíť</a:t>
            </a:r>
            <a:r>
              <a:rPr lang="cs-CZ" sz="1800" dirty="0"/>
              <a:t> </a:t>
            </a:r>
            <a:r>
              <a:rPr lang="cs-CZ" sz="1800" b="1" dirty="0"/>
              <a:t>se nebáti</a:t>
            </a:r>
            <a:br>
              <a:rPr lang="cs-CZ" sz="1800" b="1" dirty="0"/>
            </a:br>
            <a:r>
              <a:rPr lang="cs-CZ" sz="1800" b="1" dirty="0" err="1"/>
              <a:t>záhubcí</a:t>
            </a:r>
            <a:r>
              <a:rPr lang="cs-CZ" sz="1800" b="1" dirty="0"/>
              <a:t> tělesných,</a:t>
            </a:r>
            <a:br>
              <a:rPr lang="cs-CZ" sz="1800" b="1" dirty="0"/>
            </a:br>
            <a:r>
              <a:rPr lang="cs-CZ" sz="1800" b="1" dirty="0" err="1"/>
              <a:t>velíť</a:t>
            </a:r>
            <a:r>
              <a:rPr lang="cs-CZ" sz="1800" b="1" dirty="0"/>
              <a:t> i život složiti</a:t>
            </a:r>
            <a:br>
              <a:rPr lang="cs-CZ" sz="1800" b="1" dirty="0"/>
            </a:br>
            <a:r>
              <a:rPr lang="cs-CZ" sz="1800" b="1" dirty="0"/>
              <a:t>pro lásku svých bližních</a:t>
            </a:r>
            <a:r>
              <a:rPr lang="cs-CZ" sz="1800" dirty="0"/>
              <a:t>. </a:t>
            </a:r>
            <a:r>
              <a:rPr lang="cs-CZ" sz="1200" dirty="0"/>
              <a:t>(</a:t>
            </a:r>
            <a:r>
              <a:rPr lang="cs-CZ" sz="1200" dirty="0" err="1"/>
              <a:t>Mt</a:t>
            </a:r>
            <a:r>
              <a:rPr lang="cs-CZ" sz="1200" dirty="0"/>
              <a:t> 10,28)</a:t>
            </a:r>
            <a:br>
              <a:rPr lang="cs-CZ" sz="1200" dirty="0"/>
            </a:br>
            <a:r>
              <a:rPr lang="cs-CZ" sz="1800" dirty="0"/>
              <a:t> 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Protož střelci, kopiníci</a:t>
            </a:r>
            <a:br>
              <a:rPr lang="cs-CZ" sz="1800" dirty="0"/>
            </a:br>
            <a:r>
              <a:rPr lang="cs-CZ" sz="1800" dirty="0"/>
              <a:t>řádu </a:t>
            </a:r>
            <a:r>
              <a:rPr lang="cs-CZ" sz="1800" dirty="0" err="1"/>
              <a:t>rytieřského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 err="1"/>
              <a:t>sudličníci</a:t>
            </a:r>
            <a:r>
              <a:rPr lang="cs-CZ" sz="1800" dirty="0"/>
              <a:t> a </a:t>
            </a:r>
            <a:r>
              <a:rPr lang="cs-CZ" sz="1800" dirty="0" err="1"/>
              <a:t>cepníci</a:t>
            </a:r>
            <a:br>
              <a:rPr lang="cs-CZ" sz="1800" dirty="0"/>
            </a:br>
            <a:r>
              <a:rPr lang="cs-CZ" sz="1800" dirty="0"/>
              <a:t>lidu rozličného,</a:t>
            </a:r>
            <a:br>
              <a:rPr lang="cs-CZ" sz="1800" dirty="0"/>
            </a:br>
            <a:r>
              <a:rPr lang="cs-CZ" sz="1800" dirty="0" err="1"/>
              <a:t>pomnětež</a:t>
            </a:r>
            <a:r>
              <a:rPr lang="cs-CZ" sz="1800" dirty="0"/>
              <a:t> všichni na pána štědrého!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b="1" dirty="0"/>
              <a:t>Nepřátel se </a:t>
            </a:r>
            <a:r>
              <a:rPr lang="cs-CZ" sz="1800" b="1" dirty="0" err="1"/>
              <a:t>nelekajte</a:t>
            </a:r>
            <a:r>
              <a:rPr lang="cs-CZ" sz="1800" b="1" dirty="0"/>
              <a:t>,</a:t>
            </a:r>
            <a:br>
              <a:rPr lang="cs-CZ" sz="1800" b="1" dirty="0"/>
            </a:br>
            <a:r>
              <a:rPr lang="cs-CZ" sz="1800" b="1" dirty="0"/>
              <a:t>na </a:t>
            </a:r>
            <a:r>
              <a:rPr lang="cs-CZ" sz="1800" b="1" dirty="0" err="1"/>
              <a:t>množstvie</a:t>
            </a:r>
            <a:r>
              <a:rPr lang="cs-CZ" sz="1800" b="1" dirty="0"/>
              <a:t> nehleďte</a:t>
            </a:r>
            <a:r>
              <a:rPr lang="cs-CZ" sz="1800" dirty="0"/>
              <a:t>, </a:t>
            </a:r>
            <a:r>
              <a:rPr lang="cs-CZ" sz="1200" dirty="0"/>
              <a:t>(1Mak 4,8)</a:t>
            </a:r>
            <a:br>
              <a:rPr lang="cs-CZ" sz="1200" dirty="0"/>
            </a:br>
            <a:r>
              <a:rPr lang="cs-CZ" sz="1800" dirty="0"/>
              <a:t>pána svého v srdci mějte,</a:t>
            </a:r>
            <a:br>
              <a:rPr lang="cs-CZ" sz="1800" dirty="0"/>
            </a:br>
            <a:r>
              <a:rPr lang="cs-CZ" sz="1800" dirty="0"/>
              <a:t>proň a s ním bojujte</a:t>
            </a:r>
            <a:br>
              <a:rPr lang="cs-CZ" sz="1800" dirty="0"/>
            </a:br>
            <a:r>
              <a:rPr lang="cs-CZ" sz="1800" dirty="0"/>
              <a:t>a </a:t>
            </a:r>
            <a:r>
              <a:rPr lang="cs-CZ" sz="1800" b="1" dirty="0"/>
              <a:t>před nepřáteli </a:t>
            </a:r>
            <a:r>
              <a:rPr lang="cs-CZ" sz="1800" b="1" dirty="0" err="1"/>
              <a:t>neutiekajte</a:t>
            </a:r>
            <a:r>
              <a:rPr lang="cs-CZ" sz="1800" dirty="0"/>
              <a:t>! </a:t>
            </a:r>
            <a:r>
              <a:rPr lang="cs-CZ" sz="1200" dirty="0"/>
              <a:t>(1Mak 9,10)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Dávno Čechové </a:t>
            </a:r>
            <a:r>
              <a:rPr lang="cs-CZ" sz="1800" dirty="0" err="1"/>
              <a:t>řiekali</a:t>
            </a:r>
            <a:br>
              <a:rPr lang="cs-CZ" sz="1800" dirty="0"/>
            </a:br>
            <a:r>
              <a:rPr lang="cs-CZ" sz="1800" dirty="0"/>
              <a:t>a </a:t>
            </a:r>
            <a:r>
              <a:rPr lang="cs-CZ" sz="1800" dirty="0" err="1"/>
              <a:t>příslovie</a:t>
            </a:r>
            <a:r>
              <a:rPr lang="cs-CZ" sz="1800" dirty="0"/>
              <a:t> měli,</a:t>
            </a:r>
            <a:br>
              <a:rPr lang="cs-CZ" sz="1800" dirty="0"/>
            </a:br>
            <a:r>
              <a:rPr lang="cs-CZ" sz="1800" dirty="0"/>
              <a:t>že podlé dobrého pána</a:t>
            </a:r>
            <a:br>
              <a:rPr lang="cs-CZ" sz="1800" dirty="0"/>
            </a:br>
            <a:r>
              <a:rPr lang="cs-CZ" sz="1800" dirty="0"/>
              <a:t>dobrá </a:t>
            </a:r>
            <a:r>
              <a:rPr lang="cs-CZ" sz="1800" dirty="0" err="1"/>
              <a:t>jiezda</a:t>
            </a:r>
            <a:r>
              <a:rPr lang="cs-CZ" sz="1800" dirty="0"/>
              <a:t> bývá.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Vy </a:t>
            </a:r>
            <a:r>
              <a:rPr lang="cs-CZ" sz="1800" dirty="0" err="1"/>
              <a:t>pakosti</a:t>
            </a:r>
            <a:r>
              <a:rPr lang="cs-CZ" sz="1800" dirty="0"/>
              <a:t> a </a:t>
            </a:r>
            <a:r>
              <a:rPr lang="cs-CZ" sz="1800" dirty="0" err="1"/>
              <a:t>drabanti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/>
              <a:t>na duše pomněte,</a:t>
            </a:r>
            <a:br>
              <a:rPr lang="cs-CZ" sz="1800" dirty="0"/>
            </a:br>
            <a:r>
              <a:rPr lang="cs-CZ" sz="1800" dirty="0"/>
              <a:t>pro </a:t>
            </a:r>
            <a:r>
              <a:rPr lang="cs-CZ" sz="1800" dirty="0" err="1"/>
              <a:t>lakomstvie</a:t>
            </a:r>
            <a:r>
              <a:rPr lang="cs-CZ" sz="1800" dirty="0"/>
              <a:t> a </a:t>
            </a:r>
            <a:r>
              <a:rPr lang="cs-CZ" sz="1800" dirty="0" err="1"/>
              <a:t>lúpeže</a:t>
            </a:r>
            <a:br>
              <a:rPr lang="cs-CZ" sz="1800" dirty="0"/>
            </a:br>
            <a:r>
              <a:rPr lang="cs-CZ" sz="1800" dirty="0" err="1"/>
              <a:t>životóv</a:t>
            </a:r>
            <a:r>
              <a:rPr lang="cs-CZ" sz="1800" dirty="0"/>
              <a:t> netraťte</a:t>
            </a:r>
            <a:br>
              <a:rPr lang="cs-CZ" sz="1800" dirty="0"/>
            </a:br>
            <a:r>
              <a:rPr lang="cs-CZ" sz="1800" dirty="0"/>
              <a:t>a </a:t>
            </a:r>
            <a:r>
              <a:rPr lang="cs-CZ" sz="1800" b="1" dirty="0"/>
              <a:t>na kořistech se nezastavujte</a:t>
            </a:r>
            <a:r>
              <a:rPr lang="cs-CZ" sz="1800" dirty="0"/>
              <a:t>! </a:t>
            </a:r>
            <a:r>
              <a:rPr lang="cs-CZ" sz="1200" dirty="0"/>
              <a:t>(1Mak 4,17)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Heslo všichni pamatujte,</a:t>
            </a:r>
            <a:br>
              <a:rPr lang="cs-CZ" sz="1800" dirty="0"/>
            </a:br>
            <a:r>
              <a:rPr lang="cs-CZ" sz="1800" dirty="0"/>
              <a:t>kteréž vám vydáno,</a:t>
            </a:r>
            <a:br>
              <a:rPr lang="cs-CZ" sz="1800" dirty="0"/>
            </a:br>
            <a:r>
              <a:rPr lang="cs-CZ" sz="1800" dirty="0"/>
              <a:t>svých </a:t>
            </a:r>
            <a:r>
              <a:rPr lang="cs-CZ" sz="1800" dirty="0" err="1"/>
              <a:t>hauptmanóv</a:t>
            </a:r>
            <a:r>
              <a:rPr lang="cs-CZ" sz="1800" dirty="0"/>
              <a:t> pozorujte,</a:t>
            </a:r>
            <a:br>
              <a:rPr lang="cs-CZ" sz="1800" dirty="0"/>
            </a:br>
            <a:r>
              <a:rPr lang="cs-CZ" sz="1800" dirty="0" err="1"/>
              <a:t>retuj</a:t>
            </a:r>
            <a:r>
              <a:rPr lang="cs-CZ" sz="1800" dirty="0"/>
              <a:t> druh druhého,</a:t>
            </a:r>
            <a:br>
              <a:rPr lang="cs-CZ" sz="1800" dirty="0"/>
            </a:br>
            <a:r>
              <a:rPr lang="cs-CZ" sz="1800" dirty="0" err="1"/>
              <a:t>hlediž</a:t>
            </a:r>
            <a:r>
              <a:rPr lang="cs-CZ" sz="1800" dirty="0"/>
              <a:t> a drž se každý šiku svého!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A s </a:t>
            </a:r>
            <a:r>
              <a:rPr lang="cs-CZ" sz="1800" dirty="0" err="1"/>
              <a:t>tiem</a:t>
            </a:r>
            <a:r>
              <a:rPr lang="cs-CZ" sz="1800" dirty="0"/>
              <a:t> vesele křikněte</a:t>
            </a:r>
            <a:br>
              <a:rPr lang="cs-CZ" sz="1800" dirty="0"/>
            </a:br>
            <a:r>
              <a:rPr lang="cs-CZ" sz="1800" dirty="0" err="1"/>
              <a:t>řkúc</a:t>
            </a:r>
            <a:r>
              <a:rPr lang="cs-CZ" sz="1800" dirty="0"/>
              <a:t>: Na ně, hr na ně!</a:t>
            </a:r>
            <a:br>
              <a:rPr lang="cs-CZ" sz="1800" dirty="0"/>
            </a:br>
            <a:r>
              <a:rPr lang="cs-CZ" sz="1800" dirty="0"/>
              <a:t>Bran </a:t>
            </a:r>
            <a:r>
              <a:rPr lang="cs-CZ" sz="1800" dirty="0" err="1"/>
              <a:t>svú</a:t>
            </a:r>
            <a:r>
              <a:rPr lang="cs-CZ" sz="1800" dirty="0"/>
              <a:t> rukama </a:t>
            </a:r>
            <a:r>
              <a:rPr lang="cs-CZ" sz="1800" dirty="0" err="1"/>
              <a:t>chutnajte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 err="1"/>
              <a:t>bóh</a:t>
            </a:r>
            <a:r>
              <a:rPr lang="cs-CZ" sz="1800" dirty="0"/>
              <a:t> pán náš, křikněte</a:t>
            </a:r>
          </a:p>
        </p:txBody>
      </p:sp>
    </p:spTree>
    <p:extLst>
      <p:ext uri="{BB962C8B-B14F-4D97-AF65-F5344CB8AC3E}">
        <p14:creationId xmlns:p14="http://schemas.microsoft.com/office/powerpoint/2010/main" val="43214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F4924-0C61-4BA4-9038-92C6E33A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29701-9F7A-443C-998A-2B30F72B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1264347" cy="4351338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cs-CZ" sz="1800" dirty="0"/>
              <a:t>Ktož </a:t>
            </a:r>
            <a:r>
              <a:rPr lang="cs-CZ" sz="1800" dirty="0" err="1"/>
              <a:t>jsú</a:t>
            </a:r>
            <a:r>
              <a:rPr lang="cs-CZ" sz="1800" dirty="0"/>
              <a:t> </a:t>
            </a:r>
            <a:r>
              <a:rPr lang="cs-CZ" sz="1800" b="1" dirty="0"/>
              <a:t>boží bojovníci </a:t>
            </a:r>
            <a:r>
              <a:rPr lang="cs-CZ" sz="1200" dirty="0"/>
              <a:t>(→ </a:t>
            </a:r>
            <a:r>
              <a:rPr lang="cs-CZ" sz="1200" dirty="0" err="1"/>
              <a:t>miles</a:t>
            </a:r>
            <a:r>
              <a:rPr lang="cs-CZ" sz="1200" dirty="0"/>
              <a:t> Christi)</a:t>
            </a:r>
            <a:br>
              <a:rPr lang="cs-CZ" sz="1200" dirty="0"/>
            </a:br>
            <a:r>
              <a:rPr lang="cs-CZ" sz="1800" dirty="0"/>
              <a:t>a </a:t>
            </a:r>
            <a:r>
              <a:rPr lang="cs-CZ" sz="1800" b="1" dirty="0"/>
              <a:t>zákona jeho</a:t>
            </a:r>
            <a:r>
              <a:rPr lang="cs-CZ" sz="1800" dirty="0"/>
              <a:t>, </a:t>
            </a:r>
            <a:r>
              <a:rPr lang="cs-CZ" sz="1200" dirty="0"/>
              <a:t>(→ lex Dei)</a:t>
            </a:r>
            <a:br>
              <a:rPr lang="cs-CZ" sz="1200" dirty="0"/>
            </a:br>
            <a:r>
              <a:rPr lang="cs-CZ" sz="1800" dirty="0" err="1"/>
              <a:t>prostež</a:t>
            </a:r>
            <a:r>
              <a:rPr lang="cs-CZ" sz="1800" dirty="0"/>
              <a:t> od Boha pomoci</a:t>
            </a:r>
            <a:br>
              <a:rPr lang="cs-CZ" sz="1800" dirty="0"/>
            </a:br>
            <a:r>
              <a:rPr lang="cs-CZ" sz="1800" dirty="0"/>
              <a:t>a </a:t>
            </a:r>
            <a:r>
              <a:rPr lang="cs-CZ" sz="1800" dirty="0" err="1"/>
              <a:t>úfajte</a:t>
            </a:r>
            <a:r>
              <a:rPr lang="cs-CZ" sz="1800" dirty="0"/>
              <a:t> v něho,</a:t>
            </a:r>
            <a:br>
              <a:rPr lang="cs-CZ" sz="1800" dirty="0"/>
            </a:br>
            <a:r>
              <a:rPr lang="cs-CZ" sz="1800" dirty="0"/>
              <a:t>že konečně vždycky s ním </a:t>
            </a:r>
            <a:r>
              <a:rPr lang="cs-CZ" sz="1800" dirty="0" err="1"/>
              <a:t>svítězíte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b="1" dirty="0" err="1"/>
              <a:t>Kristusť</a:t>
            </a:r>
            <a:r>
              <a:rPr lang="cs-CZ" sz="1800" b="1" dirty="0"/>
              <a:t> vám za škody stojí,</a:t>
            </a:r>
            <a:br>
              <a:rPr lang="cs-CZ" sz="1800" b="1" dirty="0"/>
            </a:br>
            <a:r>
              <a:rPr lang="cs-CZ" sz="1800" b="1" dirty="0"/>
              <a:t>stokrát </a:t>
            </a:r>
            <a:r>
              <a:rPr lang="cs-CZ" sz="1800" b="1" dirty="0" err="1"/>
              <a:t>viec</a:t>
            </a:r>
            <a:r>
              <a:rPr lang="cs-CZ" sz="1800" b="1" dirty="0"/>
              <a:t> slibuje</a:t>
            </a:r>
            <a:r>
              <a:rPr lang="cs-CZ" sz="1800" dirty="0"/>
              <a:t>, </a:t>
            </a:r>
            <a:r>
              <a:rPr lang="cs-CZ" sz="1200" dirty="0"/>
              <a:t>(→ záškodný list)</a:t>
            </a:r>
            <a:br>
              <a:rPr lang="cs-CZ" sz="1200" dirty="0"/>
            </a:br>
            <a:r>
              <a:rPr lang="cs-CZ" sz="1800" dirty="0"/>
              <a:t>pakli </a:t>
            </a:r>
            <a:r>
              <a:rPr lang="cs-CZ" sz="1800" dirty="0" err="1"/>
              <a:t>kto</a:t>
            </a:r>
            <a:r>
              <a:rPr lang="cs-CZ" sz="1800" dirty="0"/>
              <a:t> proň život složí,</a:t>
            </a:r>
            <a:br>
              <a:rPr lang="cs-CZ" sz="1800" dirty="0"/>
            </a:br>
            <a:r>
              <a:rPr lang="cs-CZ" sz="1800" dirty="0"/>
              <a:t>věčný </a:t>
            </a:r>
            <a:r>
              <a:rPr lang="cs-CZ" sz="1800" dirty="0" err="1"/>
              <a:t>mieti</a:t>
            </a:r>
            <a:r>
              <a:rPr lang="cs-CZ" sz="1800" dirty="0"/>
              <a:t> bude;</a:t>
            </a:r>
            <a:br>
              <a:rPr lang="cs-CZ" sz="1800" dirty="0"/>
            </a:br>
            <a:r>
              <a:rPr lang="cs-CZ" sz="1800" dirty="0"/>
              <a:t>blaze každému, ktož na pravdě 	</a:t>
            </a:r>
            <a:r>
              <a:rPr lang="cs-CZ" sz="1800" dirty="0" err="1"/>
              <a:t>sende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 err="1"/>
              <a:t>Tenť</a:t>
            </a:r>
            <a:r>
              <a:rPr lang="cs-CZ" sz="1800" dirty="0"/>
              <a:t> pán </a:t>
            </a:r>
            <a:r>
              <a:rPr lang="cs-CZ" sz="1800" dirty="0" err="1"/>
              <a:t>velíť</a:t>
            </a:r>
            <a:r>
              <a:rPr lang="cs-CZ" sz="1800" dirty="0"/>
              <a:t> se nebáti</a:t>
            </a:r>
            <a:br>
              <a:rPr lang="cs-CZ" sz="1800" dirty="0"/>
            </a:br>
            <a:r>
              <a:rPr lang="cs-CZ" sz="1800" dirty="0" err="1"/>
              <a:t>záhubcí</a:t>
            </a:r>
            <a:r>
              <a:rPr lang="cs-CZ" sz="1800" dirty="0"/>
              <a:t> tělesných,</a:t>
            </a:r>
            <a:br>
              <a:rPr lang="cs-CZ" sz="1800" dirty="0"/>
            </a:br>
            <a:r>
              <a:rPr lang="cs-CZ" sz="1800" dirty="0" err="1"/>
              <a:t>velíť</a:t>
            </a:r>
            <a:r>
              <a:rPr lang="cs-CZ" sz="1800" dirty="0"/>
              <a:t> i život složiti</a:t>
            </a:r>
            <a:br>
              <a:rPr lang="cs-CZ" sz="1800" dirty="0"/>
            </a:br>
            <a:r>
              <a:rPr lang="cs-CZ" sz="1800" dirty="0"/>
              <a:t>pro lásku svých bližních.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Protož střelci, kopiníci</a:t>
            </a:r>
            <a:br>
              <a:rPr lang="cs-CZ" sz="1800" dirty="0"/>
            </a:br>
            <a:r>
              <a:rPr lang="cs-CZ" sz="1800" dirty="0"/>
              <a:t>řádu </a:t>
            </a:r>
            <a:r>
              <a:rPr lang="cs-CZ" sz="1800" dirty="0" err="1"/>
              <a:t>rytieřského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 err="1"/>
              <a:t>sudličníci</a:t>
            </a:r>
            <a:r>
              <a:rPr lang="cs-CZ" sz="1800" dirty="0"/>
              <a:t> a </a:t>
            </a:r>
            <a:r>
              <a:rPr lang="cs-CZ" sz="1800" dirty="0" err="1"/>
              <a:t>cepníci</a:t>
            </a:r>
            <a:br>
              <a:rPr lang="cs-CZ" sz="1800" dirty="0"/>
            </a:br>
            <a:r>
              <a:rPr lang="cs-CZ" sz="1800" dirty="0"/>
              <a:t>lidu rozličného,</a:t>
            </a:r>
            <a:br>
              <a:rPr lang="cs-CZ" sz="1800" dirty="0"/>
            </a:br>
            <a:r>
              <a:rPr lang="cs-CZ" sz="1800" dirty="0" err="1"/>
              <a:t>pomnětež</a:t>
            </a:r>
            <a:r>
              <a:rPr lang="cs-CZ" sz="1800" dirty="0"/>
              <a:t> všichni na pána štědrého!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Nepřátel se </a:t>
            </a:r>
            <a:r>
              <a:rPr lang="cs-CZ" sz="1800" dirty="0" err="1"/>
              <a:t>nelekajte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/>
              <a:t>na </a:t>
            </a:r>
            <a:r>
              <a:rPr lang="cs-CZ" sz="1800" dirty="0" err="1"/>
              <a:t>množstvie</a:t>
            </a:r>
            <a:r>
              <a:rPr lang="cs-CZ" sz="1800" dirty="0"/>
              <a:t> nehleďte,</a:t>
            </a:r>
            <a:br>
              <a:rPr lang="cs-CZ" sz="1800" dirty="0"/>
            </a:br>
            <a:r>
              <a:rPr lang="cs-CZ" sz="1800" dirty="0"/>
              <a:t>pána svého v srdci mějte,</a:t>
            </a:r>
            <a:br>
              <a:rPr lang="cs-CZ" sz="1800" dirty="0"/>
            </a:br>
            <a:r>
              <a:rPr lang="cs-CZ" sz="1800" dirty="0"/>
              <a:t>proň a s ním bojujte</a:t>
            </a:r>
            <a:br>
              <a:rPr lang="cs-CZ" sz="1800" dirty="0"/>
            </a:br>
            <a:r>
              <a:rPr lang="cs-CZ" sz="1800" dirty="0"/>
              <a:t>a před nepřáteli </a:t>
            </a:r>
            <a:r>
              <a:rPr lang="cs-CZ" sz="1800" dirty="0" err="1"/>
              <a:t>neutiekajte</a:t>
            </a:r>
            <a:r>
              <a:rPr lang="cs-CZ" sz="1800" dirty="0"/>
              <a:t>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Dávno Čechové </a:t>
            </a:r>
            <a:r>
              <a:rPr lang="cs-CZ" sz="1800" dirty="0" err="1"/>
              <a:t>řiekali</a:t>
            </a:r>
            <a:br>
              <a:rPr lang="cs-CZ" sz="1800" dirty="0"/>
            </a:br>
            <a:r>
              <a:rPr lang="cs-CZ" sz="1800" dirty="0"/>
              <a:t>a </a:t>
            </a:r>
            <a:r>
              <a:rPr lang="cs-CZ" sz="1800" dirty="0" err="1"/>
              <a:t>příslovie</a:t>
            </a:r>
            <a:r>
              <a:rPr lang="cs-CZ" sz="1800" dirty="0"/>
              <a:t> měli,</a:t>
            </a:r>
            <a:br>
              <a:rPr lang="cs-CZ" sz="1800" dirty="0"/>
            </a:br>
            <a:r>
              <a:rPr lang="cs-CZ" sz="1800" dirty="0"/>
              <a:t>že podlé dobrého pána</a:t>
            </a:r>
            <a:br>
              <a:rPr lang="cs-CZ" sz="1800" dirty="0"/>
            </a:br>
            <a:r>
              <a:rPr lang="cs-CZ" sz="1800" dirty="0"/>
              <a:t>dobrá </a:t>
            </a:r>
            <a:r>
              <a:rPr lang="cs-CZ" sz="1800" dirty="0" err="1"/>
              <a:t>jiezda</a:t>
            </a:r>
            <a:r>
              <a:rPr lang="cs-CZ" sz="1800" dirty="0"/>
              <a:t> bývá.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Vy </a:t>
            </a:r>
            <a:r>
              <a:rPr lang="cs-CZ" sz="1800" dirty="0" err="1"/>
              <a:t>pakosti</a:t>
            </a:r>
            <a:r>
              <a:rPr lang="cs-CZ" sz="1800" dirty="0"/>
              <a:t> a </a:t>
            </a:r>
            <a:r>
              <a:rPr lang="cs-CZ" sz="1800" dirty="0" err="1"/>
              <a:t>drabanti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/>
              <a:t>na duše pomněte,</a:t>
            </a:r>
            <a:br>
              <a:rPr lang="cs-CZ" sz="1800" dirty="0"/>
            </a:br>
            <a:r>
              <a:rPr lang="cs-CZ" sz="1800" dirty="0"/>
              <a:t>pro </a:t>
            </a:r>
            <a:r>
              <a:rPr lang="cs-CZ" sz="1800" dirty="0" err="1"/>
              <a:t>lakomstvie</a:t>
            </a:r>
            <a:r>
              <a:rPr lang="cs-CZ" sz="1800" dirty="0"/>
              <a:t> a </a:t>
            </a:r>
            <a:r>
              <a:rPr lang="cs-CZ" sz="1800" dirty="0" err="1"/>
              <a:t>lúpeže</a:t>
            </a:r>
            <a:br>
              <a:rPr lang="cs-CZ" sz="1800" dirty="0"/>
            </a:br>
            <a:r>
              <a:rPr lang="cs-CZ" sz="1800" dirty="0" err="1"/>
              <a:t>životóv</a:t>
            </a:r>
            <a:r>
              <a:rPr lang="cs-CZ" sz="1800" dirty="0"/>
              <a:t> netraťte</a:t>
            </a:r>
            <a:br>
              <a:rPr lang="cs-CZ" sz="1800" dirty="0"/>
            </a:br>
            <a:r>
              <a:rPr lang="cs-CZ" sz="1800" dirty="0"/>
              <a:t>a na kořistech se nezastavujte!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b="1" dirty="0"/>
              <a:t>Heslo všichni pamatujte,</a:t>
            </a:r>
            <a:br>
              <a:rPr lang="cs-CZ" sz="1800" b="1" dirty="0"/>
            </a:br>
            <a:r>
              <a:rPr lang="cs-CZ" sz="1800" b="1" dirty="0"/>
              <a:t>kteréž vám vydáno,</a:t>
            </a:r>
            <a:br>
              <a:rPr lang="cs-CZ" sz="1800" b="1" dirty="0"/>
            </a:br>
            <a:r>
              <a:rPr lang="cs-CZ" sz="1800" b="1" dirty="0"/>
              <a:t>svých </a:t>
            </a:r>
            <a:r>
              <a:rPr lang="cs-CZ" sz="1800" b="1" dirty="0" err="1"/>
              <a:t>hauptmanóv</a:t>
            </a:r>
            <a:r>
              <a:rPr lang="cs-CZ" sz="1800" b="1" dirty="0"/>
              <a:t> pozorujte,</a:t>
            </a:r>
            <a:br>
              <a:rPr lang="cs-CZ" sz="1800" b="1" dirty="0"/>
            </a:br>
            <a:r>
              <a:rPr lang="cs-CZ" sz="1800" b="1" dirty="0" err="1"/>
              <a:t>retuj</a:t>
            </a:r>
            <a:r>
              <a:rPr lang="cs-CZ" sz="1800" b="1" dirty="0"/>
              <a:t> druh druhého,</a:t>
            </a:r>
            <a:br>
              <a:rPr lang="cs-CZ" sz="1800" b="1" dirty="0"/>
            </a:br>
            <a:r>
              <a:rPr lang="cs-CZ" sz="1800" b="1" dirty="0" err="1"/>
              <a:t>hlediž</a:t>
            </a:r>
            <a:r>
              <a:rPr lang="cs-CZ" sz="1800" b="1" dirty="0"/>
              <a:t> a drž se každý šiku svého</a:t>
            </a:r>
            <a:r>
              <a:rPr lang="cs-CZ" sz="1800" dirty="0"/>
              <a:t>! </a:t>
            </a:r>
            <a:br>
              <a:rPr lang="cs-CZ" sz="1800" dirty="0"/>
            </a:br>
            <a:r>
              <a:rPr lang="cs-CZ" sz="1800" dirty="0"/>
              <a:t> </a:t>
            </a:r>
            <a:r>
              <a:rPr lang="cs-CZ" sz="1200" dirty="0"/>
              <a:t>(→ Žižkův vojenský řád)</a:t>
            </a:r>
            <a:br>
              <a:rPr lang="cs-CZ" sz="1200" dirty="0"/>
            </a:br>
            <a:r>
              <a:rPr lang="cs-CZ" sz="1800" dirty="0"/>
              <a:t>A s </a:t>
            </a:r>
            <a:r>
              <a:rPr lang="cs-CZ" sz="1800" dirty="0" err="1"/>
              <a:t>tiem</a:t>
            </a:r>
            <a:r>
              <a:rPr lang="cs-CZ" sz="1800" dirty="0"/>
              <a:t> vesele křikněte</a:t>
            </a:r>
            <a:br>
              <a:rPr lang="cs-CZ" sz="1800" dirty="0"/>
            </a:br>
            <a:r>
              <a:rPr lang="cs-CZ" sz="1800" dirty="0" err="1"/>
              <a:t>řkúc</a:t>
            </a:r>
            <a:r>
              <a:rPr lang="cs-CZ" sz="1800" dirty="0"/>
              <a:t>: Na ně, hr na ně!</a:t>
            </a:r>
            <a:br>
              <a:rPr lang="cs-CZ" sz="1800" dirty="0"/>
            </a:br>
            <a:r>
              <a:rPr lang="cs-CZ" sz="1800" dirty="0"/>
              <a:t>Bran </a:t>
            </a:r>
            <a:r>
              <a:rPr lang="cs-CZ" sz="1800" dirty="0" err="1"/>
              <a:t>svú</a:t>
            </a:r>
            <a:r>
              <a:rPr lang="cs-CZ" sz="1800" dirty="0"/>
              <a:t> rukama </a:t>
            </a:r>
            <a:r>
              <a:rPr lang="cs-CZ" sz="1800" dirty="0" err="1"/>
              <a:t>chutnajte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 err="1"/>
              <a:t>bóh</a:t>
            </a:r>
            <a:r>
              <a:rPr lang="cs-CZ" sz="1800" dirty="0"/>
              <a:t> pán náš, křikněte</a:t>
            </a:r>
          </a:p>
        </p:txBody>
      </p:sp>
    </p:spTree>
    <p:extLst>
      <p:ext uri="{BB962C8B-B14F-4D97-AF65-F5344CB8AC3E}">
        <p14:creationId xmlns:p14="http://schemas.microsoft.com/office/powerpoint/2010/main" val="146705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C9C87-0687-477C-8D73-81667403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kern="100" dirty="0">
                <a:effectLst/>
                <a:latin typeface="Liberation Serif"/>
                <a:ea typeface="Noto Sans CJK SC"/>
                <a:cs typeface="Lohit Devanagari"/>
              </a:rPr>
              <a:t>INTERTEXTUALITA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70B82-2DB8-49DA-BBD9-8A4547B9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24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nevyžaduje se tematická a myšlenková původnost</a:t>
            </a:r>
          </a:p>
          <a:p>
            <a:pPr marL="0" indent="0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r>
              <a:rPr lang="cs-CZ" sz="2400" u="sng" kern="100" dirty="0">
                <a:effectLst/>
                <a:latin typeface="Liberation Serif"/>
                <a:ea typeface="Noto Sans CJK SC"/>
                <a:cs typeface="Lohit Devanagari"/>
              </a:rPr>
              <a:t>poetika opakování</a:t>
            </a: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 (produkce textů s nepevnými textovými hranicemi, které vybízejí k dalšímu zpracování, k další tvorbě)</a:t>
            </a:r>
          </a:p>
          <a:p>
            <a:pPr marL="0" indent="0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Liberation Serif"/>
                <a:ea typeface="Noto Sans CJK SC"/>
                <a:cs typeface="Lohit Devanagari"/>
              </a:rPr>
              <a:t> redukce rozdílů mezi produkční (autorskou) a recipientskou rolí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latin typeface="Liberation Serif"/>
            </a:endParaRPr>
          </a:p>
          <a:p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základní znak středověké literatury = mnohonásobné přejímání a přetváření textů, vznik textu v úzkém dialogu s jinými texty </a:t>
            </a:r>
          </a:p>
          <a:p>
            <a:pPr marL="0" indent="0">
              <a:buNone/>
            </a:pPr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  </a:t>
            </a:r>
          </a:p>
          <a:p>
            <a:r>
              <a:rPr lang="cs-CZ" sz="2400" kern="100" dirty="0">
                <a:effectLst/>
                <a:latin typeface="Liberation Serif"/>
                <a:ea typeface="Noto Sans CJK SC"/>
                <a:cs typeface="Lohit Devanagari"/>
              </a:rPr>
              <a:t>neexistence autorského práva</a:t>
            </a:r>
          </a:p>
          <a:p>
            <a:endParaRPr lang="cs-CZ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estetika výrazu vs. estetika účinku </a:t>
            </a:r>
            <a:endParaRPr lang="cs-CZ" sz="25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915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213CC-BDF0-43DE-8ADE-0517B0C3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kern="100" dirty="0">
                <a:effectLst/>
                <a:latin typeface="Liberation Serif"/>
                <a:ea typeface="Noto Sans CJK SC"/>
                <a:cs typeface="Lohit Devanagari"/>
              </a:rPr>
              <a:t>INTERTEXTUALITA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230D3-7008-4A35-A45D-20CE45D81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 představa díla jako projevu tvůrčího individua (viz eponyma)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	vs. 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    význam kolektivní tvorby (i skupiny tvůrců časově vzdálených – text jako neustálé „</a:t>
            </a:r>
            <a:r>
              <a:rPr lang="cs-CZ" sz="1800" kern="100" dirty="0" err="1">
                <a:effectLst/>
                <a:latin typeface="Liberation Serif"/>
                <a:ea typeface="Noto Sans CJK SC"/>
                <a:cs typeface="Lohit Devanagari"/>
              </a:rPr>
              <a:t>work</a:t>
            </a: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 in </a:t>
            </a:r>
            <a:r>
              <a:rPr lang="cs-CZ" sz="1800" kern="100" dirty="0" err="1">
                <a:effectLst/>
                <a:latin typeface="Liberation Serif"/>
                <a:ea typeface="Noto Sans CJK SC"/>
                <a:cs typeface="Lohit Devanagari"/>
              </a:rPr>
              <a:t>progress</a:t>
            </a: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“)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představa umělce jako svobodného jednotlivce, který prostřednictvím díla vyjadřuje své osobní postoje, ideje, emoce; tvorby z potřeby sebevyjádření, vnitřního popudu  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	vs. 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Liberation Serif"/>
                <a:ea typeface="Noto Sans CJK SC"/>
                <a:cs typeface="Lohit Devanagari"/>
              </a:rPr>
              <a:t>    vznik díla ne z potřeby vlastního vyjádření, nýbrž na objednávku, z příkazu představených apod.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64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3E48D-9CE5-4506-8053-5C9592F1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A371FB2-1EDF-40ED-AA8E-B67F4A87F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7" y="568148"/>
            <a:ext cx="6445955" cy="6289852"/>
          </a:xfrm>
        </p:spPr>
      </p:pic>
    </p:spTree>
    <p:extLst>
      <p:ext uri="{BB962C8B-B14F-4D97-AF65-F5344CB8AC3E}">
        <p14:creationId xmlns:p14="http://schemas.microsoft.com/office/powerpoint/2010/main" val="693748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946E930D6BFA4A8230C713FF729B4E" ma:contentTypeVersion="3" ma:contentTypeDescription="Vytvoří nový dokument" ma:contentTypeScope="" ma:versionID="6b2c013624f1413eb3800ffee8ba9aec">
  <xsd:schema xmlns:xsd="http://www.w3.org/2001/XMLSchema" xmlns:xs="http://www.w3.org/2001/XMLSchema" xmlns:p="http://schemas.microsoft.com/office/2006/metadata/properties" xmlns:ns2="a144d231-73ff-41dc-8c5d-eb840b0570e7" targetNamespace="http://schemas.microsoft.com/office/2006/metadata/properties" ma:root="true" ma:fieldsID="3dafac4bc8adbe6cead8a3ff5679e948" ns2:_="">
    <xsd:import namespace="a144d231-73ff-41dc-8c5d-eb840b057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4d231-73ff-41dc-8c5d-eb840b057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793302-37A7-47F0-9A01-81259D05D2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21E5D3-0CD5-422E-BAE0-552EE0BEB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CBDCB-3C7D-4508-8E46-BBD3CEC65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4d231-73ff-41dc-8c5d-eb840b0570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2301</Words>
  <Application>Microsoft Office PowerPoint</Application>
  <PresentationFormat>Širokoúhlá obrazovka</PresentationFormat>
  <Paragraphs>175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Liberation Serif</vt:lpstr>
      <vt:lpstr>Segoe UI</vt:lpstr>
      <vt:lpstr>Symbol</vt:lpstr>
      <vt:lpstr>Times New Roman</vt:lpstr>
      <vt:lpstr>Wingdings</vt:lpstr>
      <vt:lpstr>Motiv Office</vt:lpstr>
      <vt:lpstr>Autor a další subjekty textové produkce ve středověku  Metody a techniky textové produkce ve středověku </vt:lpstr>
      <vt:lpstr>literární text jako sdělení někoho někomu (původce – text – adresát)</vt:lpstr>
      <vt:lpstr>INTERTEXTUALITA</vt:lpstr>
      <vt:lpstr>Prezentace aplikace PowerPoint</vt:lpstr>
      <vt:lpstr>Prezentace aplikace PowerPoint</vt:lpstr>
      <vt:lpstr>Prezentace aplikace PowerPoint</vt:lpstr>
      <vt:lpstr>INTERTEXTUALITA</vt:lpstr>
      <vt:lpstr>INTERTEXTUALITA</vt:lpstr>
      <vt:lpstr>Prezentace aplikace PowerPoint</vt:lpstr>
      <vt:lpstr>Zpráva a naučení křesťanům věrným, jak by se v těchto časích nebezpečných při spasení Božím říditi, spravovati a v něm růsti měli, ano i při těžkostech nynějších přicházejících od násilí tureckého jak se míti a zachovávati mají. S přídavkem některých Písem a modliteb svatých i písniček příhodných (1530 ad.) Písničky příhodné  vojákům… (s. 183n.) </vt:lpstr>
      <vt:lpstr>Prezentace aplikace PowerPoint</vt:lpstr>
      <vt:lpstr>Mouvance (pohyblivost) textu</vt:lpstr>
      <vt:lpstr>Prezentace aplikace PowerPoint</vt:lpstr>
      <vt:lpstr>Limity biografické (autorské) kontextualizace</vt:lpstr>
      <vt:lpstr>Anonymita středověké literatury </vt:lpstr>
      <vt:lpstr>Prezentace aplikace PowerPoint</vt:lpstr>
      <vt:lpstr>Funkce autorského (jmenného) akrostichu     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autorský subjekt není neznámý, pokud je znám jeho text </vt:lpstr>
      <vt:lpstr>Základní literatura:</vt:lpstr>
      <vt:lpstr>Exkurs: literatura doby husitské </vt:lpstr>
      <vt:lpstr>Exkurs: literatura doby husitské </vt:lpstr>
      <vt:lpstr>Exkurs: literatura doby husitské </vt:lpstr>
      <vt:lpstr>Exkurs: literatura doby husitské </vt:lpstr>
      <vt:lpstr>Základní 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 a další subjekty textové produkce ve středověku  Metody a techniky textové produkce ve středověku </dc:title>
  <dc:creator>Marie Škarpová</dc:creator>
  <cp:lastModifiedBy>Škarpová, Marie</cp:lastModifiedBy>
  <cp:revision>35</cp:revision>
  <dcterms:created xsi:type="dcterms:W3CDTF">2021-04-08T10:51:48Z</dcterms:created>
  <dcterms:modified xsi:type="dcterms:W3CDTF">2023-07-20T16:40:43Z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0x010100CE946E930D6BFA4A8230C713FF729B4E</vt:lpwstr>
  </property>
</Properties>
</file>