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0" r:id="rId1"/>
  </p:sldMasterIdLst>
  <p:notesMasterIdLst>
    <p:notesMasterId r:id="rId37"/>
  </p:notesMasterIdLst>
  <p:handoutMasterIdLst>
    <p:handoutMasterId r:id="rId38"/>
  </p:handoutMasterIdLst>
  <p:sldIdLst>
    <p:sldId id="330" r:id="rId2"/>
    <p:sldId id="371" r:id="rId3"/>
    <p:sldId id="385" r:id="rId4"/>
    <p:sldId id="374" r:id="rId5"/>
    <p:sldId id="372" r:id="rId6"/>
    <p:sldId id="373" r:id="rId7"/>
    <p:sldId id="386" r:id="rId8"/>
    <p:sldId id="387" r:id="rId9"/>
    <p:sldId id="375" r:id="rId10"/>
    <p:sldId id="376" r:id="rId11"/>
    <p:sldId id="379" r:id="rId12"/>
    <p:sldId id="382" r:id="rId13"/>
    <p:sldId id="383" r:id="rId14"/>
    <p:sldId id="384" r:id="rId15"/>
    <p:sldId id="380" r:id="rId16"/>
    <p:sldId id="381" r:id="rId17"/>
    <p:sldId id="348" r:id="rId18"/>
    <p:sldId id="349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60" r:id="rId28"/>
    <p:sldId id="365" r:id="rId29"/>
    <p:sldId id="346" r:id="rId30"/>
    <p:sldId id="366" r:id="rId31"/>
    <p:sldId id="361" r:id="rId32"/>
    <p:sldId id="362" r:id="rId33"/>
    <p:sldId id="363" r:id="rId34"/>
    <p:sldId id="367" r:id="rId35"/>
    <p:sldId id="345" r:id="rId3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43000FB-7888-4C58-A9CC-E47A98A22716}" type="datetime1">
              <a:rPr lang="en-US"/>
              <a:pPr/>
              <a:t>5/16/2013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D1B22BD-5697-4F9A-988F-70A60C65DB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D92DA43-0462-4F22-B511-4CF100F86357}" type="datetime1">
              <a:rPr lang="en-US"/>
              <a:pPr/>
              <a:t>5/16/2013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5C953C9-CB8D-448D-A435-067A861E29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>
              <a:ea typeface="ＭＳ Ｐゴシック" pitchFamily="34" charset="-128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5B6EC4-0D4A-4C4E-AA04-3808D44F6FB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Rande.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89D0A7-5C36-43F3-8E1F-139F9600A431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>
              <a:ea typeface="ＭＳ Ｐゴシック" pitchFamily="34" charset="-128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B08845-9D30-429A-B13E-CE343029D61C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Dochází</a:t>
            </a:r>
            <a:r>
              <a:rPr lang="en-US" dirty="0" smtClean="0"/>
              <a:t> k </a:t>
            </a:r>
            <a:r>
              <a:rPr lang="en-US" dirty="0" err="1" smtClean="0"/>
              <a:t>plné</a:t>
            </a:r>
            <a:r>
              <a:rPr lang="en-US" dirty="0" smtClean="0"/>
              <a:t> </a:t>
            </a:r>
            <a:r>
              <a:rPr lang="en-US" dirty="0" err="1" smtClean="0"/>
              <a:t>hédonické</a:t>
            </a:r>
            <a:r>
              <a:rPr lang="en-US" dirty="0" smtClean="0"/>
              <a:t>/</a:t>
            </a:r>
            <a:r>
              <a:rPr lang="en-US" dirty="0" err="1" smtClean="0"/>
              <a:t>emoční</a:t>
            </a:r>
            <a:r>
              <a:rPr lang="en-US" dirty="0" smtClean="0"/>
              <a:t> </a:t>
            </a:r>
            <a:r>
              <a:rPr lang="en-US" dirty="0" err="1" smtClean="0"/>
              <a:t>adaptaci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Trpíte-li</a:t>
            </a:r>
            <a:r>
              <a:rPr lang="en-US" dirty="0" smtClean="0"/>
              <a:t> </a:t>
            </a:r>
            <a:r>
              <a:rPr lang="en-US" dirty="0" err="1" smtClean="0"/>
              <a:t>kolostomií</a:t>
            </a:r>
            <a:r>
              <a:rPr lang="en-US" dirty="0" smtClean="0"/>
              <a:t>, </a:t>
            </a:r>
            <a:r>
              <a:rPr lang="en-US" dirty="0" err="1" smtClean="0"/>
              <a:t>kolik</a:t>
            </a:r>
            <a:r>
              <a:rPr lang="en-US" dirty="0" smtClean="0"/>
              <a:t> </a:t>
            </a:r>
            <a:r>
              <a:rPr lang="en-US" dirty="0" err="1" smtClean="0"/>
              <a:t>měsíců</a:t>
            </a:r>
            <a:r>
              <a:rPr lang="en-US" dirty="0" smtClean="0"/>
              <a:t> </a:t>
            </a:r>
            <a:r>
              <a:rPr lang="en-US" dirty="0" err="1" smtClean="0"/>
              <a:t>jste</a:t>
            </a:r>
            <a:r>
              <a:rPr lang="en-US" dirty="0" smtClean="0"/>
              <a:t> </a:t>
            </a:r>
            <a:r>
              <a:rPr lang="en-US" dirty="0" err="1" smtClean="0"/>
              <a:t>ochotni</a:t>
            </a:r>
            <a:r>
              <a:rPr lang="en-US" dirty="0" smtClean="0"/>
              <a:t> </a:t>
            </a:r>
            <a:r>
              <a:rPr lang="en-US" dirty="0" err="1" smtClean="0"/>
              <a:t>obětovat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zbývajících</a:t>
            </a:r>
            <a:r>
              <a:rPr lang="en-US" dirty="0" smtClean="0"/>
              <a:t> 10 let, </a:t>
            </a:r>
            <a:r>
              <a:rPr lang="en-US" dirty="0" err="1" smtClean="0"/>
              <a:t>abyste</a:t>
            </a:r>
            <a:r>
              <a:rPr lang="en-US" dirty="0" smtClean="0"/>
              <a:t> </a:t>
            </a:r>
            <a:r>
              <a:rPr lang="en-US" dirty="0" err="1" smtClean="0"/>
              <a:t>mohli</a:t>
            </a:r>
            <a:r>
              <a:rPr lang="en-US" dirty="0" smtClean="0"/>
              <a:t> </a:t>
            </a:r>
            <a:r>
              <a:rPr lang="en-US" dirty="0" err="1" smtClean="0"/>
              <a:t>zbytek</a:t>
            </a:r>
            <a:r>
              <a:rPr lang="en-US" dirty="0" smtClean="0"/>
              <a:t> </a:t>
            </a:r>
            <a:r>
              <a:rPr lang="en-US" dirty="0" err="1" smtClean="0"/>
              <a:t>prožít</a:t>
            </a:r>
            <a:r>
              <a:rPr lang="en-US" dirty="0" smtClean="0"/>
              <a:t> v </a:t>
            </a:r>
            <a:r>
              <a:rPr lang="en-US" dirty="0" err="1" smtClean="0"/>
              <a:t>úplném</a:t>
            </a:r>
            <a:r>
              <a:rPr lang="en-US" dirty="0" smtClean="0"/>
              <a:t> </a:t>
            </a:r>
            <a:r>
              <a:rPr lang="en-US" dirty="0" err="1" smtClean="0"/>
              <a:t>zdraví</a:t>
            </a:r>
            <a:r>
              <a:rPr lang="en-US" dirty="0" smtClean="0"/>
              <a:t>? (</a:t>
            </a:r>
            <a:r>
              <a:rPr lang="en-US" dirty="0" err="1" smtClean="0"/>
              <a:t>Podobné</a:t>
            </a:r>
            <a:r>
              <a:rPr lang="en-US" dirty="0" smtClean="0"/>
              <a:t> u </a:t>
            </a:r>
            <a:r>
              <a:rPr lang="en-US" dirty="0" err="1" smtClean="0"/>
              <a:t>pacientů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dialýze</a:t>
            </a:r>
            <a:r>
              <a:rPr lang="en-US" dirty="0" smtClean="0"/>
              <a:t>.) [18 M, </a:t>
            </a:r>
            <a:r>
              <a:rPr lang="en-US" dirty="0" err="1" smtClean="0"/>
              <a:t>tj</a:t>
            </a:r>
            <a:r>
              <a:rPr lang="en-US" dirty="0" smtClean="0"/>
              <a:t>. 15% </a:t>
            </a:r>
            <a:r>
              <a:rPr lang="en-US" dirty="0" err="1" smtClean="0"/>
              <a:t>ač</a:t>
            </a:r>
            <a:r>
              <a:rPr lang="en-US" dirty="0" smtClean="0"/>
              <a:t> </a:t>
            </a:r>
            <a:r>
              <a:rPr lang="en-US" dirty="0" err="1" smtClean="0"/>
              <a:t>úroveň</a:t>
            </a:r>
            <a:r>
              <a:rPr lang="en-US" dirty="0" smtClean="0"/>
              <a:t> </a:t>
            </a:r>
            <a:r>
              <a:rPr lang="en-US" dirty="0" err="1" smtClean="0"/>
              <a:t>štěstí</a:t>
            </a:r>
            <a:r>
              <a:rPr lang="en-US" dirty="0" smtClean="0"/>
              <a:t> </a:t>
            </a:r>
            <a:r>
              <a:rPr lang="en-US" dirty="0" err="1" smtClean="0"/>
              <a:t>podobná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u </a:t>
            </a:r>
            <a:r>
              <a:rPr lang="en-US" dirty="0" err="1" smtClean="0"/>
              <a:t>kontrolní</a:t>
            </a:r>
            <a:r>
              <a:rPr lang="en-US" dirty="0" smtClean="0"/>
              <a:t> </a:t>
            </a:r>
            <a:r>
              <a:rPr lang="en-US" dirty="0" err="1" smtClean="0"/>
              <a:t>skupiny</a:t>
            </a:r>
            <a:r>
              <a:rPr lang="en-US" dirty="0" smtClean="0"/>
              <a:t>, Smith et al. 2006.]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4F768-1096-4DF8-B9DA-942397372E56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1- </a:t>
            </a:r>
            <a:r>
              <a:rPr lang="cs-CZ" dirty="0" err="1" smtClean="0"/>
              <a:t>judgment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expectation</a:t>
            </a:r>
            <a:endParaRPr lang="cs-CZ" dirty="0" smtClean="0"/>
          </a:p>
          <a:p>
            <a:r>
              <a:rPr lang="cs-CZ" dirty="0" smtClean="0"/>
              <a:t>2-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pleasure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pain</a:t>
            </a:r>
            <a:r>
              <a:rPr lang="cs-CZ" baseline="0" dirty="0" smtClean="0"/>
              <a:t> v proudu </a:t>
            </a:r>
            <a:r>
              <a:rPr lang="cs-CZ" baseline="0" dirty="0" err="1" smtClean="0"/>
              <a:t>vedomi</a:t>
            </a:r>
            <a:r>
              <a:rPr lang="cs-CZ" baseline="0" dirty="0" smtClean="0"/>
              <a:t> (</a:t>
            </a:r>
            <a:r>
              <a:rPr lang="cs-CZ" baseline="0" dirty="0" err="1" smtClean="0"/>
              <a:t>Kahneman</a:t>
            </a:r>
            <a:r>
              <a:rPr lang="cs-CZ" baseline="0" dirty="0" smtClean="0"/>
              <a:t>)</a:t>
            </a:r>
          </a:p>
          <a:p>
            <a:r>
              <a:rPr lang="cs-CZ" baseline="0" dirty="0" smtClean="0"/>
              <a:t>3- </a:t>
            </a:r>
            <a:r>
              <a:rPr lang="cs-CZ" baseline="0" dirty="0" err="1" smtClean="0"/>
              <a:t>nespecifikovane</a:t>
            </a:r>
            <a:r>
              <a:rPr lang="cs-CZ" baseline="0" dirty="0" smtClean="0"/>
              <a:t> ale </a:t>
            </a:r>
            <a:r>
              <a:rPr lang="cs-CZ" baseline="0" dirty="0" err="1" smtClean="0"/>
              <a:t>jine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nez</a:t>
            </a:r>
            <a:r>
              <a:rPr lang="cs-CZ" baseline="0" dirty="0" smtClean="0"/>
              <a:t> 1 a 2</a:t>
            </a:r>
          </a:p>
          <a:p>
            <a:r>
              <a:rPr lang="cs-CZ" baseline="0" dirty="0" smtClean="0"/>
              <a:t>4- </a:t>
            </a:r>
            <a:r>
              <a:rPr lang="cs-CZ" baseline="0" dirty="0" err="1" smtClean="0"/>
              <a:t>obejktivne</a:t>
            </a:r>
            <a:r>
              <a:rPr lang="cs-CZ" baseline="0" dirty="0" smtClean="0"/>
              <a:t> jak </a:t>
            </a:r>
            <a:r>
              <a:rPr lang="cs-CZ" baseline="0" dirty="0" err="1" smtClean="0"/>
              <a:t>dobre</a:t>
            </a:r>
            <a:r>
              <a:rPr lang="cs-CZ" baseline="0" dirty="0" smtClean="0"/>
              <a:t> se </a:t>
            </a:r>
            <a:r>
              <a:rPr lang="cs-CZ" baseline="0" dirty="0" err="1" smtClean="0"/>
              <a:t>cloveku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zije</a:t>
            </a:r>
            <a:endParaRPr lang="cs-CZ" baseline="0" dirty="0" smtClean="0"/>
          </a:p>
          <a:p>
            <a:r>
              <a:rPr lang="cs-CZ" baseline="0" dirty="0" err="1" smtClean="0"/>
              <a:t>Layard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smichava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vsechny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84778-5150-432C-8EB0-D06DCB2D3B31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coase</a:t>
            </a:r>
            <a:r>
              <a:rPr lang="cs-CZ" dirty="0" smtClean="0"/>
              <a:t> + jenom </a:t>
            </a:r>
            <a:r>
              <a:rPr lang="cs-CZ" dirty="0" err="1" smtClean="0"/>
              <a:t>nekteri</a:t>
            </a:r>
            <a:r>
              <a:rPr lang="cs-CZ" dirty="0" smtClean="0"/>
              <a:t> lide se budou </a:t>
            </a:r>
            <a:r>
              <a:rPr lang="cs-CZ" dirty="0" err="1" smtClean="0"/>
              <a:t>mit</a:t>
            </a:r>
            <a:r>
              <a:rPr lang="cs-CZ" dirty="0" smtClean="0"/>
              <a:t> lip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84778-5150-432C-8EB0-D06DCB2D3B31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CB182C-4352-48D8-91C6-D813A42C0DCF}" type="datetime1">
              <a:rPr lang="cs-CZ" smtClean="0"/>
              <a:t>16.5.2013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F2459-264A-45F7-9507-62F9A9345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718E97-A0B2-4EF3-8960-3C869674ACF3}" type="datetime1">
              <a:rPr lang="cs-CZ" smtClean="0"/>
              <a:t>16.5.2013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83D9A-C96F-427F-B43A-3D06D631B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1E5CF3-9FB2-4E2C-91FC-B4D198533E01}" type="datetime1">
              <a:rPr lang="cs-CZ" smtClean="0"/>
              <a:t>16.5.2013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B75F5-4ECA-49E8-9EF2-E4B63D47A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FF5D79-5941-4A21-A0D9-36410A7BA44F}" type="datetime1">
              <a:rPr lang="cs-CZ" smtClean="0"/>
              <a:t>16.5.2013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0E7A3-1F81-4973-99BC-33FC18E149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410094-436D-4204-8AF0-CF0378B9EF3D}" type="datetime1">
              <a:rPr lang="cs-CZ" smtClean="0"/>
              <a:t>16.5.2013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38C52-CE32-4144-B371-17D15168D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E8761-353C-4090-91FF-A4AADB993CBB}" type="datetime1">
              <a:rPr lang="cs-CZ" smtClean="0"/>
              <a:t>16.5.2013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51E09-19BB-437A-B4FC-287405BED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5E7462-7045-4D32-9D90-654FC003BE90}" type="datetime1">
              <a:rPr lang="cs-CZ" smtClean="0"/>
              <a:t>16.5.2013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A758E-8FC1-42CF-910D-1258BDE48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719D6D-557B-4931-9EA7-277BDF04C3E3}" type="datetime1">
              <a:rPr lang="cs-CZ" smtClean="0"/>
              <a:t>16.5.2013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746B9-42FF-494D-96A9-66E5D75FDE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80F191-512D-4988-8CBF-5C0EF09344D8}" type="datetime1">
              <a:rPr lang="cs-CZ" smtClean="0"/>
              <a:t>16.5.2013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BB7B8-8CEE-467B-B0F4-9C21D0C49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C4626A-E296-47EB-9B34-589EBDCA6DE3}" type="datetime1">
              <a:rPr lang="cs-CZ" smtClean="0"/>
              <a:t>16.5.2013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A13C3-3A5B-460E-8FB1-5221383092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F9492C-AC8C-41B0-A60E-34E5A338E6ED}" type="datetime1">
              <a:rPr lang="cs-CZ" smtClean="0"/>
              <a:t>16.5.2013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73BA9-2A1C-48CE-ADC2-3E952A541B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638AF446-028B-4CA8-8B6E-E92A077814A4}" type="datetime1">
              <a:rPr lang="cs-CZ" smtClean="0"/>
              <a:t>16.5.2013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D8A5DF9-9089-451A-A7A6-725B758CAB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bhosting.vse.cz/xhoup05/teaching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FF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312"/>
            <a:ext cx="3234518" cy="1452939"/>
          </a:xfrm>
          <a:prstGeom prst="rect">
            <a:avLst/>
          </a:prstGeom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248280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APS300320 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  <a:t>Heuristiky, zkreslení a iracionalita</a:t>
            </a:r>
            <a:b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2000" b="1" dirty="0" smtClean="0">
                <a:latin typeface="Calibri" charset="0"/>
                <a:ea typeface="ＭＳ Ｐゴシック" charset="0"/>
                <a:cs typeface="ＭＳ Ｐゴシック" charset="0"/>
              </a:rPr>
              <a:t>(v každodenní praxi)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 smtClean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Marek Vranka</a:t>
            </a:r>
            <a:r>
              <a:rPr lang="en-US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243998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9</a:t>
            </a:r>
            <a:r>
              <a:rPr lang="cs-CZ" sz="2800" b="1" dirty="0" smtClean="0">
                <a:solidFill>
                  <a:schemeClr val="tx1"/>
                </a:solidFill>
              </a:rPr>
              <a:t>.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Štěstí - zkreslení a chyby v jeho hledání a zapamatování.</a:t>
            </a:r>
            <a:endParaRPr lang="cs-CZ" sz="2800" b="1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171" y="5998311"/>
            <a:ext cx="8671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0000"/>
                </a:solidFill>
              </a:rPr>
              <a:t>Předmět APS300320 nebyl (ještě pořád) podpořen z žádného grantu.  Nevíte o nějakém..?</a:t>
            </a:r>
          </a:p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(část prezentace přebraná od Petra Houdka, </a:t>
            </a:r>
            <a:r>
              <a:rPr lang="cs-CZ" sz="1400" dirty="0" smtClean="0">
                <a:solidFill>
                  <a:srgbClr val="000000"/>
                </a:solidFill>
                <a:hlinkClick r:id="rId3"/>
              </a:rPr>
              <a:t>https://webhosting.vse.cz/xhoup05/teaching.html</a:t>
            </a:r>
            <a:r>
              <a:rPr lang="cs-CZ" sz="1400" dirty="0" smtClean="0">
                <a:solidFill>
                  <a:srgbClr val="000000"/>
                </a:solidFill>
              </a:rPr>
              <a:t>)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23379" y="-1"/>
            <a:ext cx="2920621" cy="12482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(prostor pro loga sponzorů)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Aspirační úroveň – je sama </a:t>
            </a:r>
            <a:r>
              <a:rPr lang="en-US" altLang="en-US" sz="4000" smtClean="0">
                <a:ea typeface="ＭＳ Ｐゴシック" pitchFamily="34" charset="-128"/>
              </a:rPr>
              <a:t>“</a:t>
            </a:r>
            <a:r>
              <a:rPr lang="en-US" altLang="ja-JP" sz="4000" smtClean="0">
                <a:ea typeface="ＭＳ Ｐゴシック" pitchFamily="34" charset="-128"/>
              </a:rPr>
              <a:t>větším</a:t>
            </a:r>
            <a:r>
              <a:rPr lang="en-US" altLang="en-US" sz="4000" smtClean="0">
                <a:ea typeface="ＭＳ Ｐゴシック" pitchFamily="34" charset="-128"/>
              </a:rPr>
              <a:t>”</a:t>
            </a:r>
            <a:r>
              <a:rPr lang="en-US" altLang="ja-JP" sz="4000" smtClean="0">
                <a:ea typeface="ＭＳ Ｐゴシック" pitchFamily="34" charset="-128"/>
              </a:rPr>
              <a:t> štěstím?</a:t>
            </a:r>
            <a:endParaRPr lang="en-US" sz="4000" smtClean="0">
              <a:ea typeface="ＭＳ Ｐゴシック" pitchFamily="34" charset="-128"/>
            </a:endParaRPr>
          </a:p>
        </p:txBody>
      </p:sp>
      <p:pic>
        <p:nvPicPr>
          <p:cNvPr id="39938" name="Content Placeholder 4" descr="FreyStutzerc.tiff"/>
          <p:cNvPicPr>
            <a:picLocks noGrp="1" noChangeAspect="1"/>
          </p:cNvPicPr>
          <p:nvPr>
            <p:ph idx="1"/>
          </p:nvPr>
        </p:nvPicPr>
        <p:blipFill>
          <a:blip r:embed="rId3"/>
          <a:srcRect l="-5956" r="-5956"/>
          <a:stretch>
            <a:fillRect/>
          </a:stretch>
        </p:blipFill>
        <p:spPr/>
      </p:pic>
      <p:sp>
        <p:nvSpPr>
          <p:cNvPr id="39939" name="TextBox 5"/>
          <p:cNvSpPr txBox="1">
            <a:spLocks noChangeArrowheads="1"/>
          </p:cNvSpPr>
          <p:nvPr/>
        </p:nvSpPr>
        <p:spPr bwMode="auto">
          <a:xfrm>
            <a:off x="5937250" y="6170613"/>
            <a:ext cx="2390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Frey, Stutzer 2002</a:t>
            </a:r>
          </a:p>
        </p:txBody>
      </p:sp>
      <p:cxnSp>
        <p:nvCxnSpPr>
          <p:cNvPr id="19" name="Curved Connector 18"/>
          <p:cNvCxnSpPr>
            <a:cxnSpLocks noChangeShapeType="1"/>
          </p:cNvCxnSpPr>
          <p:nvPr/>
        </p:nvCxnSpPr>
        <p:spPr bwMode="auto">
          <a:xfrm flipV="1">
            <a:off x="2509838" y="2509838"/>
            <a:ext cx="1957387" cy="15240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3" name="Curved Connector 22"/>
          <p:cNvCxnSpPr>
            <a:cxnSpLocks noChangeShapeType="1"/>
          </p:cNvCxnSpPr>
          <p:nvPr/>
        </p:nvCxnSpPr>
        <p:spPr bwMode="auto">
          <a:xfrm rot="16200000" flipH="1">
            <a:off x="4108450" y="2868613"/>
            <a:ext cx="717550" cy="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6" name="Curved Connector 25"/>
          <p:cNvCxnSpPr>
            <a:cxnSpLocks noChangeShapeType="1"/>
          </p:cNvCxnSpPr>
          <p:nvPr/>
        </p:nvCxnSpPr>
        <p:spPr bwMode="auto">
          <a:xfrm flipV="1">
            <a:off x="4467225" y="2509838"/>
            <a:ext cx="1463675" cy="71755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9" name="Curved Connector 28"/>
          <p:cNvCxnSpPr>
            <a:cxnSpLocks noChangeShapeType="1"/>
          </p:cNvCxnSpPr>
          <p:nvPr/>
        </p:nvCxnSpPr>
        <p:spPr bwMode="auto">
          <a:xfrm rot="5400000">
            <a:off x="5572125" y="2868613"/>
            <a:ext cx="717550" cy="127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0" name="Left Arrow 9"/>
          <p:cNvSpPr>
            <a:spLocks noChangeArrowheads="1"/>
          </p:cNvSpPr>
          <p:nvPr/>
        </p:nvSpPr>
        <p:spPr bwMode="auto">
          <a:xfrm rot="7589333" flipV="1">
            <a:off x="2636837" y="4238626"/>
            <a:ext cx="1052513" cy="506412"/>
          </a:xfrm>
          <a:prstGeom prst="leftArrow">
            <a:avLst>
              <a:gd name="adj1" fmla="val 50000"/>
              <a:gd name="adj2" fmla="val 49996"/>
            </a:avLst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Další (manželství) …</a:t>
            </a:r>
          </a:p>
        </p:txBody>
      </p:sp>
      <p:pic>
        <p:nvPicPr>
          <p:cNvPr id="43010" name="Content Placeholder 4" descr="Easterlin2003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20062" r="-20062"/>
          <a:stretch>
            <a:fillRect/>
          </a:stretch>
        </p:blipFill>
        <p:spPr>
          <a:xfrm>
            <a:off x="344488" y="1600200"/>
            <a:ext cx="8229600" cy="4525963"/>
          </a:xfrm>
        </p:spPr>
      </p:pic>
      <p:sp>
        <p:nvSpPr>
          <p:cNvPr id="43011" name="TextBox 5"/>
          <p:cNvSpPr txBox="1">
            <a:spLocks noChangeArrowheads="1"/>
          </p:cNvSpPr>
          <p:nvPr/>
        </p:nvSpPr>
        <p:spPr bwMode="auto">
          <a:xfrm>
            <a:off x="6275388" y="5992813"/>
            <a:ext cx="2197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Easterlin 2003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Jaké </a:t>
            </a:r>
            <a:r>
              <a:rPr lang="en-US" sz="4000" b="1" smtClean="0">
                <a:ea typeface="ＭＳ Ｐゴシック" pitchFamily="34" charset="-128"/>
              </a:rPr>
              <a:t>volby</a:t>
            </a:r>
            <a:r>
              <a:rPr lang="en-US" sz="4000" smtClean="0">
                <a:ea typeface="ＭＳ Ｐゴシック" pitchFamily="34" charset="-128"/>
              </a:rPr>
              <a:t> ovlivní úroveň pociťovaného štěstí?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ea typeface="ＭＳ Ｐゴシック" pitchFamily="34" charset="-128"/>
              </a:rPr>
              <a:t>Výběr partnera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Lidé žijící s emočně nevyrovnanými (neurotickými) osobami jsou systematicky méně šťastní (efekt je silnější u mužů).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Není prokázáno, že by shodnost či odlišnost povahových rysů partnera systematicky přinášela vyšší či menší životní (ani manželskou) spokojenost.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Jaké </a:t>
            </a:r>
            <a:r>
              <a:rPr lang="en-US" sz="4000" b="1" smtClean="0">
                <a:ea typeface="ＭＳ Ｐゴシック" pitchFamily="34" charset="-128"/>
              </a:rPr>
              <a:t>volby</a:t>
            </a:r>
            <a:r>
              <a:rPr lang="en-US" sz="4000" smtClean="0">
                <a:ea typeface="ＭＳ Ｐゴシック" pitchFamily="34" charset="-128"/>
              </a:rPr>
              <a:t> ovlivní úroveň pociťovaného štěstí?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ea typeface="ＭＳ Ｐゴシック" pitchFamily="34" charset="-128"/>
              </a:rPr>
              <a:t>Životní cíle/priority </a:t>
            </a:r>
            <a:r>
              <a:rPr lang="en-US" smtClean="0">
                <a:ea typeface="ＭＳ Ｐゴシック" pitchFamily="34" charset="-128"/>
              </a:rPr>
              <a:t>(totéž u partnera) při kontrole k osobnostním charakteristikám.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Kariéra a materiální úspěch (možnost kupovat si statky, kariérní úspěch)?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Rodina (dobré manželství a vztah k dětem)?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Altruistické činy (pomoc lidem, zapojení v politických a společenských aktivitách)?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Jaké cíle/priority partnera přináší štěstí?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Jaké </a:t>
            </a:r>
            <a:r>
              <a:rPr lang="en-US" sz="4000" b="1" smtClean="0">
                <a:ea typeface="ＭＳ Ｐゴシック" pitchFamily="34" charset="-128"/>
              </a:rPr>
              <a:t>volby</a:t>
            </a:r>
            <a:r>
              <a:rPr lang="en-US" sz="4000" smtClean="0">
                <a:ea typeface="ＭＳ Ｐゴシック" pitchFamily="34" charset="-128"/>
              </a:rPr>
              <a:t> ovlivní úroveň pociťovaného štěstí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Životní cíle/priority (totéž u partnera) při kontrole k osobnostním charakteristikám.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Kariéra a materiální úspěch: β = −0.21, P &lt; 0.001.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Rodina: β = 0.26, P &lt; 0.001.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Altruistické činy: : β = 0.36, P &lt; 0.001.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Ženy, jejichž partneři měli za svou prioritu rodinu, byly šťastnější: β = 0.24, P &lt; 0.001.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Další (zdraví) …</a:t>
            </a:r>
          </a:p>
        </p:txBody>
      </p:sp>
      <p:pic>
        <p:nvPicPr>
          <p:cNvPr id="44034" name="Content Placeholder 4" descr="Easterlin2003c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3618" b="-3618"/>
          <a:stretch>
            <a:fillRect/>
          </a:stretch>
        </p:blipFill>
        <p:spPr/>
      </p:pic>
      <p:sp>
        <p:nvSpPr>
          <p:cNvPr id="44035" name="TextBox 5"/>
          <p:cNvSpPr txBox="1">
            <a:spLocks noChangeArrowheads="1"/>
          </p:cNvSpPr>
          <p:nvPr/>
        </p:nvSpPr>
        <p:spPr bwMode="auto">
          <a:xfrm>
            <a:off x="6330950" y="6170613"/>
            <a:ext cx="21971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Easterlin 2003</a:t>
            </a:r>
          </a:p>
        </p:txBody>
      </p:sp>
      <p:sp>
        <p:nvSpPr>
          <p:cNvPr id="12" name="Left Arrow 11"/>
          <p:cNvSpPr>
            <a:spLocks noChangeArrowheads="1"/>
          </p:cNvSpPr>
          <p:nvPr/>
        </p:nvSpPr>
        <p:spPr bwMode="auto">
          <a:xfrm rot="13113111" flipV="1">
            <a:off x="2233613" y="3852863"/>
            <a:ext cx="3190875" cy="506412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Další (zdraví) …</a:t>
            </a:r>
          </a:p>
        </p:txBody>
      </p:sp>
      <p:pic>
        <p:nvPicPr>
          <p:cNvPr id="45058" name="Content Placeholder 6" descr="Easterlin2003b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7233" b="-7233"/>
          <a:stretch>
            <a:fillRect/>
          </a:stretch>
        </p:blipFill>
        <p:spPr/>
      </p:pic>
      <p:sp>
        <p:nvSpPr>
          <p:cNvPr id="45059" name="TextBox 5"/>
          <p:cNvSpPr txBox="1">
            <a:spLocks noChangeArrowheads="1"/>
          </p:cNvSpPr>
          <p:nvPr/>
        </p:nvSpPr>
        <p:spPr bwMode="auto">
          <a:xfrm>
            <a:off x="6732588" y="5942013"/>
            <a:ext cx="2197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Easterlin 2003</a:t>
            </a:r>
          </a:p>
        </p:txBody>
      </p:sp>
      <p:sp>
        <p:nvSpPr>
          <p:cNvPr id="8" name="Right Brace 7"/>
          <p:cNvSpPr>
            <a:spLocks/>
          </p:cNvSpPr>
          <p:nvPr/>
        </p:nvSpPr>
        <p:spPr bwMode="auto">
          <a:xfrm>
            <a:off x="4752975" y="4078288"/>
            <a:ext cx="314325" cy="1584325"/>
          </a:xfrm>
          <a:prstGeom prst="rightBrace">
            <a:avLst>
              <a:gd name="adj1" fmla="val 8331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Right Brace 8"/>
          <p:cNvSpPr>
            <a:spLocks/>
          </p:cNvSpPr>
          <p:nvPr/>
        </p:nvSpPr>
        <p:spPr bwMode="auto">
          <a:xfrm>
            <a:off x="6070600" y="4078288"/>
            <a:ext cx="314325" cy="1584325"/>
          </a:xfrm>
          <a:prstGeom prst="rightBrace">
            <a:avLst>
              <a:gd name="adj1" fmla="val 8331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Right Brace 9"/>
          <p:cNvSpPr>
            <a:spLocks/>
          </p:cNvSpPr>
          <p:nvPr/>
        </p:nvSpPr>
        <p:spPr bwMode="auto">
          <a:xfrm>
            <a:off x="7516813" y="4078288"/>
            <a:ext cx="314325" cy="1584325"/>
          </a:xfrm>
          <a:prstGeom prst="rightBrace">
            <a:avLst>
              <a:gd name="adj1" fmla="val 8331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5063" name="TextBox 10"/>
          <p:cNvSpPr txBox="1">
            <a:spLocks noChangeArrowheads="1"/>
          </p:cNvSpPr>
          <p:nvPr/>
        </p:nvSpPr>
        <p:spPr bwMode="auto">
          <a:xfrm>
            <a:off x="568325" y="6126163"/>
            <a:ext cx="3286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 při kontrole na ušlý příjem.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měření štěstí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dotazník</a:t>
            </a:r>
          </a:p>
          <a:p>
            <a:pPr lvl="2"/>
            <a:r>
              <a:rPr lang="cs-CZ" dirty="0" smtClean="0"/>
              <a:t>„</a:t>
            </a:r>
            <a:r>
              <a:rPr lang="cs-CZ" dirty="0" err="1" smtClean="0"/>
              <a:t>Taken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en-US" dirty="0" smtClean="0"/>
              <a:t>together, how happy would you say you are:</a:t>
            </a:r>
            <a:r>
              <a:rPr lang="cs-CZ" dirty="0" smtClean="0"/>
              <a:t> </a:t>
            </a:r>
            <a:r>
              <a:rPr lang="en-US" dirty="0" smtClean="0"/>
              <a:t>very happy, quite happy, not very happy, or not</a:t>
            </a:r>
            <a:r>
              <a:rPr lang="cs-CZ" dirty="0" smtClean="0"/>
              <a:t> </a:t>
            </a:r>
            <a:r>
              <a:rPr lang="en-US" dirty="0" smtClean="0"/>
              <a:t>at all happy</a:t>
            </a:r>
            <a:r>
              <a:rPr lang="en-US" dirty="0" smtClean="0"/>
              <a:t>?</a:t>
            </a:r>
            <a:r>
              <a:rPr lang="cs-CZ" dirty="0" smtClean="0"/>
              <a:t>“</a:t>
            </a:r>
            <a:endParaRPr lang="cs-CZ" dirty="0" smtClean="0"/>
          </a:p>
          <a:p>
            <a:r>
              <a:rPr lang="cs-CZ" dirty="0" err="1" smtClean="0"/>
              <a:t>experience</a:t>
            </a:r>
            <a:r>
              <a:rPr lang="cs-CZ" dirty="0" smtClean="0"/>
              <a:t> </a:t>
            </a:r>
            <a:r>
              <a:rPr lang="cs-CZ" dirty="0" err="1" smtClean="0"/>
              <a:t>sampling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endParaRPr lang="cs-CZ" dirty="0" smtClean="0"/>
          </a:p>
          <a:p>
            <a:pPr lvl="1"/>
            <a:r>
              <a:rPr lang="cs-CZ" dirty="0" err="1" smtClean="0"/>
              <a:t>Mihaly</a:t>
            </a:r>
            <a:r>
              <a:rPr lang="cs-CZ" dirty="0" smtClean="0"/>
              <a:t> </a:t>
            </a:r>
            <a:r>
              <a:rPr lang="cs-CZ" dirty="0" err="1" smtClean="0"/>
              <a:t>Csikszentmihalyi</a:t>
            </a:r>
            <a:endParaRPr lang="cs-CZ" dirty="0" smtClean="0"/>
          </a:p>
          <a:p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reconstruction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endParaRPr lang="cs-CZ" dirty="0" smtClean="0"/>
          </a:p>
          <a:p>
            <a:pPr lvl="1"/>
            <a:r>
              <a:rPr lang="cs-CZ" dirty="0" err="1" smtClean="0"/>
              <a:t>Kahneman</a:t>
            </a:r>
            <a:endParaRPr lang="cs-CZ" dirty="0" smtClean="0"/>
          </a:p>
          <a:p>
            <a:r>
              <a:rPr lang="cs-CZ" dirty="0" err="1" smtClean="0"/>
              <a:t>neuro</a:t>
            </a:r>
            <a:r>
              <a:rPr lang="cs-CZ" dirty="0" smtClean="0"/>
              <a:t>-zobrazovací a biochemické metody</a:t>
            </a:r>
          </a:p>
          <a:p>
            <a:pPr lvl="1"/>
            <a:r>
              <a:rPr lang="cs-CZ" dirty="0" smtClean="0"/>
              <a:t>problém kvalitativní redukce?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/>
              <a:t>problémy</a:t>
            </a:r>
            <a:r>
              <a:rPr lang="en-US" dirty="0"/>
              <a:t> </a:t>
            </a:r>
            <a:r>
              <a:rPr lang="en-US" dirty="0" err="1"/>
              <a:t>měření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28596" y="1285860"/>
            <a:ext cx="8215370" cy="4857784"/>
          </a:xfrm>
        </p:spPr>
        <p:txBody>
          <a:bodyPr>
            <a:noAutofit/>
          </a:bodyPr>
          <a:lstStyle/>
          <a:p>
            <a:r>
              <a:rPr lang="cs-CZ" sz="2400" dirty="0" smtClean="0"/>
              <a:t>ne všechny ukazatele konvergují.</a:t>
            </a:r>
          </a:p>
          <a:p>
            <a:pPr lvl="1"/>
            <a:r>
              <a:rPr lang="cs-CZ" sz="2000" b="1" dirty="0" smtClean="0"/>
              <a:t>Konvergence usmívání a štěstí? </a:t>
            </a:r>
            <a:r>
              <a:rPr lang="cs-CZ" sz="2000" dirty="0" err="1" smtClean="0"/>
              <a:t>Carney</a:t>
            </a:r>
            <a:r>
              <a:rPr lang="cs-CZ" sz="2000" dirty="0" smtClean="0"/>
              <a:t> </a:t>
            </a:r>
            <a:r>
              <a:rPr lang="cs-CZ" sz="2000" dirty="0" err="1" smtClean="0"/>
              <a:t>Landis</a:t>
            </a:r>
            <a:r>
              <a:rPr lang="cs-CZ" sz="2000" dirty="0" smtClean="0"/>
              <a:t> (1924) fotografoval studenty při poslechu hudby, prohlížení porna, čichání čpavku či popravě krysy (dekapitací). Třetí osoby z výrazu obvykle nebyly schopny odvodit situaci (později však zpochybněno).</a:t>
            </a:r>
            <a:endParaRPr lang="cs-CZ" sz="1400" dirty="0" smtClean="0"/>
          </a:p>
          <a:p>
            <a:r>
              <a:rPr lang="cs-CZ" sz="2400" dirty="0" smtClean="0"/>
              <a:t>usmívání je spíše </a:t>
            </a:r>
            <a:r>
              <a:rPr lang="cs-CZ" sz="2400" b="1" dirty="0" smtClean="0"/>
              <a:t>sociální norma</a:t>
            </a:r>
            <a:r>
              <a:rPr lang="cs-CZ" sz="2400" dirty="0" smtClean="0"/>
              <a:t> i) bez pocitů, </a:t>
            </a:r>
            <a:r>
              <a:rPr lang="cs-CZ" sz="2400" dirty="0" err="1" smtClean="0"/>
              <a:t>ii</a:t>
            </a:r>
            <a:r>
              <a:rPr lang="cs-CZ" sz="2400" dirty="0" smtClean="0"/>
              <a:t>) prezentace svých pocitů.</a:t>
            </a:r>
          </a:p>
          <a:p>
            <a:pPr lvl="1"/>
            <a:r>
              <a:rPr lang="cs-CZ" sz="2000" dirty="0" smtClean="0"/>
              <a:t>Asijské (</a:t>
            </a:r>
            <a:r>
              <a:rPr lang="cs-CZ" sz="2000" dirty="0" err="1" smtClean="0"/>
              <a:t>Konfuciem</a:t>
            </a:r>
            <a:r>
              <a:rPr lang="cs-CZ" sz="2000" dirty="0" smtClean="0"/>
              <a:t> ovlivněné) země dosahují nižší míry štěstí než by dle kvality institucí a měly (norma nevystupovat a tvrdit svoje lepší postavení), zatímco jihoamerické země dosahují vyšší úrovně (norma vystupování). </a:t>
            </a:r>
            <a:endParaRPr lang="cs-CZ" sz="1400" dirty="0" smtClean="0"/>
          </a:p>
          <a:p>
            <a:pPr marL="514350" indent="-514350"/>
            <a:r>
              <a:rPr lang="cs-CZ" sz="2400" dirty="0" smtClean="0"/>
              <a:t>biologicky omezené prožívání štěstí (např. pouze určité hranice tepové frekvence)</a:t>
            </a:r>
          </a:p>
          <a:p>
            <a:pPr lvl="1"/>
            <a:r>
              <a:rPr lang="cs-CZ" sz="2000" dirty="0" err="1" smtClean="0"/>
              <a:t>Happiness</a:t>
            </a:r>
            <a:r>
              <a:rPr lang="cs-CZ" sz="2000" dirty="0" smtClean="0"/>
              <a:t> vs. </a:t>
            </a:r>
            <a:r>
              <a:rPr lang="cs-CZ" sz="2000" dirty="0" err="1" smtClean="0"/>
              <a:t>Satisfaction</a:t>
            </a:r>
            <a:endParaRPr lang="cs-CZ" sz="2000" dirty="0" smtClean="0"/>
          </a:p>
          <a:p>
            <a:pPr lvl="1"/>
            <a:r>
              <a:rPr lang="cs-CZ" sz="2000" dirty="0" smtClean="0"/>
              <a:t>Lze sčítat utilitu pouze u </a:t>
            </a:r>
            <a:r>
              <a:rPr lang="cs-CZ" sz="2000" dirty="0" err="1" smtClean="0"/>
              <a:t>satisfation</a:t>
            </a:r>
            <a:r>
              <a:rPr lang="cs-CZ" sz="2000" dirty="0" smtClean="0"/>
              <a:t>?</a:t>
            </a:r>
            <a:endParaRPr lang="cs-CZ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E09-19BB-437A-B4FC-287405BED49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610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Závislost na kontextu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různé postupy jak dospět k odpovědi na otázku o „štěstí“:</a:t>
            </a:r>
          </a:p>
          <a:p>
            <a:pPr lvl="1"/>
            <a:r>
              <a:rPr lang="cs-CZ" dirty="0" smtClean="0"/>
              <a:t>vzhledem na aspirace, aktuální pocit, vzhledem k </a:t>
            </a:r>
            <a:r>
              <a:rPr lang="cs-CZ" dirty="0" err="1" smtClean="0"/>
              <a:t>peers</a:t>
            </a:r>
            <a:r>
              <a:rPr lang="cs-CZ" dirty="0" smtClean="0"/>
              <a:t>, vzhledem k minulosti (= zvýšení)</a:t>
            </a:r>
          </a:p>
          <a:p>
            <a:pPr lvl="1"/>
            <a:r>
              <a:rPr lang="cs-CZ" dirty="0" smtClean="0"/>
              <a:t>„jak se obvykle určí jak moc je člověk šťastný?“</a:t>
            </a:r>
          </a:p>
          <a:p>
            <a:r>
              <a:rPr lang="cs-CZ" dirty="0" smtClean="0"/>
              <a:t>štěstí nelze kumulovat (?)</a:t>
            </a:r>
          </a:p>
          <a:p>
            <a:pPr lvl="1"/>
            <a:r>
              <a:rPr lang="cs-CZ" dirty="0" smtClean="0"/>
              <a:t>na rozdíl od příjmu</a:t>
            </a:r>
          </a:p>
          <a:p>
            <a:pPr lvl="1"/>
            <a:r>
              <a:rPr lang="cs-CZ" dirty="0" smtClean="0"/>
              <a:t>v důsledku </a:t>
            </a:r>
            <a:r>
              <a:rPr lang="cs-CZ" dirty="0" err="1" smtClean="0"/>
              <a:t>habituace</a:t>
            </a:r>
            <a:r>
              <a:rPr lang="cs-CZ" dirty="0" smtClean="0"/>
              <a:t> (nejen pocitů ale i pozornosti)</a:t>
            </a:r>
          </a:p>
          <a:p>
            <a:r>
              <a:rPr lang="cs-CZ" dirty="0" smtClean="0"/>
              <a:t>kvalita „štěstí“ tak může (nepozorovaně) </a:t>
            </a:r>
            <a:r>
              <a:rPr lang="cs-CZ" dirty="0" smtClean="0"/>
              <a:t>růst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Hédonická adaptace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500" dirty="0" smtClean="0">
                <a:ea typeface="ＭＳ Ｐゴシック" pitchFamily="34" charset="-128"/>
              </a:rPr>
              <a:t>Lidé směřují k </a:t>
            </a:r>
            <a:r>
              <a:rPr lang="cs-CZ" altLang="en-US" sz="2500" dirty="0" smtClean="0">
                <a:ea typeface="ＭＳ Ｐゴシック" pitchFamily="34" charset="-128"/>
              </a:rPr>
              <a:t>“</a:t>
            </a:r>
            <a:r>
              <a:rPr lang="cs-CZ" altLang="ja-JP" sz="2500" dirty="0" smtClean="0">
                <a:ea typeface="ＭＳ Ｐゴシック" pitchFamily="34" charset="-128"/>
              </a:rPr>
              <a:t>normálnímu emočnímu stavu</a:t>
            </a:r>
            <a:r>
              <a:rPr lang="cs-CZ" altLang="en-US" sz="2500" dirty="0" smtClean="0">
                <a:ea typeface="ＭＳ Ｐゴシック" pitchFamily="34" charset="-128"/>
              </a:rPr>
              <a:t>”</a:t>
            </a:r>
            <a:r>
              <a:rPr lang="cs-CZ" altLang="ja-JP" sz="2500" dirty="0" smtClean="0">
                <a:ea typeface="ＭＳ Ｐゴシック" pitchFamily="34" charset="-128"/>
              </a:rPr>
              <a:t> (set-point </a:t>
            </a:r>
            <a:r>
              <a:rPr lang="cs-CZ" altLang="ja-JP" sz="2500" dirty="0" err="1" smtClean="0">
                <a:ea typeface="ＭＳ Ｐゴシック" pitchFamily="34" charset="-128"/>
              </a:rPr>
              <a:t>theory</a:t>
            </a:r>
            <a:r>
              <a:rPr lang="cs-CZ" altLang="ja-JP" sz="2500" dirty="0" smtClean="0">
                <a:ea typeface="ＭＳ Ｐゴシック" pitchFamily="34" charset="-128"/>
              </a:rPr>
              <a:t>) po většině zážitků, ať již jsou pozitivní či negativní (emoce směřují pozornost a nemohou být proto stále stejně </a:t>
            </a:r>
            <a:r>
              <a:rPr lang="cs-CZ" altLang="en-US" sz="2500" dirty="0" smtClean="0">
                <a:ea typeface="ＭＳ Ｐゴシック" pitchFamily="34" charset="-128"/>
              </a:rPr>
              <a:t>“</a:t>
            </a:r>
            <a:r>
              <a:rPr lang="cs-CZ" altLang="ja-JP" sz="2500" dirty="0" smtClean="0">
                <a:ea typeface="ＭＳ Ｐゴシック" pitchFamily="34" charset="-128"/>
              </a:rPr>
              <a:t>intenzivní</a:t>
            </a:r>
            <a:r>
              <a:rPr lang="cs-CZ" altLang="en-US" sz="2500" dirty="0" smtClean="0">
                <a:ea typeface="ＭＳ Ｐゴシック" pitchFamily="34" charset="-128"/>
              </a:rPr>
              <a:t>”</a:t>
            </a:r>
            <a:r>
              <a:rPr lang="cs-CZ" altLang="ja-JP" sz="2500" dirty="0" smtClean="0">
                <a:ea typeface="ＭＳ Ｐゴシック" pitchFamily="34" charset="-128"/>
              </a:rPr>
              <a:t>) – </a:t>
            </a:r>
            <a:r>
              <a:rPr lang="cs-CZ" altLang="ja-JP" sz="2500" b="1" dirty="0" smtClean="0">
                <a:ea typeface="ＭＳ Ｐゴシック" pitchFamily="34" charset="-128"/>
              </a:rPr>
              <a:t>otázka: jak kompletní ta adaptace je?</a:t>
            </a:r>
          </a:p>
          <a:p>
            <a:pPr eaLnBrk="1" hangingPunct="1"/>
            <a:r>
              <a:rPr lang="cs-CZ" sz="2500" dirty="0" smtClean="0">
                <a:ea typeface="ＭＳ Ｐゴシック" pitchFamily="34" charset="-128"/>
              </a:rPr>
              <a:t>Lidé přeceňují dobu, za jakou se k tomuto normálnímu stavu dostanou.</a:t>
            </a:r>
          </a:p>
          <a:p>
            <a:pPr eaLnBrk="1" hangingPunct="1"/>
            <a:r>
              <a:rPr lang="cs-CZ" sz="2500" dirty="0" smtClean="0">
                <a:ea typeface="ＭＳ Ｐゴシック" pitchFamily="34" charset="-128"/>
              </a:rPr>
              <a:t>Na některé statky se adaptujeme rychle (obvykle materiální) na některé pomalu (obvykle prožitkové).</a:t>
            </a:r>
          </a:p>
          <a:p>
            <a:pPr lvl="1" eaLnBrk="1" hangingPunct="1"/>
            <a:r>
              <a:rPr lang="cs-CZ" sz="2500" dirty="0" smtClean="0">
                <a:ea typeface="ＭＳ Ｐゴシック" pitchFamily="34" charset="-128"/>
              </a:rPr>
              <a:t>Nerozlišujeme, proto je možné, že příliš velkou váhu přikládáme materiálním statkům (?).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Otázka habitualizace/adaptace – hédonická adaptace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adaptace (= lidé vnímají změny, nikoliv úrovně, nedochází-li k změnám, lidé absolutní výši nevnímají) neznamená pokles štěstí.</a:t>
            </a:r>
          </a:p>
          <a:p>
            <a:pPr lvl="1"/>
            <a:r>
              <a:rPr lang="cs-CZ" dirty="0" smtClean="0"/>
              <a:t>I když se kvalita zážitků může zvětšovat, nebudeme úrovni věnovat pozornost či ji pociťovat (a projeví se to v odpovědi na otázky po štěstí), což však neznamená, že dosahujeme nižšího štěstí. Lidé navíc nemusí věnovat pozornost negativním jevům </a:t>
            </a:r>
          </a:p>
          <a:p>
            <a:pPr lvl="1"/>
            <a:r>
              <a:rPr lang="cs-CZ" dirty="0" err="1" smtClean="0"/>
              <a:t>Meziosobně</a:t>
            </a:r>
            <a:r>
              <a:rPr lang="cs-CZ" dirty="0" smtClean="0"/>
              <a:t> </a:t>
            </a:r>
            <a:r>
              <a:rPr lang="cs-CZ" dirty="0" smtClean="0"/>
              <a:t>odlišné </a:t>
            </a:r>
          </a:p>
          <a:p>
            <a:r>
              <a:rPr lang="cs-CZ" dirty="0" smtClean="0"/>
              <a:t>Dotazníková </a:t>
            </a:r>
            <a:r>
              <a:rPr lang="cs-CZ" dirty="0" smtClean="0"/>
              <a:t>šetření mají limit na štěstí, ne limit na exogenní proměnné (zejména ne příjem).</a:t>
            </a:r>
          </a:p>
          <a:p>
            <a:r>
              <a:rPr lang="cs-CZ" dirty="0" smtClean="0"/>
              <a:t>Otázka (zpětné) racionalizace – události/situace reinterpretujeme, abychom si udrželi základní úroveň spokojenosti. 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804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Multidimenzionalita</a:t>
            </a:r>
            <a:r>
              <a:rPr lang="cs-CZ" dirty="0" smtClean="0"/>
              <a:t> štěstí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„štěstí“ nemá jednotný biologický podklad</a:t>
            </a:r>
          </a:p>
          <a:p>
            <a:pPr lvl="1"/>
            <a:r>
              <a:rPr lang="cs-CZ" dirty="0" smtClean="0"/>
              <a:t>bolest neanuluje slast na jednom kontinuu</a:t>
            </a:r>
          </a:p>
          <a:p>
            <a:pPr lvl="1"/>
            <a:r>
              <a:rPr lang="cs-CZ" dirty="0" smtClean="0"/>
              <a:t>např. </a:t>
            </a:r>
            <a:r>
              <a:rPr lang="cs-CZ" dirty="0" err="1" smtClean="0"/>
              <a:t>joy</a:t>
            </a:r>
            <a:r>
              <a:rPr lang="cs-CZ" dirty="0" smtClean="0"/>
              <a:t>-</a:t>
            </a:r>
            <a:r>
              <a:rPr lang="cs-CZ" dirty="0" err="1" smtClean="0"/>
              <a:t>sadness</a:t>
            </a:r>
            <a:r>
              <a:rPr lang="cs-CZ" dirty="0" smtClean="0"/>
              <a:t> vs. </a:t>
            </a:r>
            <a:r>
              <a:rPr lang="cs-CZ" dirty="0" err="1" smtClean="0"/>
              <a:t>calm</a:t>
            </a:r>
            <a:r>
              <a:rPr lang="cs-CZ" dirty="0" smtClean="0"/>
              <a:t>-</a:t>
            </a:r>
            <a:r>
              <a:rPr lang="cs-CZ" dirty="0" err="1" smtClean="0"/>
              <a:t>anxiety</a:t>
            </a:r>
            <a:r>
              <a:rPr lang="cs-CZ" dirty="0" smtClean="0"/>
              <a:t> dimenze</a:t>
            </a:r>
          </a:p>
          <a:p>
            <a:pPr lvl="2"/>
            <a:r>
              <a:rPr lang="cs-CZ" dirty="0" smtClean="0"/>
              <a:t>jiné štěstí </a:t>
            </a:r>
            <a:r>
              <a:rPr lang="cs-CZ" dirty="0" smtClean="0"/>
              <a:t>z dobrého jídla </a:t>
            </a:r>
            <a:r>
              <a:rPr lang="cs-CZ" dirty="0" smtClean="0"/>
              <a:t>než z čtení článků</a:t>
            </a:r>
          </a:p>
          <a:p>
            <a:r>
              <a:rPr lang="cs-CZ" dirty="0" smtClean="0"/>
              <a:t>co měřit?</a:t>
            </a:r>
          </a:p>
          <a:p>
            <a:pPr lvl="1"/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satisfaction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hedonic</a:t>
            </a:r>
            <a:r>
              <a:rPr lang="cs-CZ" dirty="0" smtClean="0"/>
              <a:t>“ </a:t>
            </a:r>
            <a:r>
              <a:rPr lang="cs-CZ" dirty="0" err="1" smtClean="0"/>
              <a:t>quality</a:t>
            </a:r>
            <a:endParaRPr lang="cs-CZ" dirty="0" smtClean="0"/>
          </a:p>
          <a:p>
            <a:pPr lvl="1"/>
            <a:r>
              <a:rPr lang="cs-CZ" dirty="0" err="1" smtClean="0"/>
              <a:t>happiness</a:t>
            </a:r>
            <a:endParaRPr lang="cs-CZ" dirty="0" smtClean="0"/>
          </a:p>
          <a:p>
            <a:pPr lvl="1"/>
            <a:r>
              <a:rPr lang="cs-CZ" dirty="0" err="1" smtClean="0"/>
              <a:t>well</a:t>
            </a:r>
            <a:r>
              <a:rPr lang="cs-CZ" dirty="0" smtClean="0"/>
              <a:t>-</a:t>
            </a:r>
            <a:r>
              <a:rPr lang="cs-CZ" dirty="0" err="1" smtClean="0"/>
              <a:t>being</a:t>
            </a:r>
            <a:endParaRPr lang="cs-CZ" dirty="0" smtClean="0"/>
          </a:p>
          <a:p>
            <a:r>
              <a:rPr lang="cs-CZ" dirty="0" smtClean="0"/>
              <a:t>lidé </a:t>
            </a:r>
            <a:r>
              <a:rPr lang="cs-CZ" dirty="0" smtClean="0"/>
              <a:t>si špatně pamatují prožité </a:t>
            </a:r>
            <a:r>
              <a:rPr lang="cs-CZ" dirty="0" err="1" smtClean="0"/>
              <a:t>hedonické</a:t>
            </a:r>
            <a:r>
              <a:rPr lang="cs-CZ" dirty="0" smtClean="0"/>
              <a:t> kvality</a:t>
            </a:r>
          </a:p>
          <a:p>
            <a:pPr lvl="1"/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významy štěstí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Nozick</a:t>
            </a:r>
            <a:r>
              <a:rPr lang="cs-CZ" dirty="0" smtClean="0"/>
              <a:t> – </a:t>
            </a:r>
            <a:r>
              <a:rPr lang="cs-CZ" dirty="0" err="1" smtClean="0"/>
              <a:t>experience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endParaRPr lang="cs-CZ" dirty="0" smtClean="0"/>
          </a:p>
          <a:p>
            <a:pPr lvl="1"/>
            <a:r>
              <a:rPr lang="cs-CZ" dirty="0" smtClean="0"/>
              <a:t>co si vyberete vy?</a:t>
            </a:r>
          </a:p>
          <a:p>
            <a:r>
              <a:rPr lang="en-US" dirty="0" smtClean="0"/>
              <a:t>Je </a:t>
            </a:r>
            <a:r>
              <a:rPr lang="cs-CZ" dirty="0" smtClean="0"/>
              <a:t>štěstí </a:t>
            </a:r>
            <a:r>
              <a:rPr lang="cs-CZ" dirty="0" err="1" smtClean="0"/>
              <a:t>ultimátním</a:t>
            </a:r>
            <a:r>
              <a:rPr lang="cs-CZ" dirty="0" smtClean="0"/>
              <a:t> cílem? </a:t>
            </a:r>
          </a:p>
          <a:p>
            <a:pPr lvl="1"/>
            <a:r>
              <a:rPr lang="en-US" dirty="0" smtClean="0"/>
              <a:t>(</a:t>
            </a:r>
            <a:r>
              <a:rPr lang="cs-CZ" dirty="0" err="1" smtClean="0"/>
              <a:t>Millova</a:t>
            </a:r>
            <a:r>
              <a:rPr lang="cs-CZ" dirty="0" smtClean="0"/>
              <a:t> kritika </a:t>
            </a:r>
            <a:r>
              <a:rPr lang="cs-CZ" dirty="0" err="1" smtClean="0"/>
              <a:t>Benthama</a:t>
            </a:r>
            <a:r>
              <a:rPr lang="cs-CZ" dirty="0" smtClean="0"/>
              <a:t>: nejde o štěstí, ale o životní cíle.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Význam života (smysluplnost) je “ocenitelná” ve štěstí?</a:t>
            </a:r>
          </a:p>
          <a:p>
            <a:r>
              <a:rPr lang="cs-CZ" dirty="0" smtClean="0"/>
              <a:t>SR vs. LR Utility </a:t>
            </a:r>
          </a:p>
          <a:p>
            <a:pPr lvl="1"/>
            <a:r>
              <a:rPr lang="cs-CZ" dirty="0" err="1" smtClean="0"/>
              <a:t>Happiness</a:t>
            </a:r>
            <a:r>
              <a:rPr lang="cs-CZ" dirty="0" smtClean="0"/>
              <a:t> jako momentální potěšení vs. soudy ohledně kvality životní satisfakce</a:t>
            </a:r>
          </a:p>
          <a:p>
            <a:r>
              <a:rPr lang="cs-CZ" dirty="0" err="1" smtClean="0"/>
              <a:t>hedonistický</a:t>
            </a:r>
            <a:r>
              <a:rPr lang="cs-CZ" dirty="0" smtClean="0"/>
              <a:t> vs. psychologický </a:t>
            </a:r>
            <a:r>
              <a:rPr lang="cs-CZ" dirty="0" err="1" smtClean="0"/>
              <a:t>well</a:t>
            </a:r>
            <a:r>
              <a:rPr lang="cs-CZ" dirty="0" smtClean="0"/>
              <a:t>-</a:t>
            </a:r>
            <a:r>
              <a:rPr lang="cs-CZ" dirty="0" err="1" smtClean="0"/>
              <a:t>being</a:t>
            </a:r>
            <a:endParaRPr lang="cs-CZ" dirty="0" smtClean="0"/>
          </a:p>
          <a:p>
            <a:pPr lvl="1"/>
            <a:r>
              <a:rPr lang="cs-CZ" dirty="0" smtClean="0"/>
              <a:t>realizace potenciálu</a:t>
            </a:r>
          </a:p>
          <a:p>
            <a:pPr lvl="1"/>
            <a:r>
              <a:rPr lang="cs-CZ" dirty="0" smtClean="0"/>
              <a:t>závisí na osobnostním faktoru </a:t>
            </a:r>
            <a:r>
              <a:rPr lang="cs-CZ" dirty="0" err="1" smtClean="0"/>
              <a:t>openness</a:t>
            </a:r>
            <a:r>
              <a:rPr lang="cs-CZ" dirty="0" smtClean="0"/>
              <a:t> to </a:t>
            </a:r>
            <a:r>
              <a:rPr lang="cs-CZ" dirty="0" err="1" smtClean="0"/>
              <a:t>experience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Seligman</a:t>
            </a:r>
            <a:r>
              <a:rPr lang="cs-CZ" dirty="0" smtClean="0"/>
              <a:t>: 3 cesty ke štěstí – </a:t>
            </a:r>
            <a:r>
              <a:rPr lang="cs-CZ" dirty="0" err="1" smtClean="0"/>
              <a:t>pleasant</a:t>
            </a:r>
            <a:r>
              <a:rPr lang="cs-CZ" dirty="0" smtClean="0"/>
              <a:t>, </a:t>
            </a:r>
            <a:r>
              <a:rPr lang="cs-CZ" dirty="0" err="1" smtClean="0"/>
              <a:t>engaged</a:t>
            </a:r>
            <a:r>
              <a:rPr lang="cs-CZ" dirty="0" smtClean="0"/>
              <a:t>, </a:t>
            </a:r>
            <a:r>
              <a:rPr lang="cs-CZ" dirty="0" err="1" smtClean="0"/>
              <a:t>meaningful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(-&gt; nová škála </a:t>
            </a:r>
            <a:r>
              <a:rPr lang="cs-CZ" dirty="0" err="1" smtClean="0"/>
              <a:t>Authentic</a:t>
            </a:r>
            <a:r>
              <a:rPr lang="cs-CZ" dirty="0" smtClean="0"/>
              <a:t> </a:t>
            </a:r>
            <a:r>
              <a:rPr lang="cs-CZ" dirty="0" err="1" smtClean="0"/>
              <a:t>Happiness</a:t>
            </a:r>
            <a:r>
              <a:rPr lang="cs-CZ" dirty="0" smtClean="0"/>
              <a:t> Index)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stát a štěstí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wellfare</a:t>
            </a:r>
            <a:r>
              <a:rPr lang="cs-CZ" dirty="0" smtClean="0"/>
              <a:t> </a:t>
            </a:r>
            <a:r>
              <a:rPr lang="cs-CZ" dirty="0" err="1" smtClean="0"/>
              <a:t>spending</a:t>
            </a:r>
            <a:r>
              <a:rPr lang="cs-CZ" dirty="0" smtClean="0"/>
              <a:t> – žádná korelace se štěstím</a:t>
            </a:r>
          </a:p>
          <a:p>
            <a:pPr lvl="1"/>
            <a:r>
              <a:rPr lang="cs-CZ" dirty="0" smtClean="0"/>
              <a:t>ani u nezaměstnaných</a:t>
            </a:r>
          </a:p>
          <a:p>
            <a:pPr lvl="1"/>
            <a:r>
              <a:rPr lang="cs-CZ" dirty="0" smtClean="0"/>
              <a:t>vyšší vládní výdaje mají negativní efekt</a:t>
            </a:r>
          </a:p>
          <a:p>
            <a:r>
              <a:rPr lang="cs-CZ" dirty="0" smtClean="0"/>
              <a:t>žádný vztah mezi nerovností a štěstím</a:t>
            </a:r>
          </a:p>
          <a:p>
            <a:pPr lvl="1"/>
            <a:r>
              <a:rPr lang="cs-CZ" dirty="0" smtClean="0"/>
              <a:t>v USA paradoxně existuje negativní vztah u bohatých</a:t>
            </a:r>
          </a:p>
          <a:p>
            <a:r>
              <a:rPr lang="cs-CZ" dirty="0" smtClean="0"/>
              <a:t>ekonomická svoboda (+ příjem a tolerance) jako nejsilnější koreláty štěstí</a:t>
            </a:r>
          </a:p>
          <a:p>
            <a:r>
              <a:rPr lang="cs-CZ" dirty="0" smtClean="0"/>
              <a:t>vliv vládních opatření </a:t>
            </a:r>
            <a:r>
              <a:rPr lang="cs-CZ" dirty="0" err="1" smtClean="0"/>
              <a:t>mediován</a:t>
            </a:r>
            <a:r>
              <a:rPr lang="cs-CZ" dirty="0" smtClean="0"/>
              <a:t> kulturně specifickými </a:t>
            </a:r>
            <a:r>
              <a:rPr lang="cs-CZ" dirty="0" smtClean="0"/>
              <a:t>hodnotami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příjmová</a:t>
            </a:r>
            <a:r>
              <a:rPr lang="en-US" dirty="0" smtClean="0"/>
              <a:t> </a:t>
            </a:r>
            <a:r>
              <a:rPr lang="en-US" dirty="0" err="1"/>
              <a:t>nerovnost</a:t>
            </a:r>
            <a:r>
              <a:rPr lang="en-US" dirty="0"/>
              <a:t>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8439" r="-18439"/>
          <a:stretch>
            <a:fillRect/>
          </a:stretch>
        </p:blipFill>
        <p:spPr/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432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Zdaňování?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driven</a:t>
            </a:r>
            <a:r>
              <a:rPr lang="cs-CZ" dirty="0" smtClean="0"/>
              <a:t> (</a:t>
            </a:r>
            <a:r>
              <a:rPr lang="cs-CZ" dirty="0" err="1" smtClean="0"/>
              <a:t>vs</a:t>
            </a:r>
            <a:r>
              <a:rPr lang="cs-CZ" dirty="0" smtClean="0"/>
              <a:t> data </a:t>
            </a:r>
            <a:r>
              <a:rPr lang="cs-CZ" dirty="0" err="1" smtClean="0"/>
              <a:t>driven</a:t>
            </a:r>
            <a:r>
              <a:rPr lang="cs-CZ" dirty="0" smtClean="0"/>
              <a:t>)</a:t>
            </a:r>
          </a:p>
          <a:p>
            <a:r>
              <a:rPr lang="cs-CZ" dirty="0" smtClean="0"/>
              <a:t>vychází z „</a:t>
            </a:r>
            <a:r>
              <a:rPr lang="cs-CZ" dirty="0" err="1" smtClean="0"/>
              <a:t>relative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“ vysvětlení</a:t>
            </a:r>
          </a:p>
          <a:p>
            <a:pPr lvl="1">
              <a:buNone/>
            </a:pPr>
            <a:r>
              <a:rPr lang="cs-CZ" dirty="0" smtClean="0"/>
              <a:t>= </a:t>
            </a:r>
            <a:r>
              <a:rPr lang="cs-CZ" dirty="0" err="1" smtClean="0"/>
              <a:t>zero</a:t>
            </a:r>
            <a:r>
              <a:rPr lang="cs-CZ" dirty="0" smtClean="0"/>
              <a:t>-sum game</a:t>
            </a:r>
          </a:p>
          <a:p>
            <a:r>
              <a:rPr lang="cs-CZ" dirty="0" smtClean="0"/>
              <a:t>díky mnohovrstevné kultuře ale existuje mnoho dimenzí, na kterých možno zastávat relativně vysokou pozici</a:t>
            </a:r>
          </a:p>
          <a:p>
            <a:pPr lvl="1"/>
            <a:r>
              <a:rPr lang="cs-CZ" dirty="0" smtClean="0"/>
              <a:t>volba referenčního bodu a vah</a:t>
            </a:r>
          </a:p>
          <a:p>
            <a:pPr lvl="1"/>
            <a:r>
              <a:rPr lang="cs-CZ" dirty="0" smtClean="0"/>
              <a:t>nejméně nákladné řešení pro míň úspěšné</a:t>
            </a:r>
          </a:p>
          <a:p>
            <a:r>
              <a:rPr lang="cs-CZ" dirty="0" err="1" smtClean="0"/>
              <a:t>high</a:t>
            </a:r>
            <a:r>
              <a:rPr lang="cs-CZ" dirty="0" smtClean="0"/>
              <a:t>/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comparison</a:t>
            </a:r>
            <a:r>
              <a:rPr lang="cs-CZ" dirty="0" smtClean="0"/>
              <a:t> </a:t>
            </a:r>
            <a:r>
              <a:rPr lang="cs-CZ" dirty="0" err="1" smtClean="0"/>
              <a:t>orientation</a:t>
            </a:r>
            <a:endParaRPr lang="cs-CZ" dirty="0" smtClean="0"/>
          </a:p>
          <a:p>
            <a:pPr lvl="1"/>
            <a:r>
              <a:rPr lang="cs-CZ" dirty="0" err="1" smtClean="0"/>
              <a:t>high</a:t>
            </a:r>
            <a:r>
              <a:rPr lang="cs-CZ" dirty="0" smtClean="0"/>
              <a:t> SCO koreluje s </a:t>
            </a:r>
            <a:r>
              <a:rPr lang="cs-CZ" dirty="0" err="1" smtClean="0"/>
              <a:t>neuroticismem</a:t>
            </a:r>
            <a:r>
              <a:rPr lang="cs-CZ" dirty="0" smtClean="0"/>
              <a:t> a nízkou intelektuální autonomií (část </a:t>
            </a:r>
            <a:r>
              <a:rPr lang="cs-CZ" dirty="0" err="1" smtClean="0"/>
              <a:t>openness</a:t>
            </a:r>
            <a:r>
              <a:rPr lang="cs-CZ" dirty="0" smtClean="0"/>
              <a:t> to exp.)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Nezaměstnanost, inflace a štěstí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jde o:</a:t>
            </a:r>
          </a:p>
          <a:p>
            <a:pPr lvl="1"/>
            <a:r>
              <a:rPr lang="cs-CZ" b="1" dirty="0" smtClean="0"/>
              <a:t>Sociální komparaci</a:t>
            </a:r>
            <a:r>
              <a:rPr lang="cs-CZ" dirty="0" smtClean="0"/>
              <a:t> </a:t>
            </a:r>
          </a:p>
          <a:p>
            <a:pPr lvl="2"/>
            <a:r>
              <a:rPr lang="cs-CZ" b="1" dirty="0" smtClean="0"/>
              <a:t>kulturně se ale liší i postoje k důvodům</a:t>
            </a:r>
            <a:r>
              <a:rPr lang="cs-CZ" dirty="0" smtClean="0"/>
              <a:t>: 60% Američanů se domnívá, že nezaměstnanost je důsledkem lenosti, podobné postoje má jen 26% Evropanů, taky odlišné postoje k příjmové nerovnosti.</a:t>
            </a:r>
          </a:p>
          <a:p>
            <a:pPr lvl="1"/>
            <a:r>
              <a:rPr lang="cs-CZ" b="1" dirty="0" smtClean="0"/>
              <a:t>Měřítka jsou VELMI nejasná</a:t>
            </a:r>
            <a:r>
              <a:rPr lang="cs-CZ" dirty="0" smtClean="0"/>
              <a:t> (</a:t>
            </a:r>
            <a:r>
              <a:rPr lang="cs-CZ" dirty="0" err="1" smtClean="0"/>
              <a:t>trade</a:t>
            </a:r>
            <a:r>
              <a:rPr lang="cs-CZ" dirty="0" smtClean="0"/>
              <a:t>-</a:t>
            </a:r>
            <a:r>
              <a:rPr lang="cs-CZ" dirty="0" err="1" smtClean="0"/>
              <a:t>off</a:t>
            </a:r>
            <a:r>
              <a:rPr lang="cs-CZ" dirty="0" smtClean="0"/>
              <a:t> mezi nezaměstnaností a inflací, resp. nárůst štěstí při nižší příjmové nerovnosti, atd.)</a:t>
            </a:r>
          </a:p>
          <a:p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226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“Nezaměstnanost” ne/plánovaná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-16989" b="-16989"/>
          <a:stretch>
            <a:fillRect/>
          </a:stretch>
        </p:blipFill>
        <p:spPr>
          <a:xfrm>
            <a:off x="-32" y="1354688"/>
            <a:ext cx="4655746" cy="5217584"/>
          </a:xfrm>
        </p:spPr>
      </p:pic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t="-20220" b="-20220"/>
          <a:stretch>
            <a:fillRect/>
          </a:stretch>
        </p:blipFill>
        <p:spPr>
          <a:xfrm>
            <a:off x="4572000" y="1285860"/>
            <a:ext cx="4717162" cy="5286412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E09-19BB-437A-B4FC-287405BED49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709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1143000"/>
          </a:xfrm>
        </p:spPr>
        <p:txBody>
          <a:bodyPr/>
          <a:lstStyle/>
          <a:p>
            <a:r>
              <a:rPr lang="cs-CZ" dirty="0" err="1" smtClean="0"/>
              <a:t>Hagerty</a:t>
            </a:r>
            <a:r>
              <a:rPr lang="cs-CZ" dirty="0" smtClean="0"/>
              <a:t> &amp; </a:t>
            </a:r>
            <a:r>
              <a:rPr lang="cs-CZ" dirty="0" err="1" smtClean="0"/>
              <a:t>Veenhoven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cs-CZ" dirty="0" smtClean="0"/>
              <a:t>bohatství nás dělá šťastnějšími</a:t>
            </a:r>
          </a:p>
          <a:p>
            <a:r>
              <a:rPr lang="cs-CZ" dirty="0" smtClean="0"/>
              <a:t>HLY = očekávaná délka dožití x průměrné </a:t>
            </a:r>
            <a:r>
              <a:rPr lang="cs-CZ" dirty="0" err="1" smtClean="0"/>
              <a:t>happiness</a:t>
            </a:r>
            <a:r>
              <a:rPr lang="cs-CZ" dirty="0" smtClean="0"/>
              <a:t> na škále (0, 1)</a:t>
            </a:r>
          </a:p>
          <a:p>
            <a:endParaRPr lang="cs-CZ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" y="2524149"/>
            <a:ext cx="763905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714356"/>
            <a:ext cx="8139406" cy="525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Vysvětlení ploché křivky štěstí v čase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adaptation</a:t>
            </a:r>
            <a:r>
              <a:rPr lang="cs-CZ" dirty="0" smtClean="0"/>
              <a:t>-set point</a:t>
            </a:r>
          </a:p>
          <a:p>
            <a:pPr lvl="1"/>
            <a:r>
              <a:rPr lang="cs-CZ" dirty="0" smtClean="0"/>
              <a:t>dispozice k určité úrovni štěstí, výkyvy jen krátkodobé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aspiration</a:t>
            </a:r>
            <a:r>
              <a:rPr lang="cs-CZ" dirty="0" smtClean="0"/>
              <a:t> </a:t>
            </a:r>
            <a:r>
              <a:rPr lang="cs-CZ" dirty="0" err="1" smtClean="0"/>
              <a:t>adjustment</a:t>
            </a:r>
            <a:endParaRPr lang="cs-CZ" dirty="0" smtClean="0"/>
          </a:p>
          <a:p>
            <a:pPr lvl="1"/>
            <a:r>
              <a:rPr lang="cs-CZ" dirty="0" smtClean="0"/>
              <a:t>v lepších podmínkách si lidé kladou vyšší cíle</a:t>
            </a:r>
          </a:p>
          <a:p>
            <a:pPr lvl="2"/>
            <a:r>
              <a:rPr lang="cs-CZ" dirty="0" smtClean="0"/>
              <a:t>evoluční teorie (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motivated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relative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endParaRPr lang="cs-CZ" dirty="0" smtClean="0"/>
          </a:p>
          <a:p>
            <a:pPr lvl="1"/>
            <a:r>
              <a:rPr lang="cs-CZ" dirty="0" smtClean="0"/>
              <a:t>hierarchie, srovnávání s ostatními</a:t>
            </a:r>
          </a:p>
          <a:p>
            <a:pPr lvl="2"/>
            <a:r>
              <a:rPr lang="cs-CZ" dirty="0" smtClean="0"/>
              <a:t>co jiné </a:t>
            </a:r>
            <a:r>
              <a:rPr lang="cs-CZ" dirty="0" err="1" smtClean="0"/>
              <a:t>ref</a:t>
            </a:r>
            <a:r>
              <a:rPr lang="cs-CZ" dirty="0" smtClean="0"/>
              <a:t>. skupiny pro srovnání? (např. v minulosti, v jiných krajinách)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absolute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endParaRPr lang="cs-CZ" dirty="0" smtClean="0"/>
          </a:p>
          <a:p>
            <a:pPr lvl="1"/>
            <a:r>
              <a:rPr lang="cs-CZ" dirty="0" smtClean="0"/>
              <a:t>popření její plochosti</a:t>
            </a:r>
          </a:p>
          <a:p>
            <a:pPr lvl="2"/>
            <a:r>
              <a:rPr lang="cs-CZ" dirty="0" smtClean="0"/>
              <a:t>pozice W. – zvýšení příjmu alespoň částečně zvyšuje </a:t>
            </a:r>
            <a:r>
              <a:rPr lang="cs-CZ" dirty="0" err="1" smtClean="0"/>
              <a:t>happiness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 metodologie měření</a:t>
            </a:r>
          </a:p>
          <a:p>
            <a:pPr lvl="1"/>
            <a:r>
              <a:rPr lang="cs-CZ" dirty="0" smtClean="0"/>
              <a:t>škála štěstí je konečná, růst příjmu nekonečný</a:t>
            </a:r>
          </a:p>
          <a:p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>
                <a:ea typeface="ＭＳ Ｐゴシック" pitchFamily="34" charset="-128"/>
              </a:rPr>
              <a:t>“</a:t>
            </a:r>
            <a:r>
              <a:rPr lang="en-US" altLang="ja-JP" sz="4000" smtClean="0">
                <a:ea typeface="ＭＳ Ｐゴシック" pitchFamily="34" charset="-128"/>
              </a:rPr>
              <a:t>Vývoj</a:t>
            </a:r>
            <a:r>
              <a:rPr lang="en-US" altLang="en-US" sz="4000" smtClean="0">
                <a:ea typeface="ＭＳ Ｐゴシック" pitchFamily="34" charset="-128"/>
              </a:rPr>
              <a:t>”</a:t>
            </a:r>
            <a:r>
              <a:rPr lang="en-US" altLang="ja-JP" sz="4000" smtClean="0">
                <a:ea typeface="ＭＳ Ｐゴシック" pitchFamily="34" charset="-128"/>
              </a:rPr>
              <a:t> pociťovaného štěstí u ochrnutých a výherců loterií</a:t>
            </a:r>
            <a:endParaRPr lang="en-US" sz="4000" smtClean="0">
              <a:ea typeface="ＭＳ Ｐゴシック" pitchFamily="34" charset="-128"/>
            </a:endParaRPr>
          </a:p>
        </p:txBody>
      </p:sp>
      <p:pic>
        <p:nvPicPr>
          <p:cNvPr id="25602" name="Content Placeholder 4" descr="Brickman1978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15308" b="-15308"/>
          <a:stretch>
            <a:fillRect/>
          </a:stretch>
        </p:blipFill>
        <p:spPr/>
      </p:pic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6386513" y="5942013"/>
            <a:ext cx="2300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Brickman et al. 1978</a:t>
            </a:r>
          </a:p>
        </p:txBody>
      </p:sp>
      <p:sp>
        <p:nvSpPr>
          <p:cNvPr id="10" name="Left Arrow 9"/>
          <p:cNvSpPr>
            <a:spLocks noChangeArrowheads="1"/>
          </p:cNvSpPr>
          <p:nvPr/>
        </p:nvSpPr>
        <p:spPr bwMode="auto">
          <a:xfrm rot="7589333" flipV="1">
            <a:off x="3271837" y="4375151"/>
            <a:ext cx="1052513" cy="506412"/>
          </a:xfrm>
          <a:prstGeom prst="leftArrow">
            <a:avLst>
              <a:gd name="adj1" fmla="val 50000"/>
              <a:gd name="adj2" fmla="val 49996"/>
            </a:avLst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Left Arrow 11"/>
          <p:cNvSpPr>
            <a:spLocks noChangeArrowheads="1"/>
          </p:cNvSpPr>
          <p:nvPr/>
        </p:nvSpPr>
        <p:spPr bwMode="auto">
          <a:xfrm rot="7589333" flipV="1">
            <a:off x="4184650" y="4375150"/>
            <a:ext cx="1052513" cy="506413"/>
          </a:xfrm>
          <a:prstGeom prst="leftArrow">
            <a:avLst>
              <a:gd name="adj1" fmla="val 50000"/>
              <a:gd name="adj2" fmla="val 49996"/>
            </a:avLst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3" name="Left Arrow 12"/>
          <p:cNvSpPr>
            <a:spLocks noChangeArrowheads="1"/>
          </p:cNvSpPr>
          <p:nvPr/>
        </p:nvSpPr>
        <p:spPr bwMode="auto">
          <a:xfrm rot="18380388" flipV="1">
            <a:off x="7370763" y="2894013"/>
            <a:ext cx="1052512" cy="506412"/>
          </a:xfrm>
          <a:prstGeom prst="leftArrow">
            <a:avLst>
              <a:gd name="adj1" fmla="val 50000"/>
              <a:gd name="adj2" fmla="val 49996"/>
            </a:avLst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1143000"/>
          </a:xfrm>
        </p:spPr>
        <p:txBody>
          <a:bodyPr/>
          <a:lstStyle/>
          <a:p>
            <a:r>
              <a:rPr lang="cs-CZ" dirty="0" err="1" smtClean="0"/>
              <a:t>Hagerty</a:t>
            </a:r>
            <a:r>
              <a:rPr lang="cs-CZ" dirty="0" smtClean="0"/>
              <a:t> &amp; </a:t>
            </a:r>
            <a:r>
              <a:rPr lang="cs-CZ" dirty="0" err="1" smtClean="0"/>
              <a:t>Veenhoven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cs-CZ" dirty="0" smtClean="0"/>
              <a:t>bohatství nás dělá šťastnějšími</a:t>
            </a:r>
          </a:p>
          <a:p>
            <a:r>
              <a:rPr lang="cs-CZ" dirty="0" smtClean="0"/>
              <a:t>HLY = očekávaná délka dožití x průměrné </a:t>
            </a:r>
            <a:r>
              <a:rPr lang="cs-CZ" dirty="0" err="1" smtClean="0"/>
              <a:t>happiness</a:t>
            </a:r>
            <a:r>
              <a:rPr lang="cs-CZ" dirty="0" smtClean="0"/>
              <a:t> na škále (0, 1)</a:t>
            </a:r>
          </a:p>
          <a:p>
            <a:endParaRPr lang="cs-CZ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" y="2524149"/>
            <a:ext cx="763905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3" y="1038249"/>
            <a:ext cx="7724775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Ekonomická svoboda...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B7B8-8CEE-467B-B0F4-9C21D0C49CE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… </a:t>
            </a:r>
            <a:r>
              <a:rPr lang="en-US" sz="3600" dirty="0" err="1"/>
              <a:t>stejně</a:t>
            </a:r>
            <a:r>
              <a:rPr lang="en-US" sz="3600" dirty="0"/>
              <a:t> </a:t>
            </a:r>
            <a:r>
              <a:rPr lang="en-US" sz="3600" dirty="0" err="1"/>
              <a:t>jako</a:t>
            </a:r>
            <a:r>
              <a:rPr lang="en-US" sz="3600" dirty="0"/>
              <a:t> </a:t>
            </a:r>
            <a:r>
              <a:rPr lang="en-US" sz="3600" dirty="0" err="1"/>
              <a:t>další</a:t>
            </a:r>
            <a:r>
              <a:rPr lang="en-US" sz="3600" dirty="0"/>
              <a:t> </a:t>
            </a:r>
            <a:r>
              <a:rPr lang="en-US" sz="3600" dirty="0" err="1"/>
              <a:t>ukazatele</a:t>
            </a:r>
            <a:r>
              <a:rPr lang="en-US" sz="3600" dirty="0"/>
              <a:t> </a:t>
            </a:r>
            <a:r>
              <a:rPr lang="en-US" sz="3600" dirty="0" err="1"/>
              <a:t>vlády</a:t>
            </a:r>
            <a:r>
              <a:rPr lang="en-US" sz="3600" dirty="0"/>
              <a:t> </a:t>
            </a:r>
            <a:r>
              <a:rPr lang="en-US" sz="3600" dirty="0" err="1" smtClean="0"/>
              <a:t>práva</a:t>
            </a:r>
            <a:r>
              <a:rPr lang="cs-CZ" sz="3600" dirty="0" smtClean="0"/>
              <a:t> (míra korupce)  vztah k štěstí mají</a:t>
            </a:r>
            <a:endParaRPr lang="en-US" sz="36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7600" r="-17600"/>
          <a:stretch>
            <a:fillRect/>
          </a:stretch>
        </p:blipFill>
        <p:spPr/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803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HDP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economic growth makes us </a:t>
            </a:r>
            <a:endParaRPr lang="cs-CZ" dirty="0" smtClean="0"/>
          </a:p>
          <a:p>
            <a:pPr lvl="1"/>
            <a:r>
              <a:rPr lang="en-US" dirty="0" smtClean="0"/>
              <a:t>healthier,</a:t>
            </a:r>
          </a:p>
          <a:p>
            <a:pPr lvl="1"/>
            <a:r>
              <a:rPr lang="en-US" dirty="0" smtClean="0"/>
              <a:t>better educated</a:t>
            </a:r>
            <a:endParaRPr lang="cs-CZ" dirty="0" smtClean="0"/>
          </a:p>
          <a:p>
            <a:pPr lvl="1"/>
            <a:r>
              <a:rPr lang="cs-CZ" dirty="0" smtClean="0"/>
              <a:t>m</a:t>
            </a:r>
            <a:r>
              <a:rPr lang="en-US" dirty="0" smtClean="0"/>
              <a:t>ore public spirited</a:t>
            </a:r>
          </a:p>
          <a:p>
            <a:pPr lvl="1"/>
            <a:r>
              <a:rPr lang="en-US" dirty="0" smtClean="0"/>
              <a:t>fosters social toleration </a:t>
            </a:r>
            <a:endParaRPr lang="cs-CZ" dirty="0" smtClean="0"/>
          </a:p>
          <a:p>
            <a:pPr lvl="1"/>
            <a:r>
              <a:rPr lang="cs-CZ" dirty="0" smtClean="0"/>
              <a:t>in</a:t>
            </a:r>
            <a:r>
              <a:rPr lang="en-US" dirty="0" smtClean="0"/>
              <a:t>creases the integrity of our public institutions</a:t>
            </a:r>
            <a:r>
              <a:rPr lang="cs-CZ" dirty="0" smtClean="0"/>
              <a:t> </a:t>
            </a:r>
          </a:p>
          <a:p>
            <a:pPr lvl="1"/>
            <a:r>
              <a:rPr lang="en-US" dirty="0" smtClean="0"/>
              <a:t>produces surfeit of art and culture. </a:t>
            </a:r>
            <a:endParaRPr lang="cs-CZ" dirty="0"/>
          </a:p>
          <a:p>
            <a:r>
              <a:rPr lang="en-US" dirty="0" smtClean="0"/>
              <a:t>But does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en-US" dirty="0" smtClean="0"/>
              <a:t> make us  happier ?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0023" y="3286124"/>
            <a:ext cx="6173811" cy="357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-24"/>
            <a:ext cx="3071834" cy="2777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71414"/>
            <a:ext cx="3071834" cy="30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B7B8-8CEE-467B-B0F4-9C21D0C49CE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sz="1800" dirty="0" err="1" smtClean="0"/>
              <a:t>Easterlin</a:t>
            </a:r>
            <a:r>
              <a:rPr lang="en-US" sz="1800" dirty="0" smtClean="0"/>
              <a:t>, R. A. (2003). Explaining happiness. </a:t>
            </a:r>
            <a:r>
              <a:rPr lang="en-US" sz="1800" i="1" dirty="0" smtClean="0"/>
              <a:t>Proceedings of the National Academy of Sciences, 100(19), 11176–11183.</a:t>
            </a:r>
          </a:p>
          <a:p>
            <a:r>
              <a:rPr lang="en-US" sz="1800" dirty="0" err="1" smtClean="0"/>
              <a:t>Kahneman</a:t>
            </a:r>
            <a:r>
              <a:rPr lang="en-US" sz="1800" dirty="0" smtClean="0"/>
              <a:t>, D., Krueger, A. B., </a:t>
            </a:r>
            <a:r>
              <a:rPr lang="en-US" sz="1800" dirty="0" err="1" smtClean="0"/>
              <a:t>Schkade</a:t>
            </a:r>
            <a:r>
              <a:rPr lang="en-US" sz="1800" dirty="0" smtClean="0"/>
              <a:t>, D., Schwarz, N., &amp; Stone, A. A. (2006). Would you be happier if you were richer? A focusing illusion. </a:t>
            </a:r>
            <a:r>
              <a:rPr lang="en-US" sz="1800" i="1" dirty="0" smtClean="0"/>
              <a:t>Science</a:t>
            </a:r>
            <a:r>
              <a:rPr lang="en-US" sz="1800" dirty="0" smtClean="0"/>
              <a:t>, </a:t>
            </a:r>
            <a:r>
              <a:rPr lang="en-US" sz="1800" i="1" dirty="0" smtClean="0"/>
              <a:t>312</a:t>
            </a:r>
            <a:r>
              <a:rPr lang="en-US" sz="1800" dirty="0" smtClean="0"/>
              <a:t>(5782), 1908-1910.</a:t>
            </a:r>
          </a:p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800" b="1" dirty="0" smtClean="0"/>
              <a:t>Doporučené:</a:t>
            </a:r>
          </a:p>
          <a:p>
            <a:r>
              <a:rPr lang="en-US" sz="1800" dirty="0" smtClean="0"/>
              <a:t>Frey, B. S., &amp; </a:t>
            </a:r>
            <a:r>
              <a:rPr lang="en-US" sz="1800" dirty="0" err="1" smtClean="0"/>
              <a:t>Stutzer</a:t>
            </a:r>
            <a:r>
              <a:rPr lang="en-US" sz="1800" dirty="0" smtClean="0"/>
              <a:t>, A. (2002). What can economists learn from happiness research?. </a:t>
            </a:r>
            <a:r>
              <a:rPr lang="en-US" sz="1800" i="1" dirty="0" smtClean="0"/>
              <a:t>Journal of Economic literature</a:t>
            </a:r>
            <a:r>
              <a:rPr lang="en-US" sz="1800" dirty="0" smtClean="0"/>
              <a:t>, </a:t>
            </a:r>
            <a:r>
              <a:rPr lang="en-US" sz="1800" i="1" dirty="0" smtClean="0"/>
              <a:t>40</a:t>
            </a:r>
            <a:r>
              <a:rPr lang="en-US" sz="1800" dirty="0" smtClean="0"/>
              <a:t>(2), 402-435.</a:t>
            </a:r>
          </a:p>
          <a:p>
            <a:r>
              <a:rPr lang="en-US" sz="1800" dirty="0" err="1" smtClean="0"/>
              <a:t>Hagerty</a:t>
            </a:r>
            <a:r>
              <a:rPr lang="en-US" sz="1800" dirty="0" smtClean="0"/>
              <a:t>, M. R., &amp; </a:t>
            </a:r>
            <a:r>
              <a:rPr lang="en-US" sz="1800" dirty="0" err="1" smtClean="0"/>
              <a:t>Veenhoven</a:t>
            </a:r>
            <a:r>
              <a:rPr lang="en-US" sz="1800" dirty="0" smtClean="0"/>
              <a:t>, R. (2003). Wealth and happiness revisited–growing national income does go with greater happiness. </a:t>
            </a:r>
            <a:r>
              <a:rPr lang="en-US" sz="1800" i="1" dirty="0" smtClean="0"/>
              <a:t>Social indicators research</a:t>
            </a:r>
            <a:r>
              <a:rPr lang="en-US" sz="1800" dirty="0" smtClean="0"/>
              <a:t>, </a:t>
            </a:r>
            <a:r>
              <a:rPr lang="en-US" sz="1800" i="1" dirty="0" smtClean="0"/>
              <a:t>64</a:t>
            </a:r>
            <a:r>
              <a:rPr lang="en-US" sz="1800" dirty="0" smtClean="0"/>
              <a:t>(1), 1-27.</a:t>
            </a:r>
          </a:p>
          <a:p>
            <a:r>
              <a:rPr lang="en-US" sz="1800" dirty="0" smtClean="0"/>
              <a:t>Wilkinson</a:t>
            </a:r>
            <a:r>
              <a:rPr lang="en-US" sz="1800" dirty="0" smtClean="0"/>
              <a:t>, W. (2007): In pursuit of happiness research: Is it reliable? What does it imply for policy? </a:t>
            </a:r>
            <a:r>
              <a:rPr lang="en-US" sz="1800" i="1" dirty="0" smtClean="0"/>
              <a:t>Policy Analysis, 590</a:t>
            </a:r>
            <a:r>
              <a:rPr lang="en-US" sz="1800" dirty="0" smtClean="0"/>
              <a:t>, str. 1-41.</a:t>
            </a:r>
            <a:endParaRPr lang="cs-CZ" sz="1800" dirty="0" smtClean="0"/>
          </a:p>
          <a:p>
            <a:pPr>
              <a:buNone/>
            </a:pPr>
            <a:endParaRPr lang="cs-CZ" sz="18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Sociální komparace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ea typeface="ＭＳ Ｐゴシック" pitchFamily="34" charset="-128"/>
              </a:rPr>
              <a:t>Podstatné je </a:t>
            </a:r>
            <a:r>
              <a:rPr lang="cs-CZ" b="1" dirty="0" smtClean="0">
                <a:ea typeface="ＭＳ Ｐゴシック" pitchFamily="34" charset="-128"/>
              </a:rPr>
              <a:t>relativní postavení </a:t>
            </a:r>
            <a:r>
              <a:rPr lang="cs-CZ" dirty="0" smtClean="0">
                <a:ea typeface="ＭＳ Ｐゴシック" pitchFamily="34" charset="-128"/>
              </a:rPr>
              <a:t>(zejména u příjmu) nikoliv jen jeho absolutní výše.</a:t>
            </a:r>
          </a:p>
          <a:p>
            <a:pPr lvl="1" eaLnBrk="1" hangingPunct="1"/>
            <a:r>
              <a:rPr lang="cs-CZ" dirty="0" smtClean="0">
                <a:ea typeface="ＭＳ Ｐゴシック" pitchFamily="34" charset="-128"/>
              </a:rPr>
              <a:t>Při postupném bohatnutí všech se relativní bohatství nemění (?).</a:t>
            </a:r>
          </a:p>
          <a:p>
            <a:pPr eaLnBrk="1" hangingPunct="1"/>
            <a:r>
              <a:rPr lang="cs-CZ" dirty="0" smtClean="0">
                <a:ea typeface="ＭＳ Ｐゴシック" pitchFamily="34" charset="-128"/>
              </a:rPr>
              <a:t>Podstatná je i </a:t>
            </a:r>
            <a:r>
              <a:rPr lang="cs-CZ" b="1" dirty="0" smtClean="0">
                <a:ea typeface="ＭＳ Ｐゴシック" pitchFamily="34" charset="-128"/>
              </a:rPr>
              <a:t>referenční skupina.</a:t>
            </a:r>
          </a:p>
          <a:p>
            <a:pPr lvl="1" eaLnBrk="1" hangingPunct="1"/>
            <a:r>
              <a:rPr lang="cs-CZ" dirty="0" smtClean="0">
                <a:ea typeface="ＭＳ Ｐゴシック" pitchFamily="34" charset="-128"/>
              </a:rPr>
              <a:t>I když dosáhneme relativního zlepšení, budeme se porovnávat s novou (vyšší) relativní skupinou. Nemusí proto dojít k zvýšení úrovně štěstí</a:t>
            </a:r>
            <a:r>
              <a:rPr lang="cs-CZ" dirty="0" smtClean="0">
                <a:ea typeface="ＭＳ Ｐゴシック" pitchFamily="34" charset="-128"/>
              </a:rPr>
              <a:t>.</a:t>
            </a:r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Sociální komparace</a:t>
            </a:r>
          </a:p>
        </p:txBody>
      </p:sp>
      <p:pic>
        <p:nvPicPr>
          <p:cNvPr id="35842" name="Content Placeholder 4" descr="SolnickHemenway1998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150055" b="-150055"/>
          <a:stretch>
            <a:fillRect/>
          </a:stretch>
        </p:blipFill>
        <p:spPr/>
      </p:pic>
      <p:sp>
        <p:nvSpPr>
          <p:cNvPr id="35843" name="TextBox 5"/>
          <p:cNvSpPr txBox="1">
            <a:spLocks noChangeArrowheads="1"/>
          </p:cNvSpPr>
          <p:nvPr/>
        </p:nvSpPr>
        <p:spPr bwMode="auto">
          <a:xfrm>
            <a:off x="5378450" y="5756275"/>
            <a:ext cx="3308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Solnick, Hemenway 1998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Sociální komparace</a:t>
            </a:r>
          </a:p>
        </p:txBody>
      </p:sp>
      <p:pic>
        <p:nvPicPr>
          <p:cNvPr id="36866" name="Content Placeholder 5" descr="SolnickHemenway1998b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210982" b="-210982"/>
          <a:stretch>
            <a:fillRect/>
          </a:stretch>
        </p:blipFill>
        <p:spPr/>
      </p:pic>
      <p:sp>
        <p:nvSpPr>
          <p:cNvPr id="36867" name="TextBox 6"/>
          <p:cNvSpPr txBox="1">
            <a:spLocks noChangeArrowheads="1"/>
          </p:cNvSpPr>
          <p:nvPr/>
        </p:nvSpPr>
        <p:spPr bwMode="auto">
          <a:xfrm>
            <a:off x="5378450" y="5756275"/>
            <a:ext cx="3308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Solnick, Hemenway 1998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Pozor na </a:t>
            </a:r>
            <a:r>
              <a:rPr lang="en-US" altLang="en-US" sz="2800" smtClean="0">
                <a:ea typeface="ＭＳ Ｐゴシック" pitchFamily="34" charset="-128"/>
              </a:rPr>
              <a:t>“</a:t>
            </a:r>
            <a:r>
              <a:rPr lang="en-US" altLang="ja-JP" sz="2800" smtClean="0">
                <a:ea typeface="ＭＳ Ｐゴシック" pitchFamily="34" charset="-128"/>
              </a:rPr>
              <a:t>iluzi zaměření</a:t>
            </a:r>
            <a:r>
              <a:rPr lang="en-US" altLang="en-US" sz="2800" smtClean="0">
                <a:ea typeface="ＭＳ Ｐゴシック" pitchFamily="34" charset="-128"/>
              </a:rPr>
              <a:t>”</a:t>
            </a:r>
            <a:r>
              <a:rPr lang="en-US" altLang="ja-JP" sz="2800" smtClean="0">
                <a:ea typeface="ＭＳ Ｐゴシック" pitchFamily="34" charset="-128"/>
              </a:rPr>
              <a:t> – Nic v životě není tak důležité, jak si myslíš, že je, když na to myslíš</a:t>
            </a:r>
            <a:endParaRPr lang="en-US" sz="2800" smtClean="0">
              <a:ea typeface="ＭＳ Ｐゴシック" pitchFamily="34" charset="-128"/>
            </a:endParaRPr>
          </a:p>
        </p:txBody>
      </p:sp>
      <p:pic>
        <p:nvPicPr>
          <p:cNvPr id="27650" name="Content Placeholder 4" descr="Kahneman et al 2006.tiff"/>
          <p:cNvPicPr>
            <a:picLocks noGrp="1" noChangeAspect="1"/>
          </p:cNvPicPr>
          <p:nvPr>
            <p:ph idx="1"/>
          </p:nvPr>
        </p:nvPicPr>
        <p:blipFill>
          <a:blip r:embed="rId3"/>
          <a:srcRect l="-12862" r="-12862"/>
          <a:stretch>
            <a:fillRect/>
          </a:stretch>
        </p:blipFill>
        <p:spPr/>
      </p:pic>
      <p:sp>
        <p:nvSpPr>
          <p:cNvPr id="27651" name="TextBox 5"/>
          <p:cNvSpPr txBox="1">
            <a:spLocks noChangeArrowheads="1"/>
          </p:cNvSpPr>
          <p:nvPr/>
        </p:nvSpPr>
        <p:spPr bwMode="auto">
          <a:xfrm>
            <a:off x="5291138" y="6356350"/>
            <a:ext cx="2524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Kahneman et al. 2006</a:t>
            </a:r>
          </a:p>
        </p:txBody>
      </p:sp>
      <p:sp>
        <p:nvSpPr>
          <p:cNvPr id="6" name="Left Arrow 5"/>
          <p:cNvSpPr>
            <a:spLocks noChangeArrowheads="1"/>
          </p:cNvSpPr>
          <p:nvPr/>
        </p:nvSpPr>
        <p:spPr bwMode="auto">
          <a:xfrm rot="16200000" flipV="1">
            <a:off x="6026945" y="3015456"/>
            <a:ext cx="1052512" cy="504825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Left Arrow 7"/>
          <p:cNvSpPr>
            <a:spLocks noChangeArrowheads="1"/>
          </p:cNvSpPr>
          <p:nvPr/>
        </p:nvSpPr>
        <p:spPr bwMode="auto">
          <a:xfrm rot="16200000" flipV="1">
            <a:off x="6923088" y="3014663"/>
            <a:ext cx="1052512" cy="506412"/>
          </a:xfrm>
          <a:prstGeom prst="leftArrow">
            <a:avLst>
              <a:gd name="adj1" fmla="val 50000"/>
              <a:gd name="adj2" fmla="val 49996"/>
            </a:avLst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Pozor na </a:t>
            </a:r>
            <a:r>
              <a:rPr lang="en-US" altLang="en-US" sz="4000" smtClean="0">
                <a:ea typeface="ＭＳ Ｐゴシック" pitchFamily="34" charset="-128"/>
              </a:rPr>
              <a:t>“</a:t>
            </a:r>
            <a:r>
              <a:rPr lang="en-US" altLang="ja-JP" sz="4000" smtClean="0">
                <a:ea typeface="ＭＳ Ｐゴシック" pitchFamily="34" charset="-128"/>
              </a:rPr>
              <a:t>iluzi zaměření</a:t>
            </a:r>
            <a:r>
              <a:rPr lang="en-US" altLang="en-US" sz="4000" smtClean="0">
                <a:ea typeface="ＭＳ Ｐゴシック" pitchFamily="34" charset="-128"/>
              </a:rPr>
              <a:t>”</a:t>
            </a:r>
            <a:r>
              <a:rPr lang="en-US" altLang="ja-JP" sz="4000" smtClean="0">
                <a:ea typeface="ＭＳ Ｐゴシック" pitchFamily="34" charset="-128"/>
              </a:rPr>
              <a:t> – Větší příjem přinese i více odpovědnosti</a:t>
            </a:r>
            <a:endParaRPr lang="en-US" sz="4000" smtClean="0">
              <a:ea typeface="ＭＳ Ｐゴシック" pitchFamily="34" charset="-128"/>
            </a:endParaRPr>
          </a:p>
        </p:txBody>
      </p:sp>
      <p:pic>
        <p:nvPicPr>
          <p:cNvPr id="29698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rcRect t="-28888" b="-28888"/>
          <a:stretch>
            <a:fillRect/>
          </a:stretch>
        </p:blipFill>
        <p:spPr/>
      </p:pic>
      <p:sp>
        <p:nvSpPr>
          <p:cNvPr id="29699" name="TextBox 5"/>
          <p:cNvSpPr txBox="1">
            <a:spLocks noChangeArrowheads="1"/>
          </p:cNvSpPr>
          <p:nvPr/>
        </p:nvSpPr>
        <p:spPr bwMode="auto">
          <a:xfrm>
            <a:off x="5291138" y="5992813"/>
            <a:ext cx="2524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Kahneman et al. 2006</a:t>
            </a:r>
          </a:p>
        </p:txBody>
      </p:sp>
      <p:sp>
        <p:nvSpPr>
          <p:cNvPr id="13" name="Left Arrow 12"/>
          <p:cNvSpPr>
            <a:spLocks noChangeArrowheads="1"/>
          </p:cNvSpPr>
          <p:nvPr/>
        </p:nvSpPr>
        <p:spPr bwMode="auto">
          <a:xfrm rot="16200000" flipV="1">
            <a:off x="6764338" y="2401888"/>
            <a:ext cx="1052512" cy="506412"/>
          </a:xfrm>
          <a:prstGeom prst="leftArrow">
            <a:avLst>
              <a:gd name="adj1" fmla="val 50000"/>
              <a:gd name="adj2" fmla="val 49996"/>
            </a:avLst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4" name="Left Arrow 13"/>
          <p:cNvSpPr>
            <a:spLocks noChangeArrowheads="1"/>
          </p:cNvSpPr>
          <p:nvPr/>
        </p:nvSpPr>
        <p:spPr bwMode="auto">
          <a:xfrm rot="16200000" flipV="1">
            <a:off x="5426076" y="2401887"/>
            <a:ext cx="1052512" cy="506413"/>
          </a:xfrm>
          <a:prstGeom prst="leftArrow">
            <a:avLst>
              <a:gd name="adj1" fmla="val 50000"/>
              <a:gd name="adj2" fmla="val 49996"/>
            </a:avLst>
          </a:prstGeom>
          <a:solidFill>
            <a:srgbClr val="FF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Aspirační úroveň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Jakmile poznáme </a:t>
            </a:r>
            <a:r>
              <a:rPr lang="en-US" altLang="en-US" sz="2600" smtClean="0">
                <a:ea typeface="ＭＳ Ｐゴシック" pitchFamily="34" charset="-128"/>
              </a:rPr>
              <a:t>“</a:t>
            </a:r>
            <a:r>
              <a:rPr lang="en-US" altLang="ja-JP" sz="2600" smtClean="0">
                <a:ea typeface="ＭＳ Ｐゴシック" pitchFamily="34" charset="-128"/>
              </a:rPr>
              <a:t>vyšší</a:t>
            </a:r>
            <a:r>
              <a:rPr lang="en-US" altLang="en-US" sz="2600" smtClean="0">
                <a:ea typeface="ＭＳ Ｐゴシック" pitchFamily="34" charset="-128"/>
              </a:rPr>
              <a:t>”</a:t>
            </a:r>
            <a:r>
              <a:rPr lang="en-US" altLang="ja-JP" sz="2600" smtClean="0">
                <a:ea typeface="ＭＳ Ｐゴシック" pitchFamily="34" charset="-128"/>
              </a:rPr>
              <a:t> (lepší, dražší, kvalitnější) uspokojení, získáme automaticky širší stupnici pro hodnocení uspokojení.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Dosavadní </a:t>
            </a:r>
            <a:r>
              <a:rPr lang="en-US" altLang="en-US" sz="2600" smtClean="0">
                <a:ea typeface="ＭＳ Ｐゴシック" pitchFamily="34" charset="-128"/>
              </a:rPr>
              <a:t>“</a:t>
            </a:r>
            <a:r>
              <a:rPr lang="en-US" altLang="ja-JP" sz="2600" smtClean="0">
                <a:ea typeface="ＭＳ Ｐゴシック" pitchFamily="34" charset="-128"/>
              </a:rPr>
              <a:t>nejlepší</a:t>
            </a:r>
            <a:r>
              <a:rPr lang="en-US" altLang="en-US" sz="2600" smtClean="0">
                <a:ea typeface="ＭＳ Ｐゴシック" pitchFamily="34" charset="-128"/>
              </a:rPr>
              <a:t>”</a:t>
            </a:r>
            <a:r>
              <a:rPr lang="en-US" altLang="ja-JP" sz="2600" smtClean="0">
                <a:ea typeface="ＭＳ Ｐゴシック" pitchFamily="34" charset="-128"/>
              </a:rPr>
              <a:t> se stává jen </a:t>
            </a:r>
            <a:r>
              <a:rPr lang="en-US" altLang="en-US" sz="2600" smtClean="0">
                <a:ea typeface="ＭＳ Ｐゴシック" pitchFamily="34" charset="-128"/>
              </a:rPr>
              <a:t>“</a:t>
            </a:r>
            <a:r>
              <a:rPr lang="en-US" altLang="ja-JP" sz="2600" smtClean="0">
                <a:ea typeface="ＭＳ Ｐゴシック" pitchFamily="34" charset="-128"/>
              </a:rPr>
              <a:t>uspokojivé</a:t>
            </a:r>
            <a:r>
              <a:rPr lang="en-US" altLang="en-US" sz="2600" smtClean="0">
                <a:ea typeface="ＭＳ Ｐゴシック" pitchFamily="34" charset="-128"/>
              </a:rPr>
              <a:t>”</a:t>
            </a:r>
            <a:r>
              <a:rPr lang="en-US" altLang="ja-JP" sz="2600" smtClean="0">
                <a:ea typeface="ＭＳ Ｐゴシック" pitchFamily="34" charset="-128"/>
              </a:rPr>
              <a:t>, </a:t>
            </a:r>
            <a:r>
              <a:rPr lang="en-US" altLang="en-US" sz="2600" smtClean="0">
                <a:ea typeface="ＭＳ Ｐゴシック" pitchFamily="34" charset="-128"/>
              </a:rPr>
              <a:t>“</a:t>
            </a:r>
            <a:r>
              <a:rPr lang="en-US" altLang="ja-JP" sz="2600" smtClean="0">
                <a:ea typeface="ＭＳ Ｐゴシック" pitchFamily="34" charset="-128"/>
              </a:rPr>
              <a:t>uspokojivé</a:t>
            </a:r>
            <a:r>
              <a:rPr lang="en-US" altLang="en-US" sz="2600" smtClean="0">
                <a:ea typeface="ＭＳ Ｐゴシック" pitchFamily="34" charset="-128"/>
              </a:rPr>
              <a:t>”</a:t>
            </a:r>
            <a:r>
              <a:rPr lang="en-US" altLang="ja-JP" sz="2600" smtClean="0">
                <a:ea typeface="ＭＳ Ｐゴシック" pitchFamily="34" charset="-128"/>
              </a:rPr>
              <a:t> pak </a:t>
            </a:r>
            <a:r>
              <a:rPr lang="en-US" altLang="en-US" sz="2600" smtClean="0">
                <a:ea typeface="ＭＳ Ｐゴシック" pitchFamily="34" charset="-128"/>
              </a:rPr>
              <a:t>“</a:t>
            </a:r>
            <a:r>
              <a:rPr lang="en-US" altLang="ja-JP" sz="2600" smtClean="0">
                <a:ea typeface="ＭＳ Ｐゴシック" pitchFamily="34" charset="-128"/>
              </a:rPr>
              <a:t>neuspokojivým</a:t>
            </a:r>
            <a:r>
              <a:rPr lang="en-US" altLang="en-US" sz="2600" smtClean="0">
                <a:ea typeface="ＭＳ Ｐゴシック" pitchFamily="34" charset="-128"/>
              </a:rPr>
              <a:t>”</a:t>
            </a:r>
            <a:r>
              <a:rPr lang="en-US" altLang="ja-JP" sz="2600" smtClean="0">
                <a:ea typeface="ＭＳ Ｐゴシック" pitchFamily="34" charset="-128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Čím se dostáváme na vyšší úroveň, tím vyšší uspokojení vyžadujeme (</a:t>
            </a:r>
            <a:r>
              <a:rPr lang="en-US" sz="2600" b="1" smtClean="0">
                <a:ea typeface="ＭＳ Ｐゴシック" pitchFamily="34" charset="-128"/>
              </a:rPr>
              <a:t>hypotéza rozšířeného vnímání</a:t>
            </a:r>
            <a:r>
              <a:rPr lang="en-US" sz="2600" smtClean="0">
                <a:ea typeface="ＭＳ Ｐゴシック" pitchFamily="34" charset="-128"/>
              </a:rPr>
              <a:t>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Možnost chyb ze špatného zaměření snahy, jelikož u některých statků (manželství, zdraví, přátelství) se aspirační úroveň téměř nemění, u jiných výrazně.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14820</TotalTime>
  <Words>1771</Words>
  <Application>Microsoft Macintosh PowerPoint</Application>
  <PresentationFormat>On-screen Show (4:3)</PresentationFormat>
  <Paragraphs>225</Paragraphs>
  <Slides>35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APS300320  Heuristiky, zkreslení a iracionalita (v každodenní praxi)  Přednášející: Marek Vranka  </vt:lpstr>
      <vt:lpstr>Hédonická adaptace</vt:lpstr>
      <vt:lpstr>“Vývoj” pociťovaného štěstí u ochrnutých a výherců loterií</vt:lpstr>
      <vt:lpstr>Sociální komparace</vt:lpstr>
      <vt:lpstr>Sociální komparace</vt:lpstr>
      <vt:lpstr>Sociální komparace</vt:lpstr>
      <vt:lpstr>Pozor na “iluzi zaměření” – Nic v životě není tak důležité, jak si myslíš, že je, když na to myslíš</vt:lpstr>
      <vt:lpstr>Pozor na “iluzi zaměření” – Větší příjem přinese i více odpovědnosti</vt:lpstr>
      <vt:lpstr>Aspirační úroveň</vt:lpstr>
      <vt:lpstr>Aspirační úroveň – je sama “větším” štěstím?</vt:lpstr>
      <vt:lpstr>Další (manželství) …</vt:lpstr>
      <vt:lpstr>Jaké volby ovlivní úroveň pociťovaného štěstí?</vt:lpstr>
      <vt:lpstr>Jaké volby ovlivní úroveň pociťovaného štěstí?</vt:lpstr>
      <vt:lpstr>Jaké volby ovlivní úroveň pociťovaného štěstí</vt:lpstr>
      <vt:lpstr>Další (zdraví) …</vt:lpstr>
      <vt:lpstr>Další (zdraví) …</vt:lpstr>
      <vt:lpstr>Metody měření štěstí</vt:lpstr>
      <vt:lpstr>Některé problémy měření</vt:lpstr>
      <vt:lpstr>Závislost na kontextu</vt:lpstr>
      <vt:lpstr>Otázka habitualizace/adaptace – hédonická adaptace</vt:lpstr>
      <vt:lpstr>Multidimenzionalita štěstí</vt:lpstr>
      <vt:lpstr>Různé významy štěstí</vt:lpstr>
      <vt:lpstr>Sociální stát a štěstí</vt:lpstr>
      <vt:lpstr>příjmová nerovnost </vt:lpstr>
      <vt:lpstr>Zdaňování?</vt:lpstr>
      <vt:lpstr>Nezaměstnanost, inflace a štěstí</vt:lpstr>
      <vt:lpstr>“Nezaměstnanost” ne/plánovaná</vt:lpstr>
      <vt:lpstr>Hagerty &amp; Veenhoven</vt:lpstr>
      <vt:lpstr>Vysvětlení ploché křivky štěstí v čase</vt:lpstr>
      <vt:lpstr>Hagerty &amp; Veenhoven</vt:lpstr>
      <vt:lpstr>Slide 31</vt:lpstr>
      <vt:lpstr>… stejně jako další ukazatele vlády práva (míra korupce)  vztah k štěstí mají</vt:lpstr>
      <vt:lpstr>HDP</vt:lpstr>
      <vt:lpstr>Slide 34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Marek A. Vranka</cp:lastModifiedBy>
  <cp:revision>376</cp:revision>
  <dcterms:created xsi:type="dcterms:W3CDTF">2010-04-13T10:47:41Z</dcterms:created>
  <dcterms:modified xsi:type="dcterms:W3CDTF">2013-05-16T19:28:16Z</dcterms:modified>
</cp:coreProperties>
</file>