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7" r:id="rId3"/>
    <p:sldId id="258" r:id="rId4"/>
    <p:sldId id="262" r:id="rId5"/>
    <p:sldId id="278" r:id="rId6"/>
    <p:sldId id="279" r:id="rId7"/>
    <p:sldId id="265" r:id="rId8"/>
    <p:sldId id="264" r:id="rId9"/>
    <p:sldId id="263" r:id="rId10"/>
    <p:sldId id="268" r:id="rId11"/>
    <p:sldId id="275" r:id="rId12"/>
    <p:sldId id="281" r:id="rId13"/>
    <p:sldId id="282" r:id="rId14"/>
    <p:sldId id="283" r:id="rId15"/>
    <p:sldId id="276" r:id="rId16"/>
    <p:sldId id="274" r:id="rId17"/>
    <p:sldId id="284" r:id="rId18"/>
    <p:sldId id="269" r:id="rId19"/>
    <p:sldId id="270" r:id="rId20"/>
    <p:sldId id="271" r:id="rId21"/>
    <p:sldId id="272" r:id="rId22"/>
    <p:sldId id="273" r:id="rId23"/>
    <p:sldId id="277" r:id="rId24"/>
    <p:sldId id="28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9828B-E4E0-472D-9439-25CFB57C8D91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7C6C7-E731-46D2-B0B5-3CEBF77CC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64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C6C7-E731-46D2-B0B5-3CEBF77CCE6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7C6C7-E731-46D2-B0B5-3CEBF77CCE68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1B03306-3015-405B-BD86-20135160AA10}" type="datetimeFigureOut">
              <a:rPr lang="cs-CZ" smtClean="0"/>
              <a:pPr/>
              <a:t>19.11.2020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6BCAA26-8959-4DBB-A861-2E2BF7B2A6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založit firmu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Petra Koudelková, </a:t>
            </a:r>
            <a:r>
              <a:rPr lang="cs-CZ" dirty="0" err="1" smtClean="0"/>
              <a:t>petra.koudelkova</a:t>
            </a:r>
            <a:r>
              <a:rPr lang="cs-CZ" dirty="0" smtClean="0"/>
              <a:t>@</a:t>
            </a:r>
            <a:r>
              <a:rPr lang="cs-CZ" dirty="0" err="1" smtClean="0"/>
              <a:t>fsv.cuni.cz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86464" cy="1665312"/>
          </a:xfrm>
        </p:spPr>
        <p:txBody>
          <a:bodyPr>
            <a:normAutofit/>
          </a:bodyPr>
          <a:lstStyle/>
          <a:p>
            <a:r>
              <a:rPr lang="cs-CZ" dirty="0" smtClean="0"/>
              <a:t>Co nahlásit na SSSZ a ZP?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87416"/>
          </a:xfrm>
        </p:spPr>
        <p:txBody>
          <a:bodyPr>
            <a:normAutofit/>
          </a:bodyPr>
          <a:lstStyle/>
          <a:p>
            <a:r>
              <a:rPr lang="cs-CZ" dirty="0" smtClean="0"/>
              <a:t>Pokud podnikám na HPP, platím od začátku</a:t>
            </a:r>
          </a:p>
          <a:p>
            <a:r>
              <a:rPr lang="cs-CZ" dirty="0" smtClean="0"/>
              <a:t>Pokud podnikám na VPP, platím až po prvním roce podnikání. Mám-li ztrátu nebo mám zisku méně než </a:t>
            </a:r>
            <a:r>
              <a:rPr lang="cs-CZ" dirty="0"/>
              <a:t>78 476</a:t>
            </a:r>
            <a:r>
              <a:rPr lang="cs-CZ" dirty="0" smtClean="0"/>
              <a:t> Kč, neplatím sociální vůbec (zdravotní vždy)</a:t>
            </a:r>
          </a:p>
          <a:p>
            <a:r>
              <a:rPr lang="cs-CZ" dirty="0" smtClean="0"/>
              <a:t>Mohu je platit i dobrovolně</a:t>
            </a:r>
          </a:p>
          <a:p>
            <a:r>
              <a:rPr lang="cs-CZ" dirty="0" smtClean="0"/>
              <a:t>Pokud jsme měli samostatnou činnost jen po část roku, zbytek doby jsme měli například živnost přerušenou, počítáme jen poměrnou část limitu uvedeného výše, 1/12 za každý měsíc.</a:t>
            </a:r>
          </a:p>
          <a:p>
            <a:r>
              <a:rPr lang="cs-CZ" dirty="0" smtClean="0"/>
              <a:t>Každoročně podáváme přehled SSSZ a ZP o výdělku i v případě nulového příjmu (např. při přerušení živnosti)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Povinné odvody SSSZ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273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Pokud podnikáme na </a:t>
            </a:r>
            <a:r>
              <a:rPr lang="cs-CZ" b="1" dirty="0" smtClean="0"/>
              <a:t>HPP, </a:t>
            </a:r>
            <a:r>
              <a:rPr lang="cs-CZ" dirty="0" smtClean="0"/>
              <a:t>odvádíme měsíční zálohu ve výši </a:t>
            </a:r>
            <a:r>
              <a:rPr lang="cs-CZ" b="1" dirty="0" smtClean="0"/>
              <a:t>2544 Kč</a:t>
            </a:r>
            <a:r>
              <a:rPr lang="cs-CZ" dirty="0" smtClean="0"/>
              <a:t> (minimální předepsaná částka, může být vyšší)</a:t>
            </a:r>
          </a:p>
          <a:p>
            <a:r>
              <a:rPr lang="cs-CZ" dirty="0" smtClean="0"/>
              <a:t>Pokud podnikáme na </a:t>
            </a:r>
            <a:r>
              <a:rPr lang="cs-CZ" b="1" dirty="0" smtClean="0"/>
              <a:t>VPP</a:t>
            </a:r>
            <a:r>
              <a:rPr lang="cs-CZ" dirty="0" smtClean="0"/>
              <a:t>, v prvním roce neplatíme žádné zálohy, potom </a:t>
            </a:r>
            <a:r>
              <a:rPr lang="cs-CZ" b="1" dirty="0" smtClean="0"/>
              <a:t>1018 Kč </a:t>
            </a:r>
            <a:r>
              <a:rPr lang="cs-CZ" dirty="0" smtClean="0"/>
              <a:t>(pozor tyto částky se každý rok mění).</a:t>
            </a:r>
          </a:p>
          <a:p>
            <a:r>
              <a:rPr lang="cs-CZ" dirty="0" smtClean="0"/>
              <a:t>Sociální pojištění musí být zaplaceno do </a:t>
            </a:r>
            <a:r>
              <a:rPr lang="cs-CZ" b="1" dirty="0" smtClean="0"/>
              <a:t>20.dne</a:t>
            </a:r>
            <a:r>
              <a:rPr lang="cs-CZ" dirty="0" smtClean="0"/>
              <a:t> následujícího měsíce</a:t>
            </a:r>
          </a:p>
          <a:p>
            <a:r>
              <a:rPr lang="cs-CZ" dirty="0" smtClean="0"/>
              <a:t>Jednou za rok se provede zúčtování (do 30.4. musí být odevzdáno). </a:t>
            </a:r>
          </a:p>
          <a:p>
            <a:r>
              <a:rPr lang="cs-CZ" dirty="0" smtClean="0"/>
              <a:t>Sazba důchodového p. činí</a:t>
            </a:r>
            <a:r>
              <a:rPr lang="cs-CZ" b="1" dirty="0" smtClean="0"/>
              <a:t> 29.2% </a:t>
            </a:r>
            <a:r>
              <a:rPr lang="cs-CZ" dirty="0" smtClean="0"/>
              <a:t>z vyměřovacího základu, který si stanovuje podnikatel. Základ </a:t>
            </a:r>
            <a:r>
              <a:rPr lang="cs-CZ" dirty="0"/>
              <a:t>n</a:t>
            </a:r>
            <a:r>
              <a:rPr lang="cs-CZ" dirty="0" smtClean="0"/>
              <a:t>esmí být </a:t>
            </a:r>
            <a:r>
              <a:rPr lang="cs-CZ" dirty="0"/>
              <a:t>nižší než 50 % daňového základu a současně nesmí být nižší než zákonem stanovené minium pro výkon hlavní </a:t>
            </a:r>
            <a:r>
              <a:rPr lang="cs-CZ" dirty="0" smtClean="0"/>
              <a:t>činnosti:</a:t>
            </a:r>
            <a:r>
              <a:rPr lang="cs-CZ" dirty="0"/>
              <a:t> </a:t>
            </a:r>
            <a:r>
              <a:rPr lang="cs-CZ" b="1" dirty="0"/>
              <a:t>Minimální roční vyměřovací základ pro rok </a:t>
            </a:r>
            <a:r>
              <a:rPr lang="cs-CZ" b="1" dirty="0" smtClean="0"/>
              <a:t>2020</a:t>
            </a:r>
            <a:r>
              <a:rPr lang="cs-CZ" b="1" dirty="0"/>
              <a:t> při hlavní činnosti </a:t>
            </a:r>
            <a:r>
              <a:rPr lang="cs-CZ" b="1" dirty="0" smtClean="0"/>
              <a:t>je </a:t>
            </a:r>
            <a:r>
              <a:rPr lang="cs-CZ" b="1" dirty="0"/>
              <a:t>104 508 Kč.</a:t>
            </a:r>
            <a:endParaRPr lang="cs-CZ" dirty="0"/>
          </a:p>
          <a:p>
            <a:r>
              <a:rPr lang="cs-CZ" dirty="0" smtClean="0"/>
              <a:t>SSSZ vyměří Ne/přeplatek a případně novou výši záloh na další rok.</a:t>
            </a:r>
          </a:p>
          <a:p>
            <a:r>
              <a:rPr lang="cs-CZ" dirty="0" smtClean="0"/>
              <a:t>Čím nižší zálohy platíte, tím menší důchod dostanete.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013176"/>
            <a:ext cx="8202488" cy="11590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Složení sociálního pojistného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90344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OSVČ – 29,20 %, nebo 31,20 % v případě účasti na II. pilíři důchodové reformy</a:t>
            </a:r>
            <a:endParaRPr lang="cs-CZ" dirty="0"/>
          </a:p>
          <a:p>
            <a:pPr lvl="2"/>
            <a:r>
              <a:rPr lang="cs-CZ" dirty="0"/>
              <a:t>28 % na důchodové pojištění. Pokud se účastníte II. pilíře, je to 26,20 %.</a:t>
            </a:r>
          </a:p>
          <a:p>
            <a:pPr lvl="2"/>
            <a:r>
              <a:rPr lang="cs-CZ" dirty="0"/>
              <a:t>1,2 % na státní politiku zaměstnanosti. Pokud se účastníte II. pilíře, je to 5 %, které si posíláte do penzijní </a:t>
            </a:r>
            <a:r>
              <a:rPr lang="cs-CZ" dirty="0" smtClean="0"/>
              <a:t>společnosti</a:t>
            </a:r>
          </a:p>
          <a:p>
            <a:r>
              <a:rPr lang="cs-CZ" b="1" dirty="0"/>
              <a:t>Zaměstnanci – 6,5 </a:t>
            </a:r>
            <a:r>
              <a:rPr lang="cs-CZ" b="1" dirty="0" smtClean="0"/>
              <a:t>% (toto se vám sráží z platu. U ZP je to 4,5%)</a:t>
            </a:r>
            <a:endParaRPr lang="cs-CZ" dirty="0"/>
          </a:p>
          <a:p>
            <a:pPr lvl="2"/>
            <a:r>
              <a:rPr lang="cs-CZ" dirty="0"/>
              <a:t>6,5 % pouze na důchodové pojištění. Pokud se účastníte II. pilíře důchodové reformy, je to 8,5 %.</a:t>
            </a:r>
          </a:p>
          <a:p>
            <a:pPr lvl="2"/>
            <a:r>
              <a:rPr lang="cs-CZ" dirty="0"/>
              <a:t>zaměstnanec pojistné na nemocenské pojištění a příspěvek na státní politiku zaměstnanosti </a:t>
            </a:r>
            <a:r>
              <a:rPr lang="cs-CZ" dirty="0" smtClean="0"/>
              <a:t>neplatí</a:t>
            </a:r>
            <a:endParaRPr lang="cs-CZ" dirty="0"/>
          </a:p>
          <a:p>
            <a:r>
              <a:rPr lang="cs-CZ" b="1" dirty="0"/>
              <a:t>Zaměstnavatelé </a:t>
            </a:r>
            <a:r>
              <a:rPr lang="cs-CZ" b="1" dirty="0" smtClean="0"/>
              <a:t>za zaměstnance (toto číslo vy na výplatnici nevidíte, ale je to další náklad pro zaměstnavatele, který za vás platí (a to i za zdravotní p. ve výši 9%) – </a:t>
            </a:r>
            <a:r>
              <a:rPr lang="cs-CZ" b="1" dirty="0"/>
              <a:t>25 % (26 % u speciálního režimu zaměstnavatelů do 25 zaměstnanců)</a:t>
            </a:r>
            <a:endParaRPr lang="cs-CZ" dirty="0"/>
          </a:p>
          <a:p>
            <a:pPr lvl="2"/>
            <a:r>
              <a:rPr lang="cs-CZ" dirty="0"/>
              <a:t>21,5 % na důchodové pojištění</a:t>
            </a:r>
          </a:p>
          <a:p>
            <a:pPr lvl="2"/>
            <a:r>
              <a:rPr lang="cs-CZ" dirty="0"/>
              <a:t>1,2 % na státní politiku zaměstnanosti</a:t>
            </a:r>
          </a:p>
          <a:p>
            <a:pPr lvl="2"/>
            <a:r>
              <a:rPr lang="cs-CZ" dirty="0"/>
              <a:t>2,3 % na nemocenské pojištění (dobrovolně lze zvolit i 3,3 % u zaměstnavatelů o velikosti do 25 zaměstnanců)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48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490520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platíte sociální pojištění?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273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Kvůli dávkám </a:t>
            </a:r>
            <a:r>
              <a:rPr lang="cs-CZ" dirty="0"/>
              <a:t>důchodového pojištění (starobní důchody, plný invalidní a částečný invalidní důchod, vdovský, vdovecký důchod a sirotčí důchod),</a:t>
            </a:r>
          </a:p>
          <a:p>
            <a:r>
              <a:rPr lang="cs-CZ" dirty="0" smtClean="0"/>
              <a:t>Kvůli tzv</a:t>
            </a:r>
            <a:r>
              <a:rPr lang="cs-CZ" dirty="0"/>
              <a:t>. </a:t>
            </a:r>
            <a:r>
              <a:rPr lang="cs-CZ" dirty="0" smtClean="0"/>
              <a:t>podpoře </a:t>
            </a:r>
            <a:r>
              <a:rPr lang="cs-CZ" dirty="0"/>
              <a:t>v nezaměstnanosti, kterou dostávají nezaměstnaní a lidé během rekvalifikace (včetně úhrady kurzů),</a:t>
            </a:r>
          </a:p>
          <a:p>
            <a:r>
              <a:rPr lang="cs-CZ" dirty="0" smtClean="0"/>
              <a:t>Kvůli nákladům </a:t>
            </a:r>
            <a:r>
              <a:rPr lang="cs-CZ" dirty="0"/>
              <a:t>na správní výdaje ČSSZ a úřadů práce,</a:t>
            </a:r>
          </a:p>
          <a:p>
            <a:r>
              <a:rPr lang="cs-CZ" dirty="0" smtClean="0"/>
              <a:t>Kvůli dávkám </a:t>
            </a:r>
            <a:r>
              <a:rPr lang="cs-CZ" dirty="0"/>
              <a:t>nemocenského pojištění (nemocenské, ošetřovné, vyrovnávací příspěvek v těhotenství a mateřství, peněžitá pomoc v mateřství</a:t>
            </a:r>
            <a:r>
              <a:rPr lang="cs-CZ" dirty="0" smtClean="0"/>
              <a:t>) </a:t>
            </a:r>
          </a:p>
          <a:p>
            <a:endParaRPr lang="cs-CZ" dirty="0"/>
          </a:p>
          <a:p>
            <a:r>
              <a:rPr lang="cs-CZ" i="1" dirty="0" smtClean="0">
                <a:solidFill>
                  <a:schemeClr val="accent4"/>
                </a:solidFill>
              </a:rPr>
              <a:t>Ošetření u lékaře a léčba je hrazena ze zdravotního pojištění. </a:t>
            </a:r>
            <a:endParaRPr lang="cs-CZ" i="1" dirty="0">
              <a:solidFill>
                <a:schemeClr val="accent4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9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je to s peněžitou pomocí v mateřství?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máte 1 dítě, máte na ni nárok v době trvání 28 týdnů</a:t>
            </a:r>
          </a:p>
          <a:p>
            <a:r>
              <a:rPr lang="cs-CZ" dirty="0" smtClean="0"/>
              <a:t>Pokud máte 2 a více dětí, doba se prodlužuje na 37 týdnů.</a:t>
            </a:r>
          </a:p>
          <a:p>
            <a:r>
              <a:rPr lang="cs-CZ" dirty="0" smtClean="0"/>
              <a:t>Více informací na: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4"/>
                </a:solidFill>
              </a:rPr>
              <a:t>https://www.klubsvobodnychmatek.cz/podminky-a-vypocet-materske-dovolene/A_331?gclid=CjwKCAiAzNj9BRBDEiwAPsL0dxzLUX-Cw49SxPn5hwmKA5u97kCi01rKY6LtAStwjNjWyxSQpBXTZBoCAPIQAvD_BwE</a:t>
            </a:r>
          </a:p>
        </p:txBody>
      </p:sp>
    </p:spTree>
    <p:extLst>
      <p:ext uri="{BB962C8B-B14F-4D97-AF65-F5344CB8AC3E}">
        <p14:creationId xmlns:p14="http://schemas.microsoft.com/office/powerpoint/2010/main" val="388917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odvody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Platíte i zdravotní pojišťovně. Měsíční částka pro rok 2020 je stanovena na </a:t>
            </a:r>
            <a:r>
              <a:rPr lang="cs-CZ" b="1" dirty="0" smtClean="0"/>
              <a:t>2352 Kč</a:t>
            </a:r>
            <a:r>
              <a:rPr lang="cs-CZ" dirty="0" smtClean="0"/>
              <a:t>. Pozor, i tato částka se každý rok mění (zvyšuje).</a:t>
            </a:r>
          </a:p>
          <a:p>
            <a:r>
              <a:rPr lang="cs-CZ" dirty="0" smtClean="0"/>
              <a:t>Platí se do </a:t>
            </a:r>
            <a:r>
              <a:rPr lang="cs-CZ" b="1" dirty="0" smtClean="0"/>
              <a:t>8. následujícího </a:t>
            </a:r>
            <a:r>
              <a:rPr lang="cs-CZ" dirty="0" smtClean="0"/>
              <a:t>měsíce</a:t>
            </a:r>
          </a:p>
          <a:p>
            <a:r>
              <a:rPr lang="cs-CZ" dirty="0" smtClean="0"/>
              <a:t>Platíte ji svoji pojišťovně, u které máte pojištění – její jméno najdete na kartičce pojištěnce ;) </a:t>
            </a:r>
          </a:p>
          <a:p>
            <a:r>
              <a:rPr lang="cs-CZ" dirty="0" smtClean="0"/>
              <a:t>Povinnost odvádět ZP nemají ti, za které je odvádí stát, tedy důchodci nebo studenti</a:t>
            </a:r>
          </a:p>
          <a:p>
            <a:r>
              <a:rPr lang="cs-CZ" dirty="0" smtClean="0"/>
              <a:t>Zálohy dále neplatí ten, kdo podniká na VVP. Ten pak zaplatí celou částku až po ročním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617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a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71392"/>
          </a:xfrm>
        </p:spPr>
        <p:txBody>
          <a:bodyPr>
            <a:normAutofit/>
          </a:bodyPr>
          <a:lstStyle/>
          <a:p>
            <a:r>
              <a:rPr lang="cs-CZ" dirty="0" smtClean="0"/>
              <a:t>Podnikání při studiu se bere jako podnikání na VPP</a:t>
            </a:r>
          </a:p>
          <a:p>
            <a:r>
              <a:rPr lang="cs-CZ" dirty="0" smtClean="0"/>
              <a:t>Neplatím zálohy na ZP jako student po celou dobu studia</a:t>
            </a:r>
          </a:p>
          <a:p>
            <a:r>
              <a:rPr lang="cs-CZ" dirty="0" smtClean="0"/>
              <a:t>Neplatím zálohy na SSSZ po dobu jednoho roku, doplatím je v případě překročení rozhodné částky (83.603 Kč) až zpětně – ale o tom mi dá SSSZ vědět</a:t>
            </a:r>
          </a:p>
          <a:p>
            <a:r>
              <a:rPr lang="cs-CZ" dirty="0" smtClean="0"/>
              <a:t>Mohu využít slevu na dani pro studenty (4.020 </a:t>
            </a:r>
            <a:r>
              <a:rPr lang="cs-CZ" dirty="0"/>
              <a:t>K</a:t>
            </a:r>
            <a:r>
              <a:rPr lang="cs-CZ" dirty="0" smtClean="0"/>
              <a:t>č a vyplňuje se to v ročním daňovém přiznání) do 26 let a musím k tomu doložit potvrzení o studiu</a:t>
            </a:r>
          </a:p>
          <a:p>
            <a:r>
              <a:rPr lang="cs-CZ" dirty="0"/>
              <a:t>Každoročně </a:t>
            </a:r>
            <a:r>
              <a:rPr lang="cs-CZ" dirty="0" smtClean="0"/>
              <a:t>podáváme přehled pro </a:t>
            </a:r>
            <a:r>
              <a:rPr lang="cs-CZ" dirty="0"/>
              <a:t>SSSZ a ZP o výdělku i v případě nulového příjmu (např. při přerušení živnosti</a:t>
            </a:r>
            <a:r>
              <a:rPr lang="cs-CZ" dirty="0" smtClean="0"/>
              <a:t>) a to nejpozději do 2. 5. následujícího roku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629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 daně pro FÚ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z příjmu PO je 19%</a:t>
            </a:r>
          </a:p>
          <a:p>
            <a:r>
              <a:rPr lang="cs-CZ" dirty="0" smtClean="0"/>
              <a:t>Daň </a:t>
            </a:r>
            <a:r>
              <a:rPr lang="cs-CZ" dirty="0"/>
              <a:t>z příjmu FO je 19</a:t>
            </a:r>
            <a:r>
              <a:rPr lang="cs-CZ" dirty="0" smtClean="0"/>
              <a:t>% (platí pro OSVČ i zaměstnance)</a:t>
            </a:r>
            <a:endParaRPr lang="cs-CZ" dirty="0"/>
          </a:p>
          <a:p>
            <a:pPr lvl="1"/>
            <a:r>
              <a:rPr lang="cs-CZ" dirty="0" smtClean="0"/>
              <a:t>Jako zaměstnanec odvádíte 15% ze </a:t>
            </a:r>
            <a:r>
              <a:rPr lang="cs-CZ" dirty="0" err="1" smtClean="0"/>
              <a:t>superhrubého</a:t>
            </a:r>
            <a:r>
              <a:rPr lang="cs-CZ" dirty="0" smtClean="0"/>
              <a:t>  platu/mzdy.</a:t>
            </a:r>
          </a:p>
          <a:p>
            <a:pPr lvl="1"/>
            <a:r>
              <a:rPr lang="cs-CZ" dirty="0" smtClean="0"/>
              <a:t>Pokud byla hrubá mzda v roce 2020 vyšší než </a:t>
            </a:r>
            <a:r>
              <a:rPr lang="cs-CZ" dirty="0"/>
              <a:t>139 </a:t>
            </a:r>
            <a:r>
              <a:rPr lang="cs-CZ" dirty="0" smtClean="0"/>
              <a:t>340 Kč, odvádí se ještě 7% solidární daň.</a:t>
            </a:r>
          </a:p>
        </p:txBody>
      </p:sp>
    </p:spTree>
    <p:extLst>
      <p:ext uri="{BB962C8B-B14F-4D97-AF65-F5344CB8AC3E}">
        <p14:creationId xmlns:p14="http://schemas.microsoft.com/office/powerpoint/2010/main" val="416767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kroky při založení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Studium právních předpisů. </a:t>
            </a:r>
          </a:p>
          <a:p>
            <a:r>
              <a:rPr lang="cs-CZ" dirty="0" smtClean="0"/>
              <a:t>2. Příprava dokumentace</a:t>
            </a:r>
          </a:p>
          <a:p>
            <a:r>
              <a:rPr lang="cs-CZ" dirty="0" smtClean="0"/>
              <a:t>3. Sepsání společenské smlouvy u notáře (zakladatelská smlouvy, zakladatelská listina)</a:t>
            </a:r>
          </a:p>
          <a:p>
            <a:r>
              <a:rPr lang="cs-CZ" dirty="0" smtClean="0"/>
              <a:t>4. Složení základního kapitálu</a:t>
            </a:r>
          </a:p>
          <a:p>
            <a:r>
              <a:rPr lang="cs-CZ" dirty="0" smtClean="0"/>
              <a:t>5. Obstarání dokumentů (výpis z katastr, nájemní smlouvu, památkáři, hasiči, hygiena,…)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Pokračujeme v zakládání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Ohlášení živností</a:t>
            </a:r>
          </a:p>
          <a:p>
            <a:r>
              <a:rPr lang="cs-CZ" dirty="0" smtClean="0"/>
              <a:t>7. Podání návrhu na zápis do obchodního rejstříku</a:t>
            </a:r>
          </a:p>
          <a:p>
            <a:r>
              <a:rPr lang="es-ES" dirty="0" smtClean="0"/>
              <a:t>8. Uvolnění účtu v bance</a:t>
            </a:r>
          </a:p>
          <a:p>
            <a:r>
              <a:rPr lang="pt-BR" dirty="0" smtClean="0"/>
              <a:t>9. Registrace na Finančním úřadě</a:t>
            </a:r>
          </a:p>
          <a:p>
            <a:r>
              <a:rPr lang="cs-CZ" dirty="0" smtClean="0"/>
              <a:t>10. Pořízení výpisu z živnostenského rejstříku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 se musí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mít jasnou představu, co chce nabízet</a:t>
            </a:r>
          </a:p>
          <a:p>
            <a:r>
              <a:rPr lang="cs-CZ" dirty="0" smtClean="0"/>
              <a:t>Znát svoje produkty</a:t>
            </a:r>
          </a:p>
          <a:p>
            <a:r>
              <a:rPr lang="cs-CZ" dirty="0" smtClean="0"/>
              <a:t>Znát své zákazníky (mít správně nadefinovaný cílový segment)</a:t>
            </a:r>
          </a:p>
          <a:p>
            <a:r>
              <a:rPr lang="cs-CZ" dirty="0" smtClean="0"/>
              <a:t>Vědět, kdo jsou jeho konkurenti</a:t>
            </a:r>
          </a:p>
          <a:p>
            <a:r>
              <a:rPr lang="cs-CZ" dirty="0" smtClean="0"/>
              <a:t>Mít loajální zaměstnance</a:t>
            </a:r>
          </a:p>
          <a:p>
            <a:r>
              <a:rPr lang="cs-CZ" dirty="0" smtClean="0"/>
              <a:t>Znát zákony a vědět na koho se obrátit o pomoc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157192"/>
            <a:ext cx="6781800" cy="18002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Dokumenty potřebné k založení podniku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společenská smlouva (zakladatelská listina) – notářský zápis</a:t>
            </a:r>
          </a:p>
          <a:p>
            <a:r>
              <a:rPr lang="cs-CZ" dirty="0" smtClean="0"/>
              <a:t>výpis z katastru nemovitosti, případně nájemní smlouva</a:t>
            </a:r>
          </a:p>
          <a:p>
            <a:r>
              <a:rPr lang="cs-CZ" dirty="0" smtClean="0"/>
              <a:t>souhlas majitele nemovitosti s umístěním sídla nové společnosti</a:t>
            </a:r>
          </a:p>
          <a:p>
            <a:r>
              <a:rPr lang="cs-CZ" dirty="0" smtClean="0"/>
              <a:t>rozhodnutí jednatele o umístění sídla s.r.o.</a:t>
            </a:r>
          </a:p>
          <a:p>
            <a:r>
              <a:rPr lang="cs-CZ" dirty="0" smtClean="0"/>
              <a:t>čestné prohlášení jednatele o bezúhonnosti</a:t>
            </a:r>
          </a:p>
          <a:p>
            <a:r>
              <a:rPr lang="cs-CZ" dirty="0" smtClean="0"/>
              <a:t>prohlášení správce vkladu o složení základního kapitálu</a:t>
            </a:r>
          </a:p>
          <a:p>
            <a:r>
              <a:rPr lang="cs-CZ" dirty="0" smtClean="0"/>
              <a:t>potvrzení banky o splacení základního kapitálu</a:t>
            </a:r>
          </a:p>
          <a:p>
            <a:r>
              <a:rPr lang="cs-CZ" dirty="0" smtClean="0"/>
              <a:t>živnostenské oprávnění (vydané na kterémkoliv živnostenském úřadě ČR)</a:t>
            </a:r>
          </a:p>
          <a:p>
            <a:r>
              <a:rPr lang="cs-CZ" dirty="0" smtClean="0"/>
              <a:t>návrh na zápis společnosti do obchodního rejstříku (elektronický formulář na www.justice.</a:t>
            </a:r>
            <a:r>
              <a:rPr lang="cs-CZ" dirty="0" err="1" smtClean="0"/>
              <a:t>cz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plná moc v případě zastoupení advokátem, příp. další listiny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Mějte ho:</a:t>
            </a:r>
          </a:p>
          <a:p>
            <a:pPr lvl="1"/>
            <a:r>
              <a:rPr lang="cs-CZ" dirty="0" smtClean="0"/>
              <a:t>Když jdete žádat o podnikatelský úvěr</a:t>
            </a:r>
          </a:p>
          <a:p>
            <a:pPr lvl="1"/>
            <a:r>
              <a:rPr lang="cs-CZ" dirty="0" smtClean="0"/>
              <a:t>Když hledáte investora</a:t>
            </a:r>
          </a:p>
          <a:p>
            <a:pPr lvl="1"/>
            <a:r>
              <a:rPr lang="cs-CZ" dirty="0" smtClean="0"/>
              <a:t>Když máte větší projekt</a:t>
            </a:r>
          </a:p>
          <a:p>
            <a:pPr lvl="1"/>
            <a:r>
              <a:rPr lang="cs-CZ" dirty="0" smtClean="0"/>
              <a:t>Když je více společníků</a:t>
            </a:r>
          </a:p>
          <a:p>
            <a:pPr lvl="1"/>
            <a:r>
              <a:rPr lang="cs-CZ" dirty="0" smtClean="0"/>
              <a:t>Když Vy sami i potřebujete ujasnit jednotlivé kroky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Toto obsahuje </a:t>
            </a:r>
            <a:r>
              <a:rPr lang="cs-CZ" smtClean="0"/>
              <a:t>BuPlán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99384"/>
          </a:xfrm>
        </p:spPr>
        <p:txBody>
          <a:bodyPr>
            <a:normAutofit/>
          </a:bodyPr>
          <a:lstStyle/>
          <a:p>
            <a:r>
              <a:rPr lang="cs-CZ" dirty="0" smtClean="0"/>
              <a:t>Souhrn – 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endParaRPr lang="cs-CZ" dirty="0" smtClean="0"/>
          </a:p>
          <a:p>
            <a:r>
              <a:rPr lang="cs-CZ" dirty="0" smtClean="0"/>
              <a:t>Popis podniku vč. charakteristiky produktu</a:t>
            </a:r>
          </a:p>
          <a:p>
            <a:r>
              <a:rPr lang="cs-CZ" dirty="0" smtClean="0"/>
              <a:t>Organizační plán vč. personálního zabezpečení</a:t>
            </a:r>
          </a:p>
          <a:p>
            <a:r>
              <a:rPr lang="cs-CZ" dirty="0" smtClean="0"/>
              <a:t>Distribuční plán – zahrnuje celou logistiku,tedy i skladování</a:t>
            </a:r>
          </a:p>
          <a:p>
            <a:r>
              <a:rPr lang="cs-CZ" dirty="0" smtClean="0"/>
              <a:t>Marketingový plán vč. situačních analýz a výzkumů trhu</a:t>
            </a:r>
          </a:p>
          <a:p>
            <a:r>
              <a:rPr lang="cs-CZ" dirty="0" smtClean="0"/>
              <a:t>Výrobní plán – pokud vyrábíte</a:t>
            </a:r>
          </a:p>
          <a:p>
            <a:r>
              <a:rPr lang="cs-CZ" dirty="0" smtClean="0"/>
              <a:t>Finanční plán</a:t>
            </a:r>
          </a:p>
          <a:p>
            <a:r>
              <a:rPr lang="cs-CZ" dirty="0" smtClean="0"/>
              <a:t>Hodnocení rizik</a:t>
            </a:r>
          </a:p>
          <a:p>
            <a:r>
              <a:rPr lang="cs-CZ" dirty="0" smtClean="0"/>
              <a:t>Harmonogra</a:t>
            </a:r>
            <a:r>
              <a:rPr lang="cs-CZ" dirty="0"/>
              <a:t>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 A=P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Aktiva	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Stálá aktiva</a:t>
            </a:r>
          </a:p>
          <a:p>
            <a:r>
              <a:rPr lang="cs-CZ" dirty="0" smtClean="0"/>
              <a:t>DHM</a:t>
            </a:r>
          </a:p>
          <a:p>
            <a:r>
              <a:rPr lang="cs-CZ" dirty="0" smtClean="0"/>
              <a:t>DNM</a:t>
            </a:r>
          </a:p>
          <a:p>
            <a:r>
              <a:rPr lang="cs-CZ" dirty="0" smtClean="0"/>
              <a:t>DFM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Oběžná aktiva</a:t>
            </a:r>
          </a:p>
          <a:p>
            <a:r>
              <a:rPr lang="cs-CZ" dirty="0" smtClean="0"/>
              <a:t>Zásoby</a:t>
            </a:r>
          </a:p>
          <a:p>
            <a:r>
              <a:rPr lang="cs-CZ" dirty="0" smtClean="0"/>
              <a:t>KFM</a:t>
            </a:r>
          </a:p>
          <a:p>
            <a:r>
              <a:rPr lang="cs-CZ" dirty="0" smtClean="0"/>
              <a:t>Pohledávky</a:t>
            </a:r>
          </a:p>
          <a:p>
            <a:r>
              <a:rPr lang="cs-CZ" dirty="0" smtClean="0"/>
              <a:t>Časové rozlišení aktiv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Pasiva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2427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Vlastní kapitál (pasiva)</a:t>
            </a:r>
          </a:p>
          <a:p>
            <a:r>
              <a:rPr lang="cs-CZ" dirty="0" smtClean="0"/>
              <a:t>ZK</a:t>
            </a:r>
          </a:p>
          <a:p>
            <a:r>
              <a:rPr lang="cs-CZ" dirty="0" smtClean="0"/>
              <a:t>Kapitálové fondy</a:t>
            </a:r>
          </a:p>
          <a:p>
            <a:r>
              <a:rPr lang="cs-CZ" dirty="0" smtClean="0"/>
              <a:t>Fondy ze zisku</a:t>
            </a:r>
          </a:p>
          <a:p>
            <a:r>
              <a:rPr lang="cs-CZ" dirty="0" smtClean="0"/>
              <a:t>Zisk/ztráta (VH)</a:t>
            </a:r>
          </a:p>
          <a:p>
            <a:r>
              <a:rPr lang="cs-CZ" dirty="0" smtClean="0"/>
              <a:t>VH za minulé období</a:t>
            </a:r>
          </a:p>
          <a:p>
            <a:pPr marL="0" indent="0">
              <a:buNone/>
            </a:pPr>
            <a:r>
              <a:rPr lang="cs-CZ" dirty="0" smtClean="0"/>
              <a:t>Cizí kapitál (pasiva)</a:t>
            </a:r>
          </a:p>
          <a:p>
            <a:r>
              <a:rPr lang="cs-CZ" dirty="0" smtClean="0"/>
              <a:t>Dlouhodobé úvěry a půjčky</a:t>
            </a:r>
          </a:p>
          <a:p>
            <a:r>
              <a:rPr lang="cs-CZ" dirty="0" smtClean="0"/>
              <a:t>Krátkodobé úvěry a půjčky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775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266928"/>
            <a:ext cx="6781800" cy="1600200"/>
          </a:xfrm>
        </p:spPr>
        <p:txBody>
          <a:bodyPr/>
          <a:lstStyle/>
          <a:p>
            <a:r>
              <a:rPr lang="cs-CZ" dirty="0" smtClean="0"/>
              <a:t>Zahajovací rozvaha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Aktiva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Pasiva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67544" y="1484784"/>
            <a:ext cx="4040188" cy="43204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Stálý majetek</a:t>
            </a:r>
          </a:p>
          <a:p>
            <a:pPr marL="0" indent="0">
              <a:buNone/>
            </a:pPr>
            <a:r>
              <a:rPr lang="cs-CZ" dirty="0" smtClean="0"/>
              <a:t>Dlouhodobý hmotný majetek</a:t>
            </a:r>
          </a:p>
          <a:p>
            <a:r>
              <a:rPr lang="cs-CZ" dirty="0" smtClean="0"/>
              <a:t>Nad 40 tis, doba používání déle jak 1 rok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Zřizovací výdaje (jen v zahajovací rozvaze)</a:t>
            </a:r>
          </a:p>
          <a:p>
            <a:pPr marL="0" indent="0">
              <a:buNone/>
            </a:pPr>
            <a:r>
              <a:rPr lang="cs-CZ" dirty="0" smtClean="0"/>
              <a:t>Dlouhodobý finanční majetek</a:t>
            </a:r>
          </a:p>
          <a:p>
            <a:r>
              <a:rPr lang="cs-CZ" dirty="0" smtClean="0"/>
              <a:t>Akcie, dl. Cenné papíry</a:t>
            </a:r>
          </a:p>
          <a:p>
            <a:pPr marL="0" indent="0">
              <a:buNone/>
            </a:pPr>
            <a:r>
              <a:rPr lang="cs-CZ" dirty="0" smtClean="0"/>
              <a:t>Dlouhodobý nehmotný majetek</a:t>
            </a:r>
          </a:p>
          <a:p>
            <a:r>
              <a:rPr lang="cs-CZ" dirty="0" smtClean="0"/>
              <a:t>Nad 60 tis, doba používání déle jak 1 rok</a:t>
            </a:r>
          </a:p>
          <a:p>
            <a:r>
              <a:rPr lang="cs-CZ" dirty="0" smtClean="0"/>
              <a:t>softwary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Oběžný majetek</a:t>
            </a:r>
          </a:p>
          <a:p>
            <a:r>
              <a:rPr lang="cs-CZ" dirty="0" smtClean="0"/>
              <a:t>Peníze, krátkodobé cenné papíry</a:t>
            </a:r>
          </a:p>
          <a:p>
            <a:r>
              <a:rPr lang="cs-CZ" dirty="0" smtClean="0"/>
              <a:t>Zásoby materiálu, zboží, polotovarů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1484784"/>
            <a:ext cx="4041775" cy="42784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Vlastní kapitál</a:t>
            </a:r>
          </a:p>
          <a:p>
            <a:pPr marL="0" indent="0">
              <a:buNone/>
            </a:pPr>
            <a:r>
              <a:rPr lang="cs-CZ" dirty="0" smtClean="0"/>
              <a:t>Základní kapitál</a:t>
            </a:r>
          </a:p>
          <a:p>
            <a:pPr marL="0" indent="0">
              <a:buNone/>
            </a:pPr>
            <a:r>
              <a:rPr lang="cs-CZ" dirty="0" smtClean="0"/>
              <a:t>Kapitálové fondy</a:t>
            </a:r>
          </a:p>
          <a:p>
            <a:pPr marL="0" indent="0">
              <a:buNone/>
            </a:pPr>
            <a:r>
              <a:rPr lang="cs-CZ" dirty="0" smtClean="0"/>
              <a:t>Rezervní fondy a fondy ze zisku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VH za minulé období (v zahajovací rozvaze nebývá)</a:t>
            </a:r>
          </a:p>
          <a:p>
            <a:pPr marL="0" indent="0">
              <a:buNone/>
            </a:pPr>
            <a:r>
              <a:rPr lang="cs-CZ" dirty="0" smtClean="0"/>
              <a:t>VH za běžné období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Cizí kapitál</a:t>
            </a:r>
          </a:p>
          <a:p>
            <a:pPr marL="0" indent="0">
              <a:buNone/>
            </a:pPr>
            <a:r>
              <a:rPr lang="cs-CZ" dirty="0" smtClean="0"/>
              <a:t>Kr. závazky</a:t>
            </a:r>
          </a:p>
          <a:p>
            <a:r>
              <a:rPr lang="cs-CZ" dirty="0" smtClean="0"/>
              <a:t>Vůči zaměstnancům, FÚ, SSSZ</a:t>
            </a:r>
          </a:p>
          <a:p>
            <a:r>
              <a:rPr lang="cs-CZ" dirty="0" smtClean="0"/>
              <a:t>Úvěry krátkodobé</a:t>
            </a:r>
          </a:p>
          <a:p>
            <a:pPr marL="0" indent="0">
              <a:buNone/>
            </a:pPr>
            <a:r>
              <a:rPr lang="cs-CZ" dirty="0" smtClean="0"/>
              <a:t>Dl. Závazky</a:t>
            </a:r>
          </a:p>
          <a:p>
            <a:r>
              <a:rPr lang="cs-CZ" dirty="0" smtClean="0"/>
              <a:t>Úvěry dlouhodobé</a:t>
            </a:r>
          </a:p>
          <a:p>
            <a:r>
              <a:rPr lang="cs-CZ" dirty="0" smtClean="0"/>
              <a:t>Rezerva</a:t>
            </a:r>
          </a:p>
          <a:p>
            <a:r>
              <a:rPr lang="cs-CZ" dirty="0" smtClean="0"/>
              <a:t>Bankovní úvěry a výpomoci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70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 je podnikatel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Podnikatelem podle legislativy je:</a:t>
            </a:r>
          </a:p>
          <a:p>
            <a:pPr>
              <a:buNone/>
            </a:pPr>
            <a:r>
              <a:rPr lang="cs-CZ" dirty="0" smtClean="0"/>
              <a:t>	a) osoba zapsaná v obchodním rejstříku,</a:t>
            </a:r>
            <a:br>
              <a:rPr lang="cs-CZ" dirty="0" smtClean="0"/>
            </a:br>
            <a:r>
              <a:rPr lang="cs-CZ" dirty="0" smtClean="0"/>
              <a:t>b) osoba, která podniká na základě živnostenského oprávnění,</a:t>
            </a:r>
            <a:br>
              <a:rPr lang="cs-CZ" dirty="0" smtClean="0"/>
            </a:br>
            <a:r>
              <a:rPr lang="cs-CZ" dirty="0" smtClean="0"/>
              <a:t>c) osoba, která podniká na základě jiného než živnostenského oprávnění podle zvláštních předpisů,</a:t>
            </a:r>
            <a:br>
              <a:rPr lang="cs-CZ" dirty="0" smtClean="0"/>
            </a:br>
            <a:r>
              <a:rPr lang="cs-CZ" dirty="0" smtClean="0"/>
              <a:t>d) fyzická osoba, která provozuje zemědělskou výrobu a je zapsána do evidence podle zvláštního předpisu.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3968" y="4581128"/>
            <a:ext cx="6781800" cy="1600200"/>
          </a:xfrm>
        </p:spPr>
        <p:txBody>
          <a:bodyPr/>
          <a:lstStyle/>
          <a:p>
            <a:r>
              <a:rPr lang="cs-CZ" dirty="0" smtClean="0"/>
              <a:t>Dělení živností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Ohlašovací	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567658" y="1498203"/>
            <a:ext cx="4040188" cy="468312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arenR"/>
            </a:pPr>
            <a:r>
              <a:rPr lang="cs-CZ" dirty="0" smtClean="0"/>
              <a:t>Volné </a:t>
            </a:r>
            <a:r>
              <a:rPr lang="cs-CZ" dirty="0" smtClean="0"/>
              <a:t> (http</a:t>
            </a:r>
            <a:r>
              <a:rPr lang="cs-CZ" dirty="0" smtClean="0"/>
              <a:t>://zakony.kurzy.cz/455-1991-zivnostensky-zakon/priloha-4/ a ty, které nejsou uvedeny v příloze živ. Zákona č. 1 a 2)</a:t>
            </a:r>
          </a:p>
          <a:p>
            <a:pPr marL="457200" indent="-457200">
              <a:buAutoNum type="arabicParenR"/>
            </a:pPr>
            <a:r>
              <a:rPr lang="cs-CZ" dirty="0" smtClean="0"/>
              <a:t>Řemeslné </a:t>
            </a:r>
            <a:r>
              <a:rPr lang="cs-CZ" dirty="0"/>
              <a:t>https://zakony.kurzy.cz/455-1991-zivnostensky-zakon/priloha-1/)</a:t>
            </a: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/>
              <a:t>Vázané (http://zakony.kurzy.cz/455-1991-zivnostensky-zakon/priloha-2/)</a:t>
            </a:r>
          </a:p>
          <a:p>
            <a:pPr marL="457200" indent="-457200">
              <a:buAutoNum type="arabicParenR"/>
            </a:pPr>
            <a:endParaRPr lang="cs-CZ" dirty="0"/>
          </a:p>
          <a:p>
            <a:pPr marL="457200" indent="-457200">
              <a:buNone/>
            </a:pPr>
            <a:r>
              <a:rPr lang="cs-CZ" sz="1400" i="1" dirty="0" smtClean="0"/>
              <a:t>U řemeslných a vázaných živností musíme plnit podmínky dané zákonem(vzdělání nebo rekvalifikační kurz, případně praxe v oboru</a:t>
            </a:r>
            <a:endParaRPr lang="cs-CZ" sz="1400" i="1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Koncesované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Koncese (taxi, CK, advokáti, notáři, lékaři aj</a:t>
            </a:r>
            <a:r>
              <a:rPr lang="cs-CZ" dirty="0"/>
              <a:t>. - https://zakony.kurzy.cz/455-1991-zivnostensky-zakon/priloha-3/)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společnosti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Veřejná osobní společnost v.o.s.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539896"/>
          </a:xfrm>
        </p:spPr>
        <p:txBody>
          <a:bodyPr>
            <a:normAutofit/>
          </a:bodyPr>
          <a:lstStyle/>
          <a:p>
            <a:r>
              <a:rPr lang="cs-CZ" dirty="0" smtClean="0"/>
              <a:t>Minimálně dvě FO nebo jedna PO</a:t>
            </a:r>
          </a:p>
          <a:p>
            <a:r>
              <a:rPr lang="cs-CZ" dirty="0" smtClean="0"/>
              <a:t>Podíly jsou rozděleny rovným dílem není-li </a:t>
            </a:r>
            <a:r>
              <a:rPr lang="cs-CZ" dirty="0" err="1" smtClean="0"/>
              <a:t>zakl</a:t>
            </a:r>
            <a:r>
              <a:rPr lang="cs-CZ" dirty="0" smtClean="0"/>
              <a:t>. smlouvou určeno jinak.</a:t>
            </a:r>
          </a:p>
          <a:p>
            <a:r>
              <a:rPr lang="cs-CZ" dirty="0" smtClean="0"/>
              <a:t>Statutární orgán jsou všichni společníci, není-li smlouvou určeno jinak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Komanditní společnost k.s.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5398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Komanditista ručí za dluhy omezeně (není-li ve smlouvě určeno jinak, tzv. komanditní suma)</a:t>
            </a:r>
          </a:p>
          <a:p>
            <a:r>
              <a:rPr lang="cs-CZ" dirty="0" smtClean="0"/>
              <a:t>Komplementář ručí neomezeně</a:t>
            </a:r>
          </a:p>
          <a:p>
            <a:r>
              <a:rPr lang="cs-CZ" dirty="0" smtClean="0"/>
              <a:t>ZK vkládá jen komanditista</a:t>
            </a:r>
          </a:p>
          <a:p>
            <a:r>
              <a:rPr lang="cs-CZ" dirty="0" smtClean="0"/>
              <a:t>Statutární orgán jsou komplementáři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34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312375"/>
            <a:ext cx="7848872" cy="8709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Obchodní společnosti - s.r.o.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ZK ve výši 1Kč. ZK vkládají všichni společníci určitým podílem, který může být různý. Vklad musí být splacen nejpozději do 5 let </a:t>
            </a:r>
            <a:r>
              <a:rPr lang="cs-CZ" dirty="0"/>
              <a:t>ode dne vzniku společnosti nebo od převzetí vkladové povinnosti za trvání </a:t>
            </a:r>
            <a:r>
              <a:rPr lang="cs-CZ" dirty="0" smtClean="0"/>
              <a:t>společnosti.</a:t>
            </a:r>
          </a:p>
          <a:p>
            <a:r>
              <a:rPr lang="cs-CZ" dirty="0" smtClean="0"/>
              <a:t>Podíl společníka může být představován „kmenovým listem“ – cenný papír na řad.</a:t>
            </a:r>
            <a:endParaRPr lang="cs-CZ" dirty="0"/>
          </a:p>
          <a:p>
            <a:r>
              <a:rPr lang="cs-CZ" dirty="0" smtClean="0"/>
              <a:t>Společníci </a:t>
            </a:r>
            <a:r>
              <a:rPr lang="cs-CZ" dirty="0"/>
              <a:t>se podílejí na zisku určeném valnou hromadou k rozdělení mezi společníky v poměru svých podílů, ledaže společenská smlouva určí </a:t>
            </a:r>
            <a:r>
              <a:rPr lang="cs-CZ" dirty="0" smtClean="0"/>
              <a:t>jinak</a:t>
            </a:r>
          </a:p>
          <a:p>
            <a:r>
              <a:rPr lang="cs-CZ" dirty="0" smtClean="0"/>
              <a:t>Statutární orgán:</a:t>
            </a:r>
          </a:p>
          <a:p>
            <a:pPr lvl="1"/>
            <a:r>
              <a:rPr lang="cs-CZ" dirty="0" smtClean="0"/>
              <a:t>Jednatelé</a:t>
            </a:r>
          </a:p>
          <a:p>
            <a:pPr lvl="1"/>
            <a:r>
              <a:rPr lang="cs-CZ" dirty="0" smtClean="0"/>
              <a:t>Valná hromada</a:t>
            </a:r>
          </a:p>
          <a:p>
            <a:pPr lvl="1"/>
            <a:r>
              <a:rPr lang="cs-CZ" dirty="0" smtClean="0"/>
              <a:t>Dozorčí rada</a:t>
            </a:r>
          </a:p>
          <a:p>
            <a:pPr marL="32004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69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stát podnikatelem: Všeobecné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věku 18 let</a:t>
            </a:r>
          </a:p>
          <a:p>
            <a:r>
              <a:rPr lang="cs-CZ" dirty="0" smtClean="0"/>
              <a:t>Způsobilost k právním úkonům</a:t>
            </a:r>
          </a:p>
          <a:p>
            <a:r>
              <a:rPr lang="cs-CZ" dirty="0" smtClean="0"/>
              <a:t>Právní bezúhonnost (výpis z rejstříku trestů. ČP 100 Kč)</a:t>
            </a:r>
          </a:p>
          <a:p>
            <a:endParaRPr lang="cs-CZ" dirty="0"/>
          </a:p>
          <a:p>
            <a:r>
              <a:rPr lang="cs-CZ" dirty="0" smtClean="0"/>
              <a:t>V případě, že jste už podnikali, po vás úřady budou chtít doložit, že nedlužíte na daních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stát podnikatelem: FO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Většinu živností stačí jen ohlásit na kterýkoliv živnostenský úřad (výpis z ŽR obdržíte asi do měsíce). Doložíme, že splňujeme všeobecné podmínky a to většinou stačí, protože většina živností patří do volné živnosti.</a:t>
            </a:r>
          </a:p>
          <a:p>
            <a:endParaRPr lang="cs-CZ" dirty="0" smtClean="0"/>
          </a:p>
          <a:p>
            <a:r>
              <a:rPr lang="cs-CZ" dirty="0" smtClean="0"/>
              <a:t>Pro získání živnosti patřící do živnosti vázané nebo živnosti řemeslné navíc doložíme požadovanou odbornou způsobilost, například vzdělání, praxi.</a:t>
            </a:r>
          </a:p>
          <a:p>
            <a:endParaRPr lang="cs-CZ" dirty="0" smtClean="0"/>
          </a:p>
          <a:p>
            <a:r>
              <a:rPr lang="cs-CZ" dirty="0" smtClean="0"/>
              <a:t>Zaplatíme 1000 Kč jako poplatek na ŽÚ a kolek za výpis z rejstříku trestů.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ŽÚ a Jednotný formulář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Živnost nahlásíte na Živnostenském úřadě (většinou je to odbor Městského úřadu)</a:t>
            </a:r>
          </a:p>
          <a:p>
            <a:r>
              <a:rPr lang="cs-CZ" dirty="0" smtClean="0"/>
              <a:t>Tam vyplníte jednotný registrační formulář (doporučuji udělat už doma)</a:t>
            </a:r>
          </a:p>
          <a:p>
            <a:r>
              <a:rPr lang="cs-CZ" dirty="0" smtClean="0"/>
              <a:t>https://www.mpo.cz/cz/podnikani/zivnostenske-podnikani/crm-jednotny-registracni-formular/jednotny-registracni-formular---231887/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1789</TotalTime>
  <Words>1170</Words>
  <Application>Microsoft Office PowerPoint</Application>
  <PresentationFormat>Předvádění na obrazovce (4:3)</PresentationFormat>
  <Paragraphs>207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Impact</vt:lpstr>
      <vt:lpstr>Times New Roman</vt:lpstr>
      <vt:lpstr>NewsPrint</vt:lpstr>
      <vt:lpstr>Jak založit firmu</vt:lpstr>
      <vt:lpstr>To se musí</vt:lpstr>
      <vt:lpstr>To je podnikatel</vt:lpstr>
      <vt:lpstr>Dělení živností</vt:lpstr>
      <vt:lpstr>Osobní společnosti</vt:lpstr>
      <vt:lpstr>Obchodní společnosti - s.r.o.</vt:lpstr>
      <vt:lpstr>Jak se stát podnikatelem: Všeobecné podmínky</vt:lpstr>
      <vt:lpstr>Jak se stát podnikatelem: FO </vt:lpstr>
      <vt:lpstr>ŽÚ a Jednotný formulář</vt:lpstr>
      <vt:lpstr>Co nahlásit na SSSZ a ZP?</vt:lpstr>
      <vt:lpstr>Povinné odvody SSSZ </vt:lpstr>
      <vt:lpstr>Složení sociálního pojistného </vt:lpstr>
      <vt:lpstr>Proč platíte sociální pojištění?</vt:lpstr>
      <vt:lpstr>Jak je to s peněžitou pomocí v mateřství?</vt:lpstr>
      <vt:lpstr>Povinné odvody ZP</vt:lpstr>
      <vt:lpstr>Studium a podnikání</vt:lpstr>
      <vt:lpstr>Ještě daně pro FÚ</vt:lpstr>
      <vt:lpstr>Základní kroky při založení podniku</vt:lpstr>
      <vt:lpstr>Pokračujeme v zakládání</vt:lpstr>
      <vt:lpstr> Dokumenty potřebné k založení podniku </vt:lpstr>
      <vt:lpstr>Business plán</vt:lpstr>
      <vt:lpstr>Toto obsahuje BuPlán</vt:lpstr>
      <vt:lpstr>Rozvaha A=P</vt:lpstr>
      <vt:lpstr>Zahajovací rozvaha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módních značek ZS</dc:title>
  <dc:creator>Petka</dc:creator>
  <cp:lastModifiedBy>Hewlett-Packard Company</cp:lastModifiedBy>
  <cp:revision>23</cp:revision>
  <dcterms:created xsi:type="dcterms:W3CDTF">2017-11-13T14:20:18Z</dcterms:created>
  <dcterms:modified xsi:type="dcterms:W3CDTF">2020-11-19T12:34:11Z</dcterms:modified>
</cp:coreProperties>
</file>