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2" r:id="rId5"/>
    <p:sldId id="259" r:id="rId6"/>
    <p:sldId id="260" r:id="rId7"/>
    <p:sldId id="263" r:id="rId8"/>
    <p:sldId id="261"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DDF15E-C1F4-4D01-B523-E67EBC45FE18}" type="datetimeFigureOut">
              <a:rPr lang="fr-FR" smtClean="0"/>
              <a:pPr/>
              <a:t>29/03/2024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6EB8E1-8B3D-4017-B424-CCDDB19CEF0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A6EB8E1-8B3D-4017-B424-CCDDB19CEF02}"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94A41-61E4-4B02-BC7A-DCEA9C679D7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fr.wikipedia.org/wiki/Antipape" TargetMode="External"/><Relationship Id="rId2" Type="http://schemas.openxmlformats.org/officeDocument/2006/relationships/hyperlink" Target="https://fr.wikipedia.org/wiki/Jan_Hus" TargetMode="External"/><Relationship Id="rId1" Type="http://schemas.openxmlformats.org/officeDocument/2006/relationships/slideLayout" Target="../slideLayouts/slideLayout2.xml"/><Relationship Id="rId5" Type="http://schemas.openxmlformats.org/officeDocument/2006/relationships/hyperlink" Target="https://fr.wikipedia.org/wiki/Concile_de_Constance" TargetMode="External"/><Relationship Id="rId4" Type="http://schemas.openxmlformats.org/officeDocument/2006/relationships/hyperlink" Target="https://fr.wikipedia.org/wiki/Jean_XXIII_(antipap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3600" dirty="0" smtClean="0"/>
              <a:t>Olivier Marin</a:t>
            </a:r>
            <a:r>
              <a:rPr lang="fr-FR" dirty="0" smtClean="0"/>
              <a:t/>
            </a:r>
            <a:br>
              <a:rPr lang="fr-FR" dirty="0" smtClean="0"/>
            </a:br>
            <a:r>
              <a:rPr lang="fr-FR" dirty="0"/>
              <a:t/>
            </a:r>
            <a:br>
              <a:rPr lang="fr-FR" dirty="0"/>
            </a:br>
            <a:r>
              <a:rPr lang="fr-FR" sz="4900" dirty="0" smtClean="0"/>
              <a:t>La mémoire de Jan Hus </a:t>
            </a:r>
            <a:br>
              <a:rPr lang="fr-FR" sz="4900" dirty="0" smtClean="0"/>
            </a:br>
            <a:r>
              <a:rPr lang="fr-FR" sz="4900" dirty="0" smtClean="0"/>
              <a:t/>
            </a:r>
            <a:br>
              <a:rPr lang="fr-FR" sz="4900" dirty="0" smtClean="0"/>
            </a:br>
            <a:r>
              <a:rPr lang="fr-FR" sz="4900" dirty="0" smtClean="0"/>
              <a:t>à travers les </a:t>
            </a:r>
            <a:r>
              <a:rPr lang="fr-FR" sz="4900" dirty="0" err="1" smtClean="0"/>
              <a:t>odonymes</a:t>
            </a:r>
            <a:r>
              <a:rPr lang="fr-FR" sz="4900" dirty="0" smtClean="0"/>
              <a:t> français</a:t>
            </a:r>
            <a:endParaRPr lang="fr-FR" sz="4900" dirty="0"/>
          </a:p>
        </p:txBody>
      </p:sp>
      <p:sp>
        <p:nvSpPr>
          <p:cNvPr id="3" name="Sous-titre 2"/>
          <p:cNvSpPr>
            <a:spLocks noGrp="1"/>
          </p:cNvSpPr>
          <p:nvPr>
            <p:ph type="subTitle" idx="1"/>
          </p:nvPr>
        </p:nvSpPr>
        <p:spPr/>
        <p:txBody>
          <a:bodyPr/>
          <a:lstStyle/>
          <a:p>
            <a:endParaRPr lang="fr-FR"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t>La France de Jan Hus</a:t>
            </a:r>
            <a:br>
              <a:rPr lang="fr-FR" sz="3600" dirty="0" smtClean="0"/>
            </a:br>
            <a:r>
              <a:rPr lang="fr-FR" sz="3600" dirty="0" smtClean="0"/>
              <a:t/>
            </a:r>
            <a:br>
              <a:rPr lang="fr-FR" sz="3600" dirty="0" smtClean="0"/>
            </a:br>
            <a:r>
              <a:rPr lang="fr-FR" sz="3600" dirty="0" smtClean="0"/>
              <a:t/>
            </a:r>
            <a:br>
              <a:rPr lang="fr-FR" sz="3600" dirty="0" smtClean="0"/>
            </a:br>
            <a:endParaRPr lang="fr-FR" sz="3600" dirty="0"/>
          </a:p>
        </p:txBody>
      </p:sp>
      <p:sp>
        <p:nvSpPr>
          <p:cNvPr id="3" name="Espace réservé du contenu 2"/>
          <p:cNvSpPr>
            <a:spLocks noGrp="1"/>
          </p:cNvSpPr>
          <p:nvPr>
            <p:ph idx="1"/>
          </p:nvPr>
        </p:nvSpPr>
        <p:spPr/>
        <p:txBody>
          <a:bodyPr>
            <a:normAutofit/>
          </a:bodyPr>
          <a:lstStyle/>
          <a:p>
            <a:pPr>
              <a:buNone/>
            </a:pPr>
            <a:endParaRPr lang="fr-FR" dirty="0" smtClean="0"/>
          </a:p>
          <a:p>
            <a:endParaRPr lang="fr-FR" dirty="0"/>
          </a:p>
        </p:txBody>
      </p:sp>
      <p:pic>
        <p:nvPicPr>
          <p:cNvPr id="1026" name="Picture 2"/>
          <p:cNvPicPr>
            <a:picLocks noChangeAspect="1" noChangeArrowheads="1"/>
          </p:cNvPicPr>
          <p:nvPr/>
        </p:nvPicPr>
        <p:blipFill>
          <a:blip r:embed="rId2" cstate="print"/>
          <a:srcRect/>
          <a:stretch>
            <a:fillRect/>
          </a:stretch>
        </p:blipFill>
        <p:spPr bwMode="auto">
          <a:xfrm>
            <a:off x="2357422" y="928670"/>
            <a:ext cx="4296341" cy="5364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Condé-en-Brie</a:t>
            </a:r>
            <a:endParaRPr lang="fr-FR" dirty="0"/>
          </a:p>
        </p:txBody>
      </p:sp>
      <p:sp>
        <p:nvSpPr>
          <p:cNvPr id="3" name="Espace réservé du contenu 2"/>
          <p:cNvSpPr>
            <a:spLocks noGrp="1"/>
          </p:cNvSpPr>
          <p:nvPr>
            <p:ph idx="1"/>
          </p:nvPr>
        </p:nvSpPr>
        <p:spPr/>
        <p:txBody>
          <a:bodyPr>
            <a:normAutofit fontScale="32500" lnSpcReduction="20000"/>
          </a:bodyPr>
          <a:lstStyle/>
          <a:p>
            <a:pPr fontAlgn="t"/>
            <a:r>
              <a:rPr lang="fr-FR" sz="4500" dirty="0" smtClean="0">
                <a:latin typeface="Times New Roman" pitchFamily="18" charset="0"/>
                <a:cs typeface="Times New Roman" pitchFamily="18" charset="0"/>
              </a:rPr>
              <a:t>Rue Jean </a:t>
            </a:r>
            <a:r>
              <a:rPr lang="fr-FR" sz="4500" dirty="0" err="1" smtClean="0">
                <a:latin typeface="Times New Roman" pitchFamily="18" charset="0"/>
                <a:cs typeface="Times New Roman" pitchFamily="18" charset="0"/>
              </a:rPr>
              <a:t>Huss</a:t>
            </a:r>
            <a:r>
              <a:rPr lang="fr-FR" sz="4500" dirty="0" smtClean="0">
                <a:latin typeface="Times New Roman" pitchFamily="18" charset="0"/>
                <a:cs typeface="Times New Roman" pitchFamily="18" charset="0"/>
              </a:rPr>
              <a:t>, écriteau municipal : </a:t>
            </a:r>
          </a:p>
          <a:p>
            <a:pPr fontAlgn="t"/>
            <a:endParaRPr lang="fr-FR" sz="4500" dirty="0" smtClean="0">
              <a:latin typeface="Times New Roman" pitchFamily="18" charset="0"/>
              <a:cs typeface="Times New Roman" pitchFamily="18" charset="0"/>
            </a:endParaRPr>
          </a:p>
          <a:p>
            <a:pPr algn="just" fontAlgn="t">
              <a:buNone/>
            </a:pPr>
            <a:r>
              <a:rPr lang="fr-FR" sz="4500" dirty="0" smtClean="0">
                <a:latin typeface="Times New Roman" pitchFamily="18" charset="0"/>
                <a:cs typeface="Times New Roman" pitchFamily="18" charset="0"/>
              </a:rPr>
              <a:t>	« Jean </a:t>
            </a:r>
            <a:r>
              <a:rPr lang="fr-FR" sz="4500" dirty="0" err="1" smtClean="0">
                <a:latin typeface="Times New Roman" pitchFamily="18" charset="0"/>
                <a:cs typeface="Times New Roman" pitchFamily="18" charset="0"/>
              </a:rPr>
              <a:t>Hüss</a:t>
            </a:r>
            <a:r>
              <a:rPr lang="fr-FR" sz="4500" dirty="0" smtClean="0">
                <a:latin typeface="Times New Roman" pitchFamily="18" charset="0"/>
                <a:cs typeface="Times New Roman" pitchFamily="18" charset="0"/>
              </a:rPr>
              <a:t> (sic) fut un hérétique tchèque brûlé vif en 1415 et considéré comme un martyr par les protestants. Son nom rappelle le temps où Condé, appartenant au Prince du même nom, chef du Parti de la Réforme, était lui-même habité par de nombreux protestants qui édifièrent sans doute en ce lieu un monument ou une plaque en l’honneur de Jean </a:t>
            </a:r>
            <a:r>
              <a:rPr lang="fr-FR" sz="4500" dirty="0" err="1" smtClean="0">
                <a:latin typeface="Times New Roman" pitchFamily="18" charset="0"/>
                <a:cs typeface="Times New Roman" pitchFamily="18" charset="0"/>
              </a:rPr>
              <a:t>Hüss</a:t>
            </a:r>
            <a:r>
              <a:rPr lang="fr-FR" sz="4500" dirty="0" smtClean="0">
                <a:latin typeface="Times New Roman" pitchFamily="18" charset="0"/>
                <a:cs typeface="Times New Roman" pitchFamily="18" charset="0"/>
              </a:rPr>
              <a:t> ». </a:t>
            </a:r>
          </a:p>
          <a:p>
            <a:pPr algn="just" fontAlgn="t"/>
            <a:endParaRPr lang="fr-FR" sz="4500" dirty="0" smtClean="0">
              <a:latin typeface="Times New Roman" pitchFamily="18" charset="0"/>
              <a:cs typeface="Times New Roman" pitchFamily="18" charset="0"/>
            </a:endParaRPr>
          </a:p>
          <a:p>
            <a:pPr algn="just" fontAlgn="t"/>
            <a:r>
              <a:rPr lang="fr-FR" sz="4500" dirty="0" smtClean="0">
                <a:latin typeface="Times New Roman" pitchFamily="18" charset="0"/>
                <a:cs typeface="Times New Roman" pitchFamily="18" charset="0"/>
              </a:rPr>
              <a:t>Notice </a:t>
            </a:r>
            <a:r>
              <a:rPr lang="fr-FR" sz="4500" dirty="0" err="1" smtClean="0">
                <a:latin typeface="Times New Roman" pitchFamily="18" charset="0"/>
                <a:cs typeface="Times New Roman" pitchFamily="18" charset="0"/>
              </a:rPr>
              <a:t>wikipédia</a:t>
            </a:r>
            <a:r>
              <a:rPr lang="fr-FR" sz="4500" dirty="0" smtClean="0">
                <a:latin typeface="Times New Roman" pitchFamily="18" charset="0"/>
                <a:cs typeface="Times New Roman" pitchFamily="18" charset="0"/>
              </a:rPr>
              <a:t> Condé-en-Brie en ligne (dernier accès le 27 mars 2024) :</a:t>
            </a:r>
          </a:p>
          <a:p>
            <a:pPr algn="just" fontAlgn="t"/>
            <a:endParaRPr lang="fr-FR" sz="4500" dirty="0" smtClean="0">
              <a:latin typeface="Times New Roman" pitchFamily="18" charset="0"/>
              <a:cs typeface="Times New Roman" pitchFamily="18" charset="0"/>
            </a:endParaRPr>
          </a:p>
          <a:p>
            <a:pPr algn="just">
              <a:buNone/>
            </a:pPr>
            <a:r>
              <a:rPr lang="fr-FR" sz="4500" b="1" dirty="0" smtClean="0">
                <a:latin typeface="Times New Roman" pitchFamily="18" charset="0"/>
                <a:cs typeface="Times New Roman" pitchFamily="18" charset="0"/>
              </a:rPr>
              <a:t>	Personnalités liées à la commune</a:t>
            </a:r>
          </a:p>
          <a:p>
            <a:pPr algn="just">
              <a:buNone/>
            </a:pPr>
            <a:r>
              <a:rPr lang="fr-FR" sz="4500" dirty="0" smtClean="0">
                <a:latin typeface="Times New Roman" pitchFamily="18" charset="0"/>
                <a:cs typeface="Times New Roman" pitchFamily="18" charset="0"/>
                <a:hlinkClick r:id="rId2" tooltip="Jan Hus"/>
              </a:rPr>
              <a:t>	Jan Hus</a:t>
            </a:r>
            <a:r>
              <a:rPr lang="fr-FR" sz="4500" dirty="0" smtClean="0">
                <a:latin typeface="Times New Roman" pitchFamily="18" charset="0"/>
                <a:cs typeface="Times New Roman" pitchFamily="18" charset="0"/>
              </a:rPr>
              <a:t> (Jean </a:t>
            </a:r>
            <a:r>
              <a:rPr lang="fr-FR" sz="4500" dirty="0" err="1" smtClean="0">
                <a:latin typeface="Times New Roman" pitchFamily="18" charset="0"/>
                <a:cs typeface="Times New Roman" pitchFamily="18" charset="0"/>
              </a:rPr>
              <a:t>Huss</a:t>
            </a:r>
            <a:r>
              <a:rPr lang="fr-FR" sz="4500" dirty="0" smtClean="0">
                <a:latin typeface="Times New Roman" pitchFamily="18" charset="0"/>
                <a:cs typeface="Times New Roman" pitchFamily="18" charset="0"/>
              </a:rPr>
              <a:t>), né en Bohême du Sud en 1369 ou 1370, mort à Constance (Allemagne) le 6 juillet 1415 était un théologien tchèque qui fut déclaré hérétique par l'</a:t>
            </a:r>
            <a:r>
              <a:rPr lang="fr-FR" sz="4500" dirty="0" smtClean="0">
                <a:latin typeface="Times New Roman" pitchFamily="18" charset="0"/>
                <a:cs typeface="Times New Roman" pitchFamily="18" charset="0"/>
                <a:hlinkClick r:id="rId3" tooltip="Antipape"/>
              </a:rPr>
              <a:t>antipape</a:t>
            </a:r>
            <a:r>
              <a:rPr lang="fr-FR" sz="4500" dirty="0" smtClean="0">
                <a:latin typeface="Times New Roman" pitchFamily="18" charset="0"/>
                <a:cs typeface="Times New Roman" pitchFamily="18" charset="0"/>
              </a:rPr>
              <a:t> </a:t>
            </a:r>
            <a:r>
              <a:rPr lang="fr-FR" sz="4500" dirty="0" smtClean="0">
                <a:latin typeface="Times New Roman" pitchFamily="18" charset="0"/>
                <a:cs typeface="Times New Roman" pitchFamily="18" charset="0"/>
                <a:hlinkClick r:id="rId4" tooltip="Jean XXIII (antipape)"/>
              </a:rPr>
              <a:t>"Jean XXIII"</a:t>
            </a:r>
            <a:r>
              <a:rPr lang="fr-FR" sz="4500" dirty="0" smtClean="0">
                <a:latin typeface="Times New Roman" pitchFamily="18" charset="0"/>
                <a:cs typeface="Times New Roman" pitchFamily="18" charset="0"/>
              </a:rPr>
              <a:t> au </a:t>
            </a:r>
            <a:r>
              <a:rPr lang="fr-FR" sz="4500" dirty="0" smtClean="0">
                <a:latin typeface="Times New Roman" pitchFamily="18" charset="0"/>
                <a:cs typeface="Times New Roman" pitchFamily="18" charset="0"/>
                <a:hlinkClick r:id="rId5" tooltip="Concile de Constance"/>
              </a:rPr>
              <a:t>concile de Constance</a:t>
            </a:r>
            <a:r>
              <a:rPr lang="fr-FR" sz="4500" dirty="0" smtClean="0">
                <a:latin typeface="Times New Roman" pitchFamily="18" charset="0"/>
                <a:cs typeface="Times New Roman" pitchFamily="18" charset="0"/>
              </a:rPr>
              <a:t> et brûlé par le bras séculier. Il passa un moment à Condé-en-Brie pour y faire de la prédication. Une rue de la commune porte son nom.</a:t>
            </a:r>
          </a:p>
          <a:p>
            <a:pPr fontAlgn="t"/>
            <a:endParaRPr lang="fr-FR" dirty="0" smtClean="0"/>
          </a:p>
          <a:p>
            <a:pPr fontAlgn="t"/>
            <a:endParaRPr lang="fr-FR" dirty="0" smtClean="0"/>
          </a:p>
          <a:p>
            <a:pPr>
              <a:buNone/>
            </a:pPr>
            <a:r>
              <a:rPr lang="fr-FR" dirty="0" smtClean="0"/>
              <a:t/>
            </a:r>
            <a:br>
              <a:rPr lang="fr-FR" dirty="0" smtClean="0"/>
            </a:br>
            <a:endParaRPr lang="fr-F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571480"/>
            <a:ext cx="7286676" cy="646331"/>
          </a:xfrm>
          <a:prstGeom prst="rect">
            <a:avLst/>
          </a:prstGeom>
        </p:spPr>
        <p:txBody>
          <a:bodyPr wrap="square">
            <a:spAutoFit/>
          </a:bodyPr>
          <a:lstStyle/>
          <a:p>
            <a:pPr>
              <a:buNone/>
            </a:pPr>
            <a:endParaRPr lang="fr-FR" dirty="0" smtClean="0"/>
          </a:p>
          <a:p>
            <a:pPr>
              <a:buNone/>
            </a:pPr>
            <a:endParaRPr lang="fr-FR" dirty="0"/>
          </a:p>
        </p:txBody>
      </p:sp>
      <p:sp>
        <p:nvSpPr>
          <p:cNvPr id="5" name="Titre 4"/>
          <p:cNvSpPr>
            <a:spLocks noGrp="1"/>
          </p:cNvSpPr>
          <p:nvPr>
            <p:ph type="title"/>
          </p:nvPr>
        </p:nvSpPr>
        <p:spPr/>
        <p:txBody>
          <a:bodyPr/>
          <a:lstStyle/>
          <a:p>
            <a:r>
              <a:rPr lang="fr-FR" dirty="0" err="1" smtClean="0"/>
              <a:t>Chantenay</a:t>
            </a:r>
            <a:r>
              <a:rPr lang="fr-FR" dirty="0" smtClean="0"/>
              <a:t> (aujourd’hui Nantes)</a:t>
            </a:r>
            <a:endParaRPr lang="fr-FR" dirty="0"/>
          </a:p>
        </p:txBody>
      </p:sp>
      <p:sp>
        <p:nvSpPr>
          <p:cNvPr id="6" name="Espace réservé du contenu 5"/>
          <p:cNvSpPr>
            <a:spLocks noGrp="1"/>
          </p:cNvSpPr>
          <p:nvPr>
            <p:ph idx="1"/>
          </p:nvPr>
        </p:nvSpPr>
        <p:spPr/>
        <p:txBody>
          <a:bodyPr>
            <a:normAutofit fontScale="62500" lnSpcReduction="20000"/>
          </a:bodyPr>
          <a:lstStyle/>
          <a:p>
            <a:pPr algn="just"/>
            <a:r>
              <a:rPr lang="fr-FR" dirty="0" smtClean="0">
                <a:latin typeface="Times New Roman" pitchFamily="18" charset="0"/>
                <a:cs typeface="Times New Roman" pitchFamily="18" charset="0"/>
              </a:rPr>
              <a:t>Archives municipales de Nantes, registre des délibérations municipales de </a:t>
            </a:r>
            <a:r>
              <a:rPr lang="fr-FR" dirty="0" err="1" smtClean="0">
                <a:latin typeface="Times New Roman" pitchFamily="18" charset="0"/>
                <a:cs typeface="Times New Roman" pitchFamily="18" charset="0"/>
              </a:rPr>
              <a:t>Chantenay</a:t>
            </a:r>
            <a:r>
              <a:rPr lang="fr-FR" dirty="0" smtClean="0">
                <a:latin typeface="Times New Roman" pitchFamily="18" charset="0"/>
                <a:cs typeface="Times New Roman" pitchFamily="18" charset="0"/>
              </a:rPr>
              <a:t>, 2 Z 77, p. 183-184, séance du 2 avril 1905 :</a:t>
            </a:r>
          </a:p>
          <a:p>
            <a:pPr algn="just"/>
            <a:r>
              <a:rPr lang="fr-FR" dirty="0" smtClean="0">
                <a:latin typeface="Times New Roman" pitchFamily="18" charset="0"/>
                <a:cs typeface="Times New Roman" pitchFamily="18" charset="0"/>
              </a:rPr>
              <a:t>Qu’on se transporte par la pensée en 1414, dans le Cercle de la Souabe à Constance, l’Europe entière avait les yeux sur ce petit coin de l’Allemagne ; là, en effet, allait se passer un drame imposant, terrible et d’une portée que les acteurs ne soupçonnaient pas.  Le principe d’autorité avait réuni là, sous ses ordres, toutes les puissances de la terre : empereur, pape, patriarches et cardinaux, prêtres et docteurs. Le principe de la fraternité se personnifiait dans un pauvre curé de l’Université de Prague, né en 1373 à </a:t>
            </a:r>
            <a:r>
              <a:rPr lang="fr-FR" dirty="0" err="1" smtClean="0">
                <a:latin typeface="Times New Roman" pitchFamily="18" charset="0"/>
                <a:cs typeface="Times New Roman" pitchFamily="18" charset="0"/>
              </a:rPr>
              <a:t>Huasinetz</a:t>
            </a:r>
            <a:r>
              <a:rPr lang="fr-FR" dirty="0" smtClean="0">
                <a:latin typeface="Times New Roman" pitchFamily="18" charset="0"/>
                <a:cs typeface="Times New Roman" pitchFamily="18" charset="0"/>
              </a:rPr>
              <a:t> (sic), en Bohême, nommé 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qu’on avait mis en prison et qu’on allait juger. Le concile et 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représentaient là non seulement deux opinions contraires, mais deux principes opposés. La primitive égalité des chrétiens rompue, la terre devenue chrétienne et demeurant néanmoins couverte d’esclaves, de pauvres et d’opprimés, malgré le souvenir et les enseignements du Christ, voilà ce que représentait ce célèbre Concile de Constance. </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err="1" smtClean="0"/>
              <a:t>Chantenay</a:t>
            </a:r>
            <a:endParaRPr lang="fr-FR" dirty="0"/>
          </a:p>
        </p:txBody>
      </p:sp>
      <p:sp>
        <p:nvSpPr>
          <p:cNvPr id="8" name="Espace réservé du contenu 7"/>
          <p:cNvSpPr>
            <a:spLocks noGrp="1"/>
          </p:cNvSpPr>
          <p:nvPr>
            <p:ph sz="half" idx="1"/>
          </p:nvPr>
        </p:nvSpPr>
        <p:spPr/>
        <p:txBody>
          <a:bodyPr>
            <a:normAutofit fontScale="47500" lnSpcReduction="20000"/>
          </a:bodyPr>
          <a:lstStyle/>
          <a:p>
            <a:pPr algn="just"/>
            <a:r>
              <a:rPr lang="fr-FR" dirty="0" smtClean="0">
                <a:latin typeface="Times New Roman" pitchFamily="18" charset="0"/>
                <a:cs typeface="Times New Roman" pitchFamily="18" charset="0"/>
              </a:rPr>
              <a:t>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y était, au contraire, pour rappeler que la doctrine de l’égalité et de la fraternité est d’une indestructible essence. 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continuait tous ceux qui, sous une forme ou sous une autre, avaient protesté contre l’abus du principe d’autorité ; il en appelait aux Albigeois massacrés et prévoyait les Vaudois qu’attendait une guerre d’extermination. </a:t>
            </a:r>
          </a:p>
          <a:p>
            <a:pPr algn="just"/>
            <a:r>
              <a:rPr lang="fr-FR" dirty="0" smtClean="0">
                <a:latin typeface="Times New Roman" pitchFamily="18" charset="0"/>
                <a:cs typeface="Times New Roman" pitchFamily="18" charset="0"/>
              </a:rPr>
              <a:t>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en un mot, sans en avoir trouvé la formule, définissait le premier la grande idée sociale de nos temps et le grand principe de Liberté, Egalité, Fraternité, base inéluctable de toutes les sociétés futures. C’était, on le voit, une haute question qui allait être débattue entre le Concile et 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La victoire ne paraissait pas douteuse et, de fait, le pauvre curé démocrate y laissa sa vie en montant au bûcher en 1415 ; mais le principe d’autorité et de privilèges y reçut la blessure dont il meurt aujourd’hui. En même temps, chaque progrès social est venu apporter une force nouvelle à ce premier apôtre de la liberté et enlever une pierre à l’édifice de l’autocratie .</a:t>
            </a:r>
          </a:p>
          <a:p>
            <a:endParaRPr lang="fr-FR" dirty="0"/>
          </a:p>
        </p:txBody>
      </p:sp>
      <p:sp>
        <p:nvSpPr>
          <p:cNvPr id="9" name="Espace réservé du contenu 8"/>
          <p:cNvSpPr>
            <a:spLocks noGrp="1"/>
          </p:cNvSpPr>
          <p:nvPr>
            <p:ph sz="half" idx="2"/>
          </p:nvPr>
        </p:nvSpPr>
        <p:spPr/>
        <p:txBody>
          <a:bodyPr>
            <a:normAutofit fontScale="47500" lnSpcReduction="20000"/>
          </a:bodyPr>
          <a:lstStyle/>
          <a:p>
            <a:r>
              <a:rPr lang="fr-FR" dirty="0" smtClean="0">
                <a:latin typeface="Times New Roman" pitchFamily="18" charset="0"/>
                <a:cs typeface="Times New Roman" pitchFamily="18" charset="0"/>
              </a:rPr>
              <a:t>La cause que représentait 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et pour laquelle mourut après lui tant d’autres, avait tant de grandeur, que nous ne saurions trop l’honorer, et si nous ne pouvons offrir que l’obole du peuple en dénommant une de nos rues du nom de 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j’ai l’honneur d’en faire la proposition au Conseil municipal de </a:t>
            </a:r>
            <a:r>
              <a:rPr lang="fr-FR" dirty="0" err="1" smtClean="0">
                <a:latin typeface="Times New Roman" pitchFamily="18" charset="0"/>
                <a:cs typeface="Times New Roman" pitchFamily="18" charset="0"/>
              </a:rPr>
              <a:t>Chantenay</a:t>
            </a:r>
            <a:r>
              <a:rPr lang="fr-FR" dirty="0" smtClean="0">
                <a:latin typeface="Times New Roman" pitchFamily="18" charset="0"/>
                <a:cs typeface="Times New Roman" pitchFamily="18" charset="0"/>
              </a:rPr>
              <a:t>, de donner ce nom au chemin rural actuel n°7, dénommé Chemin des Grolles, de l’avenue </a:t>
            </a:r>
            <a:r>
              <a:rPr lang="fr-FR" dirty="0" err="1" smtClean="0">
                <a:latin typeface="Times New Roman" pitchFamily="18" charset="0"/>
                <a:cs typeface="Times New Roman" pitchFamily="18" charset="0"/>
              </a:rPr>
              <a:t>Joncours</a:t>
            </a:r>
            <a:r>
              <a:rPr lang="fr-FR" dirty="0" smtClean="0">
                <a:latin typeface="Times New Roman" pitchFamily="18" charset="0"/>
                <a:cs typeface="Times New Roman" pitchFamily="18" charset="0"/>
              </a:rPr>
              <a:t> à la rue </a:t>
            </a:r>
            <a:r>
              <a:rPr lang="fr-FR" dirty="0" err="1" smtClean="0">
                <a:latin typeface="Times New Roman" pitchFamily="18" charset="0"/>
                <a:cs typeface="Times New Roman" pitchFamily="18" charset="0"/>
              </a:rPr>
              <a:t>Paut</a:t>
            </a:r>
            <a:r>
              <a:rPr lang="fr-FR" dirty="0" smtClean="0">
                <a:latin typeface="Times New Roman" pitchFamily="18" charset="0"/>
                <a:cs typeface="Times New Roman" pitchFamily="18" charset="0"/>
              </a:rPr>
              <a:t>-But (chemin vicinal n° 10).</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Saint-Etienne</a:t>
            </a:r>
            <a:endParaRPr lang="fr-FR" sz="3600" dirty="0"/>
          </a:p>
        </p:txBody>
      </p:sp>
      <p:sp>
        <p:nvSpPr>
          <p:cNvPr id="3" name="Espace réservé du contenu 2"/>
          <p:cNvSpPr>
            <a:spLocks noGrp="1"/>
          </p:cNvSpPr>
          <p:nvPr>
            <p:ph idx="1"/>
          </p:nvPr>
        </p:nvSpPr>
        <p:spPr/>
        <p:txBody>
          <a:bodyPr>
            <a:normAutofit fontScale="92500"/>
          </a:bodyPr>
          <a:lstStyle/>
          <a:p>
            <a:pPr algn="just"/>
            <a:endParaRPr lang="fr-FR" dirty="0" smtClean="0"/>
          </a:p>
          <a:p>
            <a:pPr algn="just"/>
            <a:r>
              <a:rPr lang="fr-FR" sz="2600" dirty="0" smtClean="0">
                <a:latin typeface="Times New Roman" pitchFamily="18" charset="0"/>
                <a:cs typeface="Times New Roman" pitchFamily="18" charset="0"/>
              </a:rPr>
              <a:t>Archives municipales de Saint-Étienne, 9 C 2/47, p. 145, séance du 19 novembre 1926 :</a:t>
            </a:r>
          </a:p>
          <a:p>
            <a:pPr algn="just">
              <a:buNone/>
            </a:pPr>
            <a:r>
              <a:rPr lang="fr-FR"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	Jean Hus (1373-1415), recteur de l’Université de Prague, a été un des plus glorieux martyrs de la libre pensée. Pour avoir osé dire qu’il ne faut point punir de mort les hérétiques, il fut condamné lui-même, par le Concile de Constance, à être brûlé vif en 1415. Ses cendres furent jetés dans le Rhin. Son enseignement, qui souleva l’enthousiasme dans toute la Bohême, prépara la Réforme et tout le mouvement des esprits qui aboutit à la Révolution française. Cette année, la République </a:t>
            </a:r>
            <a:r>
              <a:rPr lang="fr-FR" sz="2300" dirty="0" err="1" smtClean="0">
                <a:latin typeface="Times New Roman" pitchFamily="18" charset="0"/>
                <a:cs typeface="Times New Roman" pitchFamily="18" charset="0"/>
              </a:rPr>
              <a:t>tchéco-slovaque</a:t>
            </a:r>
            <a:r>
              <a:rPr lang="fr-FR" sz="2300" dirty="0" smtClean="0">
                <a:latin typeface="Times New Roman" pitchFamily="18" charset="0"/>
                <a:cs typeface="Times New Roman" pitchFamily="18" charset="0"/>
              </a:rPr>
              <a:t> a tenu à célébrer solennellement le 500</a:t>
            </a:r>
            <a:r>
              <a:rPr lang="fr-FR" sz="2300" baseline="30000" dirty="0" smtClean="0">
                <a:latin typeface="Times New Roman" pitchFamily="18" charset="0"/>
                <a:cs typeface="Times New Roman" pitchFamily="18" charset="0"/>
              </a:rPr>
              <a:t>e</a:t>
            </a:r>
            <a:r>
              <a:rPr lang="fr-FR" sz="2300" dirty="0" smtClean="0">
                <a:latin typeface="Times New Roman" pitchFamily="18" charset="0"/>
                <a:cs typeface="Times New Roman" pitchFamily="18" charset="0"/>
              </a:rPr>
              <a:t> anniversaire du supplice de cet illustre penseur. </a:t>
            </a:r>
            <a:endParaRPr lang="fr-FR" sz="23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Saint-Etienne</a:t>
            </a:r>
            <a:endParaRPr lang="fr-FR" dirty="0"/>
          </a:p>
        </p:txBody>
      </p:sp>
      <p:sp>
        <p:nvSpPr>
          <p:cNvPr id="3" name="Espace réservé du contenu 2"/>
          <p:cNvSpPr>
            <a:spLocks noGrp="1"/>
          </p:cNvSpPr>
          <p:nvPr>
            <p:ph idx="1"/>
          </p:nvPr>
        </p:nvSpPr>
        <p:spPr/>
        <p:txBody>
          <a:bodyPr>
            <a:normAutofit fontScale="47500" lnSpcReduction="20000"/>
          </a:bodyPr>
          <a:lstStyle/>
          <a:p>
            <a:pPr algn="ctr">
              <a:buNone/>
            </a:pPr>
            <a:r>
              <a:rPr lang="fr-FR" smtClean="0">
                <a:latin typeface="Times New Roman" pitchFamily="18" charset="0"/>
                <a:cs typeface="Times New Roman" pitchFamily="18" charset="0"/>
              </a:rPr>
              <a:t>Victor </a:t>
            </a:r>
            <a:r>
              <a:rPr lang="fr-FR" smtClean="0">
                <a:latin typeface="Times New Roman" pitchFamily="18" charset="0"/>
                <a:cs typeface="Times New Roman" pitchFamily="18" charset="0"/>
              </a:rPr>
              <a:t>Hugo, </a:t>
            </a:r>
            <a:r>
              <a:rPr lang="fr-FR" i="1" dirty="0" smtClean="0">
                <a:latin typeface="Times New Roman" pitchFamily="18" charset="0"/>
                <a:cs typeface="Times New Roman" pitchFamily="18" charset="0"/>
              </a:rPr>
              <a:t>La pitié suprême</a:t>
            </a:r>
            <a:r>
              <a:rPr lang="fr-FR" smtClean="0">
                <a:latin typeface="Times New Roman" pitchFamily="18" charset="0"/>
                <a:cs typeface="Times New Roman" pitchFamily="18" charset="0"/>
              </a:rPr>
              <a:t> </a:t>
            </a:r>
            <a:r>
              <a:rPr lang="fr-FR" smtClean="0">
                <a:latin typeface="Times New Roman" pitchFamily="18" charset="0"/>
                <a:cs typeface="Times New Roman" pitchFamily="18" charset="0"/>
              </a:rPr>
              <a:t>(1879) :</a:t>
            </a:r>
            <a:endParaRPr lang="fr-FR" dirty="0" smtClean="0">
              <a:latin typeface="Times New Roman" pitchFamily="18" charset="0"/>
              <a:cs typeface="Times New Roman" pitchFamily="18" charset="0"/>
            </a:endParaRPr>
          </a:p>
          <a:p>
            <a:pPr algn="ctr">
              <a:buNone/>
            </a:pPr>
            <a:endParaRPr lang="fr-FR" dirty="0" smtClean="0">
              <a:latin typeface="Times New Roman" pitchFamily="18" charset="0"/>
              <a:cs typeface="Times New Roman" pitchFamily="18" charset="0"/>
            </a:endParaRPr>
          </a:p>
          <a:p>
            <a:pPr algn="ctr">
              <a:buNone/>
            </a:pPr>
            <a:r>
              <a:rPr lang="fr-FR" dirty="0" smtClean="0">
                <a:latin typeface="Times New Roman" pitchFamily="18" charset="0"/>
                <a:cs typeface="Times New Roman" pitchFamily="18" charset="0"/>
              </a:rPr>
              <a:t>« 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était lié sur la pile de bois ;</a:t>
            </a:r>
          </a:p>
          <a:p>
            <a:pPr algn="ctr">
              <a:buNone/>
            </a:pPr>
            <a:r>
              <a:rPr lang="fr-FR" dirty="0" smtClean="0">
                <a:latin typeface="Times New Roman" pitchFamily="18" charset="0"/>
                <a:cs typeface="Times New Roman" pitchFamily="18" charset="0"/>
              </a:rPr>
              <a:t>Le feu partout sous lui pétillait à la fois ;</a:t>
            </a:r>
          </a:p>
          <a:p>
            <a:pPr algn="ctr">
              <a:buNone/>
            </a:pPr>
            <a:r>
              <a:rPr lang="fr-FR" dirty="0" smtClean="0">
                <a:latin typeface="Times New Roman" pitchFamily="18" charset="0"/>
                <a:cs typeface="Times New Roman" pitchFamily="18" charset="0"/>
              </a:rPr>
              <a:t>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vit s’approcher le bourreau de la ville,</a:t>
            </a:r>
          </a:p>
          <a:p>
            <a:pPr algn="ctr">
              <a:buNone/>
            </a:pPr>
            <a:r>
              <a:rPr lang="fr-FR" dirty="0" smtClean="0">
                <a:latin typeface="Times New Roman" pitchFamily="18" charset="0"/>
                <a:cs typeface="Times New Roman" pitchFamily="18" charset="0"/>
              </a:rPr>
              <a:t>La face monstrueuse, épouvantable et vile.</a:t>
            </a:r>
          </a:p>
          <a:p>
            <a:pPr algn="ctr">
              <a:buNone/>
            </a:pPr>
            <a:r>
              <a:rPr lang="fr-FR" dirty="0" smtClean="0">
                <a:latin typeface="Times New Roman" pitchFamily="18" charset="0"/>
                <a:cs typeface="Times New Roman" pitchFamily="18" charset="0"/>
              </a:rPr>
              <a:t>L’exécuteur, l’esclave infâme, atroce, fort,</a:t>
            </a:r>
          </a:p>
          <a:p>
            <a:pPr algn="ctr">
              <a:buNone/>
            </a:pPr>
            <a:r>
              <a:rPr lang="fr-FR" dirty="0" smtClean="0">
                <a:latin typeface="Times New Roman" pitchFamily="18" charset="0"/>
                <a:cs typeface="Times New Roman" pitchFamily="18" charset="0"/>
              </a:rPr>
              <a:t>Sanglant, maître de l’œuvre obscure de la mort…</a:t>
            </a:r>
          </a:p>
          <a:p>
            <a:pPr algn="ctr">
              <a:buNone/>
            </a:pPr>
            <a:r>
              <a:rPr lang="fr-FR" dirty="0" smtClean="0">
                <a:latin typeface="Times New Roman" pitchFamily="18" charset="0"/>
                <a:cs typeface="Times New Roman" pitchFamily="18" charset="0"/>
              </a:rPr>
              <a:t>Il approchait courbé, plié, souillé, méchant,</a:t>
            </a:r>
          </a:p>
          <a:p>
            <a:pPr algn="ctr">
              <a:buNone/>
            </a:pPr>
            <a:r>
              <a:rPr lang="fr-FR" dirty="0" smtClean="0">
                <a:latin typeface="Times New Roman" pitchFamily="18" charset="0"/>
                <a:cs typeface="Times New Roman" pitchFamily="18" charset="0"/>
              </a:rPr>
              <a:t>Honteux, de l’échafaud cariatide affreuse ;</a:t>
            </a:r>
          </a:p>
          <a:p>
            <a:pPr algn="ctr">
              <a:buNone/>
            </a:pPr>
            <a:r>
              <a:rPr lang="fr-FR" dirty="0" smtClean="0">
                <a:latin typeface="Times New Roman" pitchFamily="18" charset="0"/>
                <a:cs typeface="Times New Roman" pitchFamily="18" charset="0"/>
              </a:rPr>
              <a:t>Il surveillait l’endroit où l’âtre ardent se creuse,</a:t>
            </a:r>
          </a:p>
          <a:p>
            <a:pPr algn="ctr">
              <a:buNone/>
            </a:pPr>
            <a:r>
              <a:rPr lang="fr-FR" dirty="0" smtClean="0">
                <a:latin typeface="Times New Roman" pitchFamily="18" charset="0"/>
                <a:cs typeface="Times New Roman" pitchFamily="18" charset="0"/>
              </a:rPr>
              <a:t>Il venait ajouter de l’huile et de la poix,</a:t>
            </a:r>
          </a:p>
          <a:p>
            <a:pPr algn="ctr">
              <a:buNone/>
            </a:pPr>
            <a:r>
              <a:rPr lang="fr-FR" dirty="0" smtClean="0">
                <a:latin typeface="Times New Roman" pitchFamily="18" charset="0"/>
                <a:cs typeface="Times New Roman" pitchFamily="18" charset="0"/>
              </a:rPr>
              <a:t>Il apportait, suant et geignant sous le poids,</a:t>
            </a:r>
          </a:p>
          <a:p>
            <a:pPr algn="ctr">
              <a:buNone/>
            </a:pPr>
            <a:r>
              <a:rPr lang="fr-FR" dirty="0" smtClean="0">
                <a:latin typeface="Times New Roman" pitchFamily="18" charset="0"/>
                <a:cs typeface="Times New Roman" pitchFamily="18" charset="0"/>
              </a:rPr>
              <a:t>Une charge de bois à l’horrible fournaise ;</a:t>
            </a:r>
          </a:p>
          <a:p>
            <a:pPr algn="ctr">
              <a:buNone/>
            </a:pPr>
            <a:r>
              <a:rPr lang="fr-FR" dirty="0" smtClean="0">
                <a:latin typeface="Times New Roman" pitchFamily="18" charset="0"/>
                <a:cs typeface="Times New Roman" pitchFamily="18" charset="0"/>
              </a:rPr>
              <a:t>Sous l’œil haineux du peuple, il remuait la braise,</a:t>
            </a:r>
          </a:p>
          <a:p>
            <a:pPr algn="ctr">
              <a:buNone/>
            </a:pPr>
            <a:r>
              <a:rPr lang="fr-FR" dirty="0" smtClean="0">
                <a:latin typeface="Times New Roman" pitchFamily="18" charset="0"/>
                <a:cs typeface="Times New Roman" pitchFamily="18" charset="0"/>
              </a:rPr>
              <a:t>Abject, las, réprouvé, blasphémé, blasphémant ; </a:t>
            </a:r>
          </a:p>
          <a:p>
            <a:pPr algn="ctr">
              <a:buNone/>
            </a:pPr>
            <a:r>
              <a:rPr lang="fr-FR" dirty="0" smtClean="0">
                <a:latin typeface="Times New Roman" pitchFamily="18" charset="0"/>
                <a:cs typeface="Times New Roman" pitchFamily="18" charset="0"/>
              </a:rPr>
              <a:t>Et Jean </a:t>
            </a:r>
            <a:r>
              <a:rPr lang="fr-FR" dirty="0" err="1" smtClean="0">
                <a:latin typeface="Times New Roman" pitchFamily="18" charset="0"/>
                <a:cs typeface="Times New Roman" pitchFamily="18" charset="0"/>
              </a:rPr>
              <a:t>Huss</a:t>
            </a:r>
            <a:r>
              <a:rPr lang="fr-FR" dirty="0" smtClean="0">
                <a:latin typeface="Times New Roman" pitchFamily="18" charset="0"/>
                <a:cs typeface="Times New Roman" pitchFamily="18" charset="0"/>
              </a:rPr>
              <a:t>, par le feu léché lugubrement,</a:t>
            </a:r>
          </a:p>
          <a:p>
            <a:pPr algn="ctr">
              <a:buNone/>
            </a:pPr>
            <a:r>
              <a:rPr lang="fr-FR" dirty="0" smtClean="0">
                <a:latin typeface="Times New Roman" pitchFamily="18" charset="0"/>
                <a:cs typeface="Times New Roman" pitchFamily="18" charset="0"/>
              </a:rPr>
              <a:t>Leva les yeux au Ciel et murmura : pauvre </a:t>
            </a:r>
            <a:r>
              <a:rPr lang="fr-FR" dirty="0" smtClean="0">
                <a:latin typeface="Times New Roman" pitchFamily="18" charset="0"/>
                <a:cs typeface="Times New Roman" pitchFamily="18" charset="0"/>
              </a:rPr>
              <a:t>homme ».</a:t>
            </a:r>
            <a:endParaRPr lang="fr-FR"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Béziers</a:t>
            </a:r>
            <a:endParaRPr lang="fr-FR" dirty="0"/>
          </a:p>
        </p:txBody>
      </p:sp>
      <p:sp>
        <p:nvSpPr>
          <p:cNvPr id="3" name="Espace réservé du contenu 2"/>
          <p:cNvSpPr>
            <a:spLocks noGrp="1"/>
          </p:cNvSpPr>
          <p:nvPr>
            <p:ph idx="1"/>
          </p:nvPr>
        </p:nvSpPr>
        <p:spPr/>
        <p:txBody>
          <a:bodyPr>
            <a:normAutofit/>
          </a:bodyPr>
          <a:lstStyle/>
          <a:p>
            <a:pPr>
              <a:buNone/>
            </a:pPr>
            <a:endParaRPr lang="fr-FR" dirty="0" smtClean="0"/>
          </a:p>
          <a:p>
            <a:endParaRPr lang="fr-FR" dirty="0"/>
          </a:p>
        </p:txBody>
      </p:sp>
      <p:sp>
        <p:nvSpPr>
          <p:cNvPr id="6" name="Rectangle 5"/>
          <p:cNvSpPr/>
          <p:nvPr/>
        </p:nvSpPr>
        <p:spPr>
          <a:xfrm>
            <a:off x="2286000" y="3105835"/>
            <a:ext cx="4572000" cy="646331"/>
          </a:xfrm>
          <a:prstGeom prst="rect">
            <a:avLst/>
          </a:prstGeom>
        </p:spPr>
        <p:txBody>
          <a:bodyPr>
            <a:spAutoFit/>
          </a:bodyPr>
          <a:lstStyle/>
          <a:p>
            <a:r>
              <a:rPr lang="fr-FR" dirty="0" smtClean="0"/>
              <a:t>https://fr-street-view.pw/beziers/street/impasse-jean-hus/</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247</Words>
  <Application>Microsoft Office PowerPoint</Application>
  <PresentationFormat>Affichage à l'écran (4:3)</PresentationFormat>
  <Paragraphs>47</Paragraphs>
  <Slides>8</Slides>
  <Notes>1</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Olivier Marin  La mémoire de Jan Hus   à travers les odonymes français</vt:lpstr>
      <vt:lpstr>La France de Jan Hus   </vt:lpstr>
      <vt:lpstr>Condé-en-Brie</vt:lpstr>
      <vt:lpstr>Chantenay (aujourd’hui Nantes)</vt:lpstr>
      <vt:lpstr>Chantenay</vt:lpstr>
      <vt:lpstr>Saint-Etienne</vt:lpstr>
      <vt:lpstr>Saint-Etienne</vt:lpstr>
      <vt:lpstr>Béziers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Olivier Marin  Autour de la lettre de Charles VII aux Bohêmes</dc:title>
  <dc:creator>Hp Probook</dc:creator>
  <cp:lastModifiedBy>Hp Probook</cp:lastModifiedBy>
  <cp:revision>33</cp:revision>
  <dcterms:created xsi:type="dcterms:W3CDTF">2023-12-05T08:20:10Z</dcterms:created>
  <dcterms:modified xsi:type="dcterms:W3CDTF">2024-03-29T08:59:11Z</dcterms:modified>
</cp:coreProperties>
</file>