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4" r:id="rId5"/>
    <p:sldId id="271" r:id="rId6"/>
    <p:sldId id="272" r:id="rId7"/>
    <p:sldId id="281" r:id="rId8"/>
    <p:sldId id="273" r:id="rId9"/>
    <p:sldId id="282" r:id="rId10"/>
    <p:sldId id="283" r:id="rId11"/>
    <p:sldId id="277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4C813-6A9F-C3E7-0794-92D030CB3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210B45-A166-5F3F-8BC0-B58EC34A5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F18DC1-9AFF-D3C9-6288-464B90B8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E87B-7018-40F5-90D8-6C344D9C253D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944D18-D965-7278-2B50-EE62BCC6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EDBB34-8E5B-5CF6-B58B-C8A5B0367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2322-18F7-4748-961F-56895BD4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63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B8876-6F7F-E788-AF40-345290C02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5CC1431-D8C3-B02F-218C-3E4662082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211270-80C4-738E-760E-C20BEFA7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E87B-7018-40F5-90D8-6C344D9C253D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466A46-2822-BFE8-6AFB-57B12B777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9FA742-CC00-AABF-F44B-94DC5250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2322-18F7-4748-961F-56895BD4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93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AA6997-A04C-8549-54FB-9F119DF1E6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B6BDBD2-0806-E66E-470C-77CE0F1F8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55F00B-CE4D-2600-0F31-A4C0E92D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E87B-7018-40F5-90D8-6C344D9C253D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5E292C-948E-776F-5AC6-F77051453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3C3439-1D8E-F6BC-230D-6F0053563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2322-18F7-4748-961F-56895BD4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21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9B709-151B-14B8-0FF8-C312C73B7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057746-4EFE-B6BE-3A3F-6F1B2CBED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29E767-BDEA-C249-7471-AD27374FC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E87B-7018-40F5-90D8-6C344D9C253D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E487F9-D561-0F54-CC94-079955BB0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97CF6A-9E56-31AF-C781-4A3FEF82A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2322-18F7-4748-961F-56895BD4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07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68810F-33CE-BF61-6E0B-3E6BE9DA1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FE91AA-45B5-3F74-9B28-2784FAE64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208C27-AE95-7FC1-1F28-3DD3405B0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E87B-7018-40F5-90D8-6C344D9C253D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0DDF0-AB75-7774-2BED-62A1E48B8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C9112A-16E5-BC75-6219-C8DB633B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2322-18F7-4748-961F-56895BD4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90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2D85CA-15C3-C8EA-6FBE-57E1E41E5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7EAF02-E474-3CF4-4184-73337D0E7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1739C2C-5844-BE5D-33FD-430C4D800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1C46CE-5DAE-65E6-99D0-F6AB2E365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E87B-7018-40F5-90D8-6C344D9C253D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3C7625-10D4-4E32-1B6E-B60165935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8A24CA-41BA-8CC8-FBE0-1F1FA8B0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2322-18F7-4748-961F-56895BD4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89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FE150-1303-D3AB-E3ED-286257950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0D89BD-AED3-237A-1846-2139E4F83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78AF2C-F5F6-2336-8019-6FF0F2C5A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E6DD664-5F90-7A03-F0B6-1521A2931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68B82E-833D-3E9F-DA08-017E0F66D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2472F0-3D90-60F8-BC24-CAB78F14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E87B-7018-40F5-90D8-6C344D9C253D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E92E06D-B20B-644F-6E68-7F461B2A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8127A98-599B-287F-D0C9-98F90930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2322-18F7-4748-961F-56895BD4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9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7AF96-8DC1-C62D-93E4-BB86EA67B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7B5517A-D804-8122-1996-B3941EF4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E87B-7018-40F5-90D8-6C344D9C253D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4C54386-060A-184F-DB82-CF3E38A74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1DA985-6134-4808-C6FB-D54424989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2322-18F7-4748-961F-56895BD4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12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10CF1A5-CFFF-84DD-1CDC-85149B0D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E87B-7018-40F5-90D8-6C344D9C253D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C860D88-6BC5-45FD-4E20-C69EB362C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8C2AEF-79F0-5AEF-925D-26ADB3CE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2322-18F7-4748-961F-56895BD4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53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851B8-DED3-3BCA-9E6C-6D3173324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520B9-E5B8-B439-C06B-449024780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A55D59-E941-3DD8-4A43-4BBB5A8BA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18775D-24D7-C10F-2516-97180B078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E87B-7018-40F5-90D8-6C344D9C253D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499F47-95F5-359D-5443-58BAEDC4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09B9D7-38C7-7015-3CBD-57DD47523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2322-18F7-4748-961F-56895BD4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BE429-466B-B7CB-8422-19995E808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4FFAF21-83C2-248B-81AB-3CE7DB7CDE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9192A6C-E254-D420-24E4-ACBBB7676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6D612F-34A2-86BC-F7D9-98BA3308C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E87B-7018-40F5-90D8-6C344D9C253D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3EB6B6-4C50-793C-1194-B8401C16B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E81643-FE0C-551D-AE57-DCA71D7F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2322-18F7-4748-961F-56895BD4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85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3B5289-6554-4C16-A7BB-FE72E36D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72BF00-9736-7BFF-6E3F-0E8A6715D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4F76C5-3C86-7E79-BBAF-7511FD2F8D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E87B-7018-40F5-90D8-6C344D9C253D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A75BBD-F5A4-F639-5B8C-019A87809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878384-B72C-8631-039B-358C9648B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D2322-18F7-4748-961F-56895BD4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42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el/1421/jaro2011/CJBC616/um/Zamernost_a_nezamernost.pdf" TargetMode="External"/><Relationship Id="rId2" Type="http://schemas.openxmlformats.org/officeDocument/2006/relationships/hyperlink" Target="https://eldar.cz/myf/txt/eco_-_sest_prochazek_literarnimy_les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ACDAF-7F7B-1FBA-76E0-D0EBE6CDE0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Autor, autorství – aneb první z článků komunikačního řetězce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28D466-BE75-1A92-4091-475EC168D6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18. - 19. 10. 2022</a:t>
            </a:r>
          </a:p>
        </p:txBody>
      </p:sp>
    </p:spTree>
    <p:extLst>
      <p:ext uri="{BB962C8B-B14F-4D97-AF65-F5344CB8AC3E}">
        <p14:creationId xmlns:p14="http://schemas.microsoft.com/office/powerpoint/2010/main" val="3195963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36FCB-539A-5592-A62B-FEB38B9B7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související </a:t>
            </a:r>
            <a:r>
              <a:rPr lang="cs-CZ"/>
              <a:t>s autorstvím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08887-7940-1AE7-C01B-0D0F81F5D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Dvojznačnost autora: </a:t>
            </a:r>
          </a:p>
          <a:p>
            <a:pPr marL="514350" indent="-514350">
              <a:buAutoNum type="alphaLcParenR"/>
            </a:pPr>
            <a:r>
              <a:rPr lang="cs-CZ" dirty="0"/>
              <a:t>subjekt, který žije: faktický autor – skrytý nebo usměrňuje své společenské angažmá</a:t>
            </a:r>
          </a:p>
          <a:p>
            <a:pPr marL="514350" indent="-514350">
              <a:buAutoNum type="alphaLcParenR"/>
            </a:pPr>
            <a:r>
              <a:rPr lang="cs-CZ" dirty="0"/>
              <a:t>subjekt, který píše: modelový autor – disponent pravidly a kódy; suma rozhodnutí, zkušeností, dovedností</a:t>
            </a:r>
          </a:p>
          <a:p>
            <a:pPr marL="0" indent="0">
              <a:buNone/>
            </a:pPr>
            <a:r>
              <a:rPr lang="cs-CZ" dirty="0"/>
              <a:t>	- svět podle někoho, nositel tvůrčích aktů, které vznik textu 	umožnily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864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8E231-8B89-E1D0-082F-2502C7D74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mezi dílem a životem autora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7D2C64-BD6C-8AD0-0CDF-941486FB7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Každé literární dílo je více či méně závislé na přímé osobní zkušenosti svého autora</a:t>
            </a:r>
          </a:p>
          <a:p>
            <a:r>
              <a:rPr lang="cs-CZ" dirty="0"/>
              <a:t>Velmi ošidné je líčit autorův život rastrem jeho díla</a:t>
            </a:r>
          </a:p>
          <a:p>
            <a:r>
              <a:rPr lang="cs-CZ" dirty="0"/>
              <a:t>Životopisné obrazy spisovatelů se s dobou, metodou a vykladačovým hlediskem (heroizace, idealizace, mytizace) proměňují</a:t>
            </a:r>
          </a:p>
        </p:txBody>
      </p:sp>
    </p:spTree>
    <p:extLst>
      <p:ext uri="{BB962C8B-B14F-4D97-AF65-F5344CB8AC3E}">
        <p14:creationId xmlns:p14="http://schemas.microsoft.com/office/powerpoint/2010/main" val="1140146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7F19C-2DEA-FB58-DA2D-C58176FDF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související s autorstvím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6D5DE0-2721-7D1A-294B-E6215A28F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Subjektivizace x objektivizace</a:t>
            </a:r>
          </a:p>
          <a:p>
            <a:r>
              <a:rPr lang="cs-CZ" dirty="0"/>
              <a:t>Autostylizace – portrét autora záměrně odlišný od jeho biografie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zaujetí určitého postoje, kterým si autor projektuje svůj obraz v díle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(„Neboť v každé básni chce básník podat něco jednotného a celistvého a — život je směs a zmatek a zlomkovitost; něco souvislého a — život je roztříštění, </a:t>
            </a:r>
            <a:r>
              <a:rPr lang="cs-CZ" sz="2400" b="1" dirty="0" err="1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discontinuum</a:t>
            </a:r>
            <a:r>
              <a:rPr lang="cs-CZ" sz="2400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Každá báseň je chtěj nechtěj záměrný útvar umělecký, vyňatý ze syrové empirie životné, cosi </a:t>
            </a:r>
            <a:r>
              <a:rPr lang="cs-CZ" sz="2400" b="1" dirty="0" err="1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zkrystalisovaného</a:t>
            </a:r>
            <a:r>
              <a:rPr lang="cs-CZ" sz="2400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tím již postaveného více méně proti ní.“ Šalda, F. X.: O básnické autostylizaci, zvláště u Bezruče, 1935)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699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7192A-5848-F624-F5D2-53FF3268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15A20-1E71-36E8-A1D4-39D7DD38D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Autobiografičnost – autorem tématem svého díla, hl. hrdinou nebo některou z postav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(dílo ztvárňující události autorova vlastního života – např. deník, memoáry; autor zde více či méně splývá s vypravěčem) x proti beletristickému psaní románového typu</a:t>
            </a:r>
            <a:r>
              <a:rPr lang="cs-CZ" dirty="0"/>
              <a:t> </a:t>
            </a:r>
          </a:p>
          <a:p>
            <a:r>
              <a:rPr lang="cs-CZ" dirty="0"/>
              <a:t>Lyrický subjekt – tematizovaný autor v lyrice, prožitkové ohnisko básně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820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9337E-115F-5441-2623-8FA68724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Ke studiu: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39CDDC-BC6B-35DD-80D7-13919D474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PETERKA, skripta, 9-12 (Estetično), 59-66 (Autor)</a:t>
            </a:r>
          </a:p>
          <a:p>
            <a:r>
              <a:rPr lang="cs-CZ" dirty="0"/>
              <a:t>ECO, Umberto: Šest procházek literárními lesy. Olomouc, </a:t>
            </a:r>
            <a:r>
              <a:rPr lang="cs-CZ" dirty="0" err="1"/>
              <a:t>Votobia</a:t>
            </a:r>
            <a:r>
              <a:rPr lang="cs-CZ" dirty="0"/>
              <a:t>, 1997. (problematika autorství)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https://eldar.cz/myf/txt/eco_-_sest_prochazek_literarnimy_lesy.html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Přečtěte po s. 67!</a:t>
            </a:r>
          </a:p>
          <a:p>
            <a:r>
              <a:rPr lang="cs-CZ" dirty="0">
                <a:hlinkClick r:id="rId3"/>
              </a:rPr>
              <a:t>https://is.muni.cz/el/1421/jaro2011/CJBC616/um/Zamernost_a_nezamernost.pdf</a:t>
            </a:r>
            <a:r>
              <a:rPr lang="cs-CZ" dirty="0"/>
              <a:t> (Mukařovský, J.: Záměrnost a nezáměrnost v umění.)</a:t>
            </a:r>
          </a:p>
        </p:txBody>
      </p:sp>
    </p:spTree>
    <p:extLst>
      <p:ext uri="{BB962C8B-B14F-4D97-AF65-F5344CB8AC3E}">
        <p14:creationId xmlns:p14="http://schemas.microsoft.com/office/powerpoint/2010/main" val="112279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5C968C-595A-B345-C862-56888390E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AUTOR, AUTORSTVÍ aneb první z článků komunikačního řetězce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F37E8B-6D92-DDB6-1617-2E69897DF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Otázky k diskusi: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cs-CZ" sz="70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důležité znát život/životopis autora? x vs. literatura jako fikce (aneb autor je mrtev, ať žijí znaky a text)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70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 A) viz </a:t>
            </a:r>
            <a:r>
              <a:rPr lang="cs-CZ" sz="7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SŠ životopisy - pozitivistická metoda : vrhnout se na životopisy, sbírat biografické údaje, z toho vyvozovat o textu</a:t>
            </a:r>
            <a:endParaRPr lang="cs-CZ" sz="7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70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 B) opomíjení vazeb na dobu a místo vzniku, na podmínky tvorby, jistý záměr, komunikovat v určité době určitý osobitý a nezaměnitelný výraz, vyjádření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cs-CZ" sz="18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vyvozování obecně platných závěrů jsou enormně omezené, autorů jsou milióny a každý ten autor je tak trochu jiný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06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AEA89E-1CF8-49FC-9C70-53842199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 vydedukovat z textu potenciální rysy autorovy osobnosti, jak se nám vyjevuje?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97211F-AD99-61F2-88B0-16EA378C5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899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ebude-li se nám kvůli možným rizikům jako zásadní entita jevit autor reálný, psychofyzický, „z masa a kostí“ (v románu se píše, že „Viktor chce nechat zplynovat židy, protože jsou hamižní a jsou zkázou lidstva od nepaměti.“, anebo – osobitěji přes </a:t>
            </a:r>
            <a:r>
              <a:rPr lang="cs-CZ" sz="2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-formu.), pomůže nám abstraktnější zacílení na MODELOVÉHO AUTORA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Modelový autor jako obrana před </a:t>
            </a:r>
            <a:r>
              <a:rPr lang="cs-CZ" sz="2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biografismem</a:t>
            </a:r>
            <a:r>
              <a:rPr lang="cs-CZ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psychologismem, ignorují skutečnost, že dílo faktického autora PŘESAHUJE, protože obsahuje pisatelem neprožité či nezamýšlené významy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yvozování obecně platných závěrů ohledně definice „autora“ jsou enormně omezené, autorů jsou milióny a každý autor je tak trochu jiný…</a:t>
            </a:r>
          </a:p>
          <a:p>
            <a:pPr marL="0" indent="0">
              <a:buNone/>
            </a:pP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26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35902-93A3-90B2-5C2D-2878A1C0A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Autorská záměrnost/nezáměrnost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146940-7161-2291-3577-69E9A300F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2400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Autorský záměr (intence):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zamýšlené sdělení, které chce autor svým dílem nabídnout, anebo účel, s nímž dílo píše („co tím chtěl autor říci?“)</a:t>
            </a:r>
          </a:p>
          <a:p>
            <a:pPr>
              <a:lnSpc>
                <a:spcPct val="107000"/>
              </a:lnSpc>
              <a:spcBef>
                <a:spcPts val="1900"/>
              </a:spcBef>
              <a:spcAft>
                <a:spcPts val="800"/>
              </a:spcAft>
            </a:pPr>
            <a:r>
              <a:rPr lang="cs-CZ" sz="2400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Mukařovský: záměrnost = směřování k významovému sjednocení díla; realizuje naši potřebu vnímat dílo jako významový celek, jako jednotu dílčích prvků: „záměrnost je onou silou, která jednotlivé části a složky díla v jednotu spíná, jež vkládá do díla smysl“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900"/>
              </a:spcBef>
              <a:spcAft>
                <a:spcPts val="800"/>
              </a:spcAft>
            </a:pPr>
            <a:r>
              <a:rPr lang="cs-CZ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cs-CZ" sz="2400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Nezáměrnost: „Vše, co se v díle tomuto sjednocení staví na odpor, co významovou jeho jednotu porušuje, je vnímatelem pociťováno jako nezáměrné.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27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E0BFD-8DDD-DFA7-D2DB-BF98D020F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 = zdvojené pojetí (empirický autor x subjekt díla, autorský subjekt, modelový a.)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BB7E75-F266-049B-6836-2C54CA8F1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Bef>
                <a:spcPts val="1900"/>
              </a:spcBef>
              <a:spcAft>
                <a:spcPts val="800"/>
              </a:spcAft>
              <a:buNone/>
            </a:pPr>
            <a:r>
              <a:rPr lang="cs-CZ" sz="1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Pojmosloví: </a:t>
            </a:r>
            <a:endParaRPr lang="cs-CZ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900"/>
              </a:spcBef>
              <a:spcAft>
                <a:spcPts val="800"/>
              </a:spcAft>
              <a:buNone/>
            </a:pPr>
            <a:r>
              <a:rPr lang="cs-CZ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cs-CZ" b="1" dirty="0" err="1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vnětextový</a:t>
            </a:r>
            <a:r>
              <a:rPr lang="cs-CZ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subjekt empirického autora </a:t>
            </a:r>
            <a:r>
              <a:rPr lang="cs-CZ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(reálný autor, historický autor, psychofyzický autor)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cs-CZ" b="1" dirty="0" err="1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vnitřnětextový</a:t>
            </a:r>
            <a:r>
              <a:rPr lang="cs-CZ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autorský subjekt </a:t>
            </a:r>
            <a:r>
              <a:rPr lang="cs-CZ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(modelový autor, implikovaný autor, subjekt díla) - obraz o autorovi, který si vytváříme četbou díla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62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38DE5E-1E0B-E19A-C769-D280C9F3C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v dějinách byl v popředí „autor“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93E473-CFCE-EDB1-91A5-C7F2FB5B0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R</a:t>
            </a:r>
            <a:r>
              <a:rPr lang="cs-CZ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omantická estetika 19. st. - výkladní skříň dokonalých géniů a úžasných podivínů (Mácha, Byron, Puškin, velcí romanopisci)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F</a:t>
            </a:r>
            <a:r>
              <a:rPr lang="cs-CZ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ascinování autors</a:t>
            </a:r>
            <a:r>
              <a:rPr lang="cs-CZ" sz="32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kými</a:t>
            </a:r>
            <a:r>
              <a:rPr lang="cs-CZ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životy</a:t>
            </a:r>
          </a:p>
          <a:p>
            <a:pPr>
              <a:buFontTx/>
              <a:buChar char="-"/>
            </a:pPr>
            <a:r>
              <a:rPr lang="cs-CZ" sz="32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asem druhý extrém po r. 1910: nové metodologie: formalismus, strukturalismus, New </a:t>
            </a:r>
            <a:r>
              <a:rPr lang="cs-CZ" sz="32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criticism</a:t>
            </a:r>
            <a:r>
              <a:rPr lang="cs-CZ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unavenost autorskými životopisy, snaha věnovat se jenom textům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</a:t>
            </a:r>
            <a:r>
              <a:rPr lang="cs-CZ" sz="32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IKOVANÝ</a:t>
            </a:r>
            <a:r>
              <a:rPr lang="cs-CZ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AUTOR: 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nemá pevné životopisné kontury, je implikován, naznačován, nemá pevný obraz, spíše stopy a náznaky, které je potřeba interpretovat.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97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F486B-A593-9C9F-A87E-1D3C126F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Implikovaný autor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4E55F5-FEA7-58AF-287D-F1C5AF373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implikovaný autor (</a:t>
            </a:r>
            <a:r>
              <a:rPr lang="cs-CZ" sz="2800" b="1" dirty="0" err="1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Wayne</a:t>
            </a:r>
            <a:r>
              <a:rPr lang="cs-CZ" sz="2800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Booth</a:t>
            </a:r>
            <a:r>
              <a:rPr lang="cs-CZ" sz="2800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800" b="1" i="1" dirty="0" err="1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b="1" i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err="1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Rhetoric</a:t>
            </a:r>
            <a:r>
              <a:rPr lang="cs-CZ" sz="2800" b="1" i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err="1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800" b="1" i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Fiction</a:t>
            </a:r>
            <a:r>
              <a:rPr lang="cs-CZ" sz="2800" b="1" dirty="0">
                <a:solidFill>
                  <a:srgbClr val="374C8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1961): implicitní rétorická role, odlišitelná od vypravěče (může být nespolehlivý, dítě, zvíře, někde za tím, kdo jej nespolehlivý dělá, zesměšňuje jej…), v níž se soustředí etické a estetické aspekty, normy a hodnoty obsažené v narativním textu, které však nutně nesdílí jeho skutečný, reálný autor (sjednocuje hodnoty, vyznění, estetické aspekty, něco, co se nám jeví na základě díla - nemusí nutně znamenat, že reálný autor si myslí totéž)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023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36FCB-539A-5592-A62B-FEB38B9B7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související </a:t>
            </a:r>
            <a:r>
              <a:rPr lang="cs-CZ"/>
              <a:t>s autorstvím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08887-7940-1AE7-C01B-0D0F81F5D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Dvojznačnost autora: </a:t>
            </a:r>
          </a:p>
          <a:p>
            <a:pPr marL="514350" indent="-514350">
              <a:buAutoNum type="alphaLcParenR"/>
            </a:pPr>
            <a:r>
              <a:rPr lang="cs-CZ" dirty="0"/>
              <a:t>subjekt, který žije: faktický autor – skrytý nebo usměrňuje své společenské angažmá</a:t>
            </a:r>
          </a:p>
          <a:p>
            <a:pPr marL="514350" indent="-514350">
              <a:buAutoNum type="alphaLcParenR"/>
            </a:pPr>
            <a:r>
              <a:rPr lang="cs-CZ" dirty="0"/>
              <a:t>subjekt, který píše: modelový autor – disponent pravidly a kódy; suma rozhodnutí, zkušeností, dovedností</a:t>
            </a:r>
          </a:p>
          <a:p>
            <a:pPr marL="0" indent="0">
              <a:buNone/>
            </a:pPr>
            <a:r>
              <a:rPr lang="cs-CZ" dirty="0"/>
              <a:t>	- svět podle někoho, nositel tvůrčích aktů, které vznik textu 	umožnily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327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36FCB-539A-5592-A62B-FEB38B9B7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související </a:t>
            </a:r>
            <a:r>
              <a:rPr lang="cs-CZ"/>
              <a:t>s autorstvím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08887-7940-1AE7-C01B-0D0F81F5D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Dvojznačnost autora: </a:t>
            </a:r>
          </a:p>
          <a:p>
            <a:pPr marL="514350" indent="-514350">
              <a:buAutoNum type="alphaLcParenR"/>
            </a:pPr>
            <a:r>
              <a:rPr lang="cs-CZ" dirty="0"/>
              <a:t>subjekt, který žije: faktický autor – skrytý nebo usměrňuje své společenské angažmá</a:t>
            </a:r>
          </a:p>
          <a:p>
            <a:pPr marL="514350" indent="-514350">
              <a:buAutoNum type="alphaLcParenR"/>
            </a:pPr>
            <a:r>
              <a:rPr lang="cs-CZ" dirty="0"/>
              <a:t>subjekt, který píše: modelový autor – disponent pravidly a kódy; suma rozhodnutí, zkušeností, dovedností</a:t>
            </a:r>
          </a:p>
          <a:p>
            <a:pPr marL="0" indent="0">
              <a:buNone/>
            </a:pPr>
            <a:r>
              <a:rPr lang="cs-CZ" dirty="0"/>
              <a:t>	- svět podle někoho, nositel tvůrčích aktů, které vznik textu 	umožnily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5650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1077</Words>
  <Application>Microsoft Office PowerPoint</Application>
  <PresentationFormat>Širokoúhlá obrazovka</PresentationFormat>
  <Paragraphs>68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Motiv Office</vt:lpstr>
      <vt:lpstr>Autor, autorství – aneb první z článků komunikačního řetězce</vt:lpstr>
      <vt:lpstr>AUTOR, AUTORSTVÍ aneb první z článků komunikačního řetězce</vt:lpstr>
      <vt:lpstr>Jak vydedukovat z textu potenciální rysy autorovy osobnosti, jak se nám vyjevuje? </vt:lpstr>
      <vt:lpstr>Autorská záměrnost/nezáměrnost</vt:lpstr>
      <vt:lpstr>Autor = zdvojené pojetí (empirický autor x subjekt díla, autorský subjekt, modelový a.)</vt:lpstr>
      <vt:lpstr>Kdy v dějinách byl v popředí „autor“</vt:lpstr>
      <vt:lpstr>Implikovaný autor</vt:lpstr>
      <vt:lpstr>Pojmy související s autorstvím</vt:lpstr>
      <vt:lpstr>Pojmy související s autorstvím</vt:lpstr>
      <vt:lpstr>Pojmy související s autorstvím</vt:lpstr>
      <vt:lpstr>Vztah mezi dílem a životem autora</vt:lpstr>
      <vt:lpstr>Pojmy související s autorstvím</vt:lpstr>
      <vt:lpstr>Prezentace aplikace PowerPoint</vt:lpstr>
      <vt:lpstr>Ke studiu: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Autor, autorství – aneb první z článků komunikačního řetězce</dc:title>
  <dc:creator>Lukáš Neumann</dc:creator>
  <cp:lastModifiedBy>Lukáš Neumann</cp:lastModifiedBy>
  <cp:revision>2</cp:revision>
  <dcterms:created xsi:type="dcterms:W3CDTF">2022-10-20T09:35:28Z</dcterms:created>
  <dcterms:modified xsi:type="dcterms:W3CDTF">2022-10-20T09:40:43Z</dcterms:modified>
</cp:coreProperties>
</file>