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  <p:sldId id="261" r:id="rId7"/>
    <p:sldId id="294" r:id="rId8"/>
    <p:sldId id="262" r:id="rId9"/>
    <p:sldId id="289" r:id="rId10"/>
    <p:sldId id="271" r:id="rId11"/>
    <p:sldId id="301" r:id="rId12"/>
    <p:sldId id="296" r:id="rId13"/>
    <p:sldId id="264" r:id="rId14"/>
    <p:sldId id="297" r:id="rId15"/>
    <p:sldId id="298" r:id="rId16"/>
    <p:sldId id="299" r:id="rId17"/>
    <p:sldId id="300" r:id="rId18"/>
    <p:sldId id="28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a Abdollahipour" initials="RA" lastIdx="9" clrIdx="0">
    <p:extLst>
      <p:ext uri="{19B8F6BF-5375-455C-9EA6-DF929625EA0E}">
        <p15:presenceInfo xmlns:p15="http://schemas.microsoft.com/office/powerpoint/2012/main" userId="Reza Abdollahipo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>
      <p:cViewPr varScale="1">
        <p:scale>
          <a:sx n="86" d="100"/>
          <a:sy n="86" d="100"/>
        </p:scale>
        <p:origin x="96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9T12:15:10.602" idx="6">
    <p:pos x="5556" y="845"/>
    <p:text>Not very common to present this at the end. You can just simply say it to audience.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igifolio.rvp.cz/view/view.php?id=104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6-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11960" y="2636912"/>
            <a:ext cx="48600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RVP, ŠVP, IVP</a:t>
            </a:r>
          </a:p>
          <a:p>
            <a:r>
              <a:rPr lang="cs-CZ" sz="4000" b="1" dirty="0"/>
              <a:t>Podpůrná opatření AKRONYMY  APA</a:t>
            </a:r>
          </a:p>
          <a:p>
            <a:r>
              <a:rPr lang="cs-CZ" sz="4000" dirty="0"/>
              <a:t/>
            </a:r>
            <a:br>
              <a:rPr lang="cs-CZ" sz="4000" dirty="0"/>
            </a:br>
            <a:r>
              <a:rPr lang="cs-CZ" sz="2400" dirty="0"/>
              <a:t>Ilona Pavlová</a:t>
            </a:r>
          </a:p>
          <a:p>
            <a:r>
              <a:rPr lang="cs-CZ" sz="2400" dirty="0"/>
              <a:t>SOMATOPEDIE 2020/2021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80BD0-0305-4C14-967B-69A998C6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Podpůrná opatření  se vztahují k :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82FC83-00E4-48C4-96DD-C4DC735AC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916832"/>
            <a:ext cx="8363272" cy="453650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úpravě metod a forem vzdělávání žáka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k podpoře školním poradenským pracovištěm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úpravě obsahu vzdělávání a případně k úpravě výstupů ze vzdělávání u žáků, kde je tato úprava možná a nezbytná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organizaci vzdělávání (organizace výuky, volnočasových aktivit, prostorového uspořádání, práce s délkou vyučovací hodiny, délka přestávky, počet žáků ve třídě nebo            skupině…..)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IVP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Personální podpora pro práci pedagoga- asistent pedagoga, další pedagogický pracovník, školní psycholog/školní speciální pedagog,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Podpora pro žáka - tlumočník do českého znakového jazyka, přepisovatel                         pro neslyšící, průvodce pro orientaci v prostoru, osobní asistent nebo přítomnost další osoby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Metodická podpora v intenzivní podobě ze strany ŠPZ po dobu 6 měsíců v případech, kdy škola vzdělává žáka, jehož vzdělávání a nastavení podpůrných opatření vyžaduje    těsnou spolupráci s odborníky ŠPZ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77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6779"/>
            <a:ext cx="9145016" cy="1179974"/>
          </a:xfrm>
        </p:spPr>
        <p:txBody>
          <a:bodyPr/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             Inkluze v praxi – otázky k diskuzi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psychohygiena učitele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spolupráce pedagoga s asistentem pedagoga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spolupráce asistenta pedagoga a třídou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žák se SVP a peer </a:t>
            </a:r>
            <a:r>
              <a:rPr lang="cs-CZ" sz="2000" dirty="0" err="1"/>
              <a:t>tutoring</a:t>
            </a:r>
            <a:endParaRPr lang="cs-CZ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plán pedagogické podpory X individuální vzdělávací plán    			(charakteristika, rozdíly, jak na ně)</a:t>
            </a:r>
            <a:endParaRPr lang="cs-CZ" sz="20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postup školy při jednotlivých stupních podpůrných opatření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ředitel školy , jako odpovědná osoba za IVP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/>
              <a:t>právní vztahy mezi zřizovateli a školami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810925" y="6168509"/>
            <a:ext cx="3667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http://www.inkluzevpraxi.cz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818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0"/>
            <a:ext cx="6624736" cy="1069514"/>
          </a:xfrm>
        </p:spPr>
        <p:txBody>
          <a:bodyPr/>
          <a:lstStyle/>
          <a:p>
            <a:r>
              <a:rPr lang="cs-CZ" sz="2800" dirty="0"/>
              <a:t>AKRONYMY  APA</a:t>
            </a:r>
            <a:endParaRPr lang="cs-CZ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051720" y="836712"/>
            <a:ext cx="6480720" cy="5616624"/>
          </a:xfrm>
        </p:spPr>
        <p:txBody>
          <a:bodyPr/>
          <a:lstStyle/>
          <a:p>
            <a:r>
              <a:rPr lang="cs-CZ" sz="1800" b="1" dirty="0"/>
              <a:t>Desatero pro pracovníky v oblasti APA </a:t>
            </a:r>
          </a:p>
          <a:p>
            <a:r>
              <a:rPr lang="cs-CZ" sz="1800" b="1" dirty="0"/>
              <a:t>v akronymu FACILITATE (</a:t>
            </a:r>
            <a:r>
              <a:rPr lang="cs-CZ" sz="1800" b="1" dirty="0" err="1"/>
              <a:t>Ješina</a:t>
            </a:r>
            <a:r>
              <a:rPr lang="cs-CZ" sz="1800" b="1" dirty="0"/>
              <a:t>, Vařeková, 2016)</a:t>
            </a:r>
          </a:p>
          <a:p>
            <a:endParaRPr lang="cs-CZ" sz="1800" b="1" dirty="0"/>
          </a:p>
          <a:p>
            <a:r>
              <a:rPr lang="cs-CZ" sz="1600" b="1" dirty="0"/>
              <a:t>F</a:t>
            </a:r>
            <a:r>
              <a:rPr lang="cs-CZ" sz="1600" dirty="0"/>
              <a:t> Flexibility Buď připravený pružně reagovat. </a:t>
            </a:r>
          </a:p>
          <a:p>
            <a:r>
              <a:rPr lang="cs-CZ" sz="1600" b="1" dirty="0"/>
              <a:t>A</a:t>
            </a:r>
            <a:r>
              <a:rPr lang="cs-CZ" sz="1600" dirty="0"/>
              <a:t> </a:t>
            </a:r>
            <a:r>
              <a:rPr lang="cs-CZ" sz="1600" dirty="0" err="1"/>
              <a:t>Accept</a:t>
            </a:r>
            <a:r>
              <a:rPr lang="cs-CZ" sz="1600" dirty="0"/>
              <a:t> </a:t>
            </a:r>
            <a:r>
              <a:rPr lang="cs-CZ" sz="1600" dirty="0" err="1"/>
              <a:t>differentness</a:t>
            </a:r>
            <a:r>
              <a:rPr lang="cs-CZ" sz="1600" dirty="0"/>
              <a:t> as normality Jinakost vnímej jako normu, nikoli jako překážku. </a:t>
            </a:r>
          </a:p>
          <a:p>
            <a:r>
              <a:rPr lang="cs-CZ" sz="1600" b="1" dirty="0"/>
              <a:t>C</a:t>
            </a:r>
            <a:r>
              <a:rPr lang="cs-CZ" sz="1600" dirty="0"/>
              <a:t> </a:t>
            </a:r>
            <a:r>
              <a:rPr lang="cs-CZ" sz="1600" dirty="0" err="1"/>
              <a:t>Cooperation</a:t>
            </a:r>
            <a:r>
              <a:rPr lang="cs-CZ" sz="1600" dirty="0"/>
              <a:t> Spolupracuj s dalšími odborníky. </a:t>
            </a:r>
          </a:p>
          <a:p>
            <a:r>
              <a:rPr lang="cs-CZ" sz="1600" b="1" dirty="0"/>
              <a:t>I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? Jen málo věcí je nemožných. Snaž se hledat cesty k cíli. </a:t>
            </a:r>
          </a:p>
          <a:p>
            <a:r>
              <a:rPr lang="cs-CZ" sz="1600" b="1" dirty="0"/>
              <a:t>L</a:t>
            </a:r>
            <a:r>
              <a:rPr lang="cs-CZ" sz="1600" dirty="0"/>
              <a:t> </a:t>
            </a:r>
            <a:r>
              <a:rPr lang="cs-CZ" sz="1600" dirty="0" err="1"/>
              <a:t>Locomotion</a:t>
            </a:r>
            <a:r>
              <a:rPr lang="cs-CZ" sz="1600" dirty="0"/>
              <a:t> Pohyb je život a jeho formy mohou být různé.    Má duchovní i sociální rozměr. </a:t>
            </a:r>
          </a:p>
          <a:p>
            <a:r>
              <a:rPr lang="cs-CZ" sz="1600" b="1" dirty="0"/>
              <a:t>I</a:t>
            </a:r>
            <a:r>
              <a:rPr lang="cs-CZ" sz="1600" dirty="0"/>
              <a:t> </a:t>
            </a:r>
            <a:r>
              <a:rPr lang="cs-CZ" sz="1600" dirty="0" err="1"/>
              <a:t>Identifying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qualities</a:t>
            </a:r>
            <a:r>
              <a:rPr lang="cs-CZ" sz="1600" dirty="0"/>
              <a:t> Hledej schopnosti, pozitiva a kvality.  Nepodceňuj ani nepřeceňuj. </a:t>
            </a:r>
          </a:p>
          <a:p>
            <a:r>
              <a:rPr lang="cs-CZ" sz="1600" b="1" dirty="0"/>
              <a:t>T</a:t>
            </a:r>
            <a:r>
              <a:rPr lang="cs-CZ" sz="1600" dirty="0"/>
              <a:t> </a:t>
            </a:r>
            <a:r>
              <a:rPr lang="cs-CZ" sz="1600" dirty="0" err="1"/>
              <a:t>Taking</a:t>
            </a:r>
            <a:r>
              <a:rPr lang="cs-CZ" sz="1600" dirty="0"/>
              <a:t> </a:t>
            </a:r>
            <a:r>
              <a:rPr lang="cs-CZ" sz="1600" dirty="0" err="1"/>
              <a:t>money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not? V oblasti APA jako dobrovolník i profesionál. Dobrovolnictví není nevolnictví. Brát odměnu není            nemravné. </a:t>
            </a:r>
          </a:p>
          <a:p>
            <a:r>
              <a:rPr lang="cs-CZ" sz="1600" b="1" dirty="0"/>
              <a:t>A</a:t>
            </a:r>
            <a:r>
              <a:rPr lang="cs-CZ" sz="1600" dirty="0"/>
              <a:t> Adaptability Přizpůsobuj podmínky. </a:t>
            </a:r>
          </a:p>
          <a:p>
            <a:r>
              <a:rPr lang="cs-CZ" sz="1600" b="1" dirty="0"/>
              <a:t>T </a:t>
            </a:r>
            <a:r>
              <a:rPr lang="cs-CZ" sz="1600" dirty="0" err="1"/>
              <a:t>Total</a:t>
            </a:r>
            <a:r>
              <a:rPr lang="cs-CZ" sz="1600" dirty="0"/>
              <a:t> </a:t>
            </a:r>
            <a:r>
              <a:rPr lang="cs-CZ" sz="1600" dirty="0" err="1"/>
              <a:t>safety</a:t>
            </a:r>
            <a:r>
              <a:rPr lang="cs-CZ" sz="1600" dirty="0"/>
              <a:t> Snaž se vždy zajistit naprostou bezpečnost všech  zúčastněných. </a:t>
            </a:r>
          </a:p>
          <a:p>
            <a:r>
              <a:rPr lang="cs-CZ" sz="1600" b="1" dirty="0"/>
              <a:t>E</a:t>
            </a:r>
            <a:r>
              <a:rPr lang="cs-CZ" sz="1600" dirty="0"/>
              <a:t> </a:t>
            </a:r>
            <a:r>
              <a:rPr lang="cs-CZ" sz="1600" dirty="0" err="1"/>
              <a:t>Education</a:t>
            </a:r>
            <a:r>
              <a:rPr lang="cs-CZ" sz="1600" dirty="0"/>
              <a:t> Bez celoživotního vzdělávání to nepůjde</a:t>
            </a:r>
          </a:p>
          <a:p>
            <a:pPr>
              <a:spcBef>
                <a:spcPts val="0"/>
              </a:spcBef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43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0659A-3A6D-4C72-B88B-3D22E489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 err="1"/>
              <a:t>Modely</a:t>
            </a:r>
            <a:r>
              <a:rPr lang="en-US" sz="2800" dirty="0"/>
              <a:t> </a:t>
            </a:r>
            <a:r>
              <a:rPr lang="en-US" sz="2800" dirty="0" err="1"/>
              <a:t>adaptace</a:t>
            </a:r>
            <a:r>
              <a:rPr lang="en-US" sz="2800" dirty="0"/>
              <a:t> </a:t>
            </a:r>
            <a:r>
              <a:rPr lang="en-US" sz="2800" dirty="0" err="1"/>
              <a:t>tělesné</a:t>
            </a:r>
            <a:r>
              <a:rPr lang="en-US" sz="2800" dirty="0"/>
              <a:t> </a:t>
            </a:r>
            <a:r>
              <a:rPr lang="en-US" sz="2800" dirty="0" err="1"/>
              <a:t>výchovy</a:t>
            </a:r>
            <a:r>
              <a:rPr lang="en-US" sz="2800" dirty="0"/>
              <a:t>: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STEP, TREE a CHANGE IT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83F89B-AD27-430C-AF09-775A169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865311"/>
            <a:ext cx="6573416" cy="2059633"/>
          </a:xfrm>
        </p:spPr>
        <p:txBody>
          <a:bodyPr/>
          <a:lstStyle/>
          <a:p>
            <a:r>
              <a:rPr lang="cs-CZ" sz="1800" dirty="0"/>
              <a:t>Pro lepší pochopení procesu adaptace, který charakterizuje    bod dvě, nabízí australská organizace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Inclusion</a:t>
            </a:r>
            <a:r>
              <a:rPr lang="cs-CZ" sz="1800" dirty="0"/>
              <a:t> Club         tři akronymy: STEP, TREE a CHANGE IT (</a:t>
            </a:r>
            <a:r>
              <a:rPr lang="cs-CZ" sz="1800" dirty="0" err="1"/>
              <a:t>Downs</a:t>
            </a:r>
            <a:r>
              <a:rPr lang="cs-CZ" sz="1800" dirty="0"/>
              <a:t>, 2016). Tyto akronymy (zkratky) shrnují v lehce zapamatovatelné formě      základní pravidla pro adaptaci určité pohybové aktivity              (sportu, cvičení) pro jedince s určitým handicapem.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95DE09-09E7-4DFD-887B-C46E1F9354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4072" y="2852936"/>
            <a:ext cx="6563072" cy="3139753"/>
          </a:xfrm>
        </p:spPr>
        <p:txBody>
          <a:bodyPr/>
          <a:lstStyle/>
          <a:p>
            <a:endParaRPr lang="cs-CZ" dirty="0"/>
          </a:p>
          <a:p>
            <a:r>
              <a:rPr lang="cs-CZ" b="1" dirty="0"/>
              <a:t>Akronym STEP   </a:t>
            </a:r>
            <a:r>
              <a:rPr lang="cs-CZ" dirty="0"/>
              <a:t>- Způsob modifikace hry </a:t>
            </a:r>
          </a:p>
          <a:p>
            <a:r>
              <a:rPr lang="cs-CZ" b="1" dirty="0"/>
              <a:t>S  </a:t>
            </a:r>
            <a:r>
              <a:rPr lang="cs-CZ" b="1" dirty="0" err="1"/>
              <a:t>Space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place </a:t>
            </a:r>
          </a:p>
          <a:p>
            <a:r>
              <a:rPr lang="cs-CZ" dirty="0"/>
              <a:t>Místo, prostor – úprava prostoru pro hru </a:t>
            </a:r>
          </a:p>
          <a:p>
            <a:r>
              <a:rPr lang="cs-CZ" b="1" dirty="0"/>
              <a:t>T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</a:p>
          <a:p>
            <a:r>
              <a:rPr lang="cs-CZ" dirty="0"/>
              <a:t>Úkol – změna charakteru činnosti </a:t>
            </a:r>
          </a:p>
          <a:p>
            <a:r>
              <a:rPr lang="cs-CZ" b="1" dirty="0"/>
              <a:t>E </a:t>
            </a:r>
            <a:r>
              <a:rPr lang="cs-CZ" b="1" dirty="0" err="1"/>
              <a:t>Equipment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type,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colour</a:t>
            </a:r>
            <a:r>
              <a:rPr lang="cs-CZ" dirty="0"/>
              <a:t> </a:t>
            </a:r>
          </a:p>
          <a:p>
            <a:r>
              <a:rPr lang="cs-CZ" dirty="0"/>
              <a:t>Vybavení – změna typu, velikosti nebo barvy </a:t>
            </a:r>
          </a:p>
          <a:p>
            <a:r>
              <a:rPr lang="cs-CZ" b="1" dirty="0"/>
              <a:t>P </a:t>
            </a:r>
            <a:r>
              <a:rPr lang="cs-CZ" b="1" dirty="0" err="1"/>
              <a:t>People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involved</a:t>
            </a:r>
            <a:r>
              <a:rPr lang="cs-CZ" dirty="0"/>
              <a:t>,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interact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</a:p>
          <a:p>
            <a:r>
              <a:rPr lang="cs-CZ" dirty="0"/>
              <a:t>Lidé, hráči – změna počtu hráčů a/nebo způsobu hry a způsobu kontaktu mezi hráči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94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AF99E-A25D-4C83-9D2A-A86C98A0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332656"/>
            <a:ext cx="6933456" cy="1728192"/>
          </a:xfrm>
        </p:spPr>
        <p:txBody>
          <a:bodyPr/>
          <a:lstStyle/>
          <a:p>
            <a:r>
              <a:rPr lang="cs-CZ" dirty="0"/>
              <a:t>Akronym TREE podle </a:t>
            </a:r>
            <a:r>
              <a:rPr lang="cs-CZ" dirty="0" err="1"/>
              <a:t>Downse</a:t>
            </a:r>
            <a:r>
              <a:rPr lang="cs-CZ" dirty="0"/>
              <a:t> (2016) popisuje podobné principy a zdůrazňuje, že nejdůležitější je změnit způsob </a:t>
            </a:r>
          </a:p>
          <a:p>
            <a:r>
              <a:rPr lang="cs-CZ" dirty="0"/>
              <a:t>výuky a obecně přístup k jedinci s postižením i celé skupině. Nevýhodou tohoto akronymu je, že se v něm dvakrát </a:t>
            </a:r>
          </a:p>
          <a:p>
            <a:r>
              <a:rPr lang="cs-CZ" dirty="0"/>
              <a:t>opakuje hláska „E“, což snižuje zapamatovatelnost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7CE49B-609A-4611-BBF8-4A5F6AECC8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63688" y="2060848"/>
            <a:ext cx="6933456" cy="4320480"/>
          </a:xfrm>
        </p:spPr>
        <p:txBody>
          <a:bodyPr/>
          <a:lstStyle/>
          <a:p>
            <a:r>
              <a:rPr lang="cs-CZ" sz="1800" b="1" dirty="0"/>
              <a:t>T </a:t>
            </a:r>
            <a:r>
              <a:rPr lang="cs-CZ" sz="1800" b="1" dirty="0" err="1"/>
              <a:t>Teaching</a:t>
            </a:r>
            <a:r>
              <a:rPr lang="cs-CZ" sz="1800" b="1" dirty="0"/>
              <a:t>/coaching s</a:t>
            </a:r>
            <a:r>
              <a:rPr lang="cs-CZ" sz="1800" dirty="0"/>
              <a:t>tyle – </a:t>
            </a:r>
            <a:r>
              <a:rPr lang="cs-CZ" sz="1800" dirty="0" err="1"/>
              <a:t>how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teacher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coach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err="1" smtClean="0"/>
              <a:t>organises</a:t>
            </a:r>
            <a:r>
              <a:rPr lang="cs-CZ" sz="1800" dirty="0"/>
              <a:t>, </a:t>
            </a:r>
            <a:r>
              <a:rPr lang="cs-CZ" sz="1800" dirty="0" err="1"/>
              <a:t>leads</a:t>
            </a:r>
            <a:r>
              <a:rPr lang="cs-CZ" sz="1800" dirty="0"/>
              <a:t> and </a:t>
            </a:r>
            <a:r>
              <a:rPr lang="cs-CZ" sz="1800" dirty="0" err="1"/>
              <a:t>communicates</a:t>
            </a:r>
            <a:r>
              <a:rPr lang="cs-CZ" sz="1800" dirty="0"/>
              <a:t> </a:t>
            </a:r>
          </a:p>
          <a:p>
            <a:r>
              <a:rPr lang="cs-CZ" sz="1800" dirty="0"/>
              <a:t>Styl učitele/trenéra – jak trenér či učitel organizuje, řídí </a:t>
            </a:r>
            <a:endParaRPr lang="cs-CZ" sz="1800" dirty="0" smtClean="0"/>
          </a:p>
          <a:p>
            <a:r>
              <a:rPr lang="cs-CZ" sz="1800" dirty="0" smtClean="0"/>
              <a:t>a </a:t>
            </a:r>
            <a:r>
              <a:rPr lang="cs-CZ" sz="1800" dirty="0"/>
              <a:t>komunikuje </a:t>
            </a:r>
          </a:p>
          <a:p>
            <a:r>
              <a:rPr lang="cs-CZ" sz="1800" b="1" dirty="0"/>
              <a:t>R </a:t>
            </a:r>
            <a:r>
              <a:rPr lang="cs-CZ" sz="1800" b="1" dirty="0" err="1"/>
              <a:t>Rules</a:t>
            </a:r>
            <a:r>
              <a:rPr lang="cs-CZ" sz="1800" b="1" dirty="0"/>
              <a:t> and </a:t>
            </a:r>
            <a:r>
              <a:rPr lang="cs-CZ" sz="1800" b="1" dirty="0" err="1"/>
              <a:t>regulations</a:t>
            </a:r>
            <a:r>
              <a:rPr lang="cs-CZ" sz="1800" dirty="0"/>
              <a:t> – </a:t>
            </a:r>
            <a:r>
              <a:rPr lang="cs-CZ" sz="1800" dirty="0" err="1"/>
              <a:t>changes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rules</a:t>
            </a:r>
            <a:r>
              <a:rPr lang="cs-CZ" sz="1800" dirty="0"/>
              <a:t> </a:t>
            </a:r>
            <a:r>
              <a:rPr lang="cs-CZ" sz="1800" dirty="0" err="1"/>
              <a:t>governing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err="1" smtClean="0"/>
              <a:t>games</a:t>
            </a:r>
            <a:r>
              <a:rPr lang="cs-CZ" sz="1800" dirty="0" smtClean="0"/>
              <a:t> </a:t>
            </a:r>
            <a:r>
              <a:rPr lang="cs-CZ" sz="1800" dirty="0"/>
              <a:t>and </a:t>
            </a:r>
            <a:r>
              <a:rPr lang="cs-CZ" sz="1800" dirty="0" err="1"/>
              <a:t>activities</a:t>
            </a:r>
            <a:r>
              <a:rPr lang="cs-CZ" sz="1800" dirty="0"/>
              <a:t> to </a:t>
            </a:r>
            <a:r>
              <a:rPr lang="cs-CZ" sz="1800" dirty="0" err="1"/>
              <a:t>promote</a:t>
            </a:r>
            <a:r>
              <a:rPr lang="cs-CZ" sz="1800" dirty="0"/>
              <a:t> </a:t>
            </a:r>
            <a:r>
              <a:rPr lang="cs-CZ" sz="1800" dirty="0" err="1"/>
              <a:t>inclusion</a:t>
            </a:r>
            <a:r>
              <a:rPr lang="cs-CZ" sz="1800" dirty="0"/>
              <a:t> </a:t>
            </a:r>
          </a:p>
          <a:p>
            <a:r>
              <a:rPr lang="cs-CZ" sz="1800" dirty="0"/>
              <a:t>Pravidla a úpravy – změny pravidel, jimiž se řídí hry a aktivity k podpoře začleňování </a:t>
            </a:r>
          </a:p>
          <a:p>
            <a:r>
              <a:rPr lang="cs-CZ" sz="1800" b="1" dirty="0"/>
              <a:t>E Environment</a:t>
            </a:r>
            <a:r>
              <a:rPr lang="cs-CZ" sz="1800" dirty="0"/>
              <a:t> – </a:t>
            </a:r>
            <a:r>
              <a:rPr lang="cs-CZ" sz="1800" dirty="0" err="1"/>
              <a:t>changes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space</a:t>
            </a:r>
            <a:r>
              <a:rPr lang="cs-CZ" sz="1800" dirty="0"/>
              <a:t>,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whole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 </a:t>
            </a:r>
            <a:r>
              <a:rPr lang="cs-CZ" sz="1800" dirty="0" err="1"/>
              <a:t>or</a:t>
            </a:r>
            <a:r>
              <a:rPr lang="cs-CZ" sz="1800" dirty="0"/>
              <a:t> </a:t>
            </a:r>
            <a:r>
              <a:rPr lang="cs-CZ" sz="1800" dirty="0" err="1"/>
              <a:t>individuals</a:t>
            </a:r>
            <a:r>
              <a:rPr lang="cs-CZ" sz="1800" dirty="0"/>
              <a:t> </a:t>
            </a:r>
            <a:r>
              <a:rPr lang="cs-CZ" sz="1800" dirty="0" err="1"/>
              <a:t>within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 </a:t>
            </a:r>
          </a:p>
          <a:p>
            <a:r>
              <a:rPr lang="cs-CZ" sz="1800" dirty="0"/>
              <a:t>Prostředí – úprava prostoru pro celou skupinu (družstvo) nebo pro jednotlivce v rámci skupiny </a:t>
            </a:r>
          </a:p>
          <a:p>
            <a:r>
              <a:rPr lang="cs-CZ" sz="1800" b="1" dirty="0"/>
              <a:t>E </a:t>
            </a:r>
            <a:r>
              <a:rPr lang="cs-CZ" sz="1800" b="1" dirty="0" err="1"/>
              <a:t>Equipment</a:t>
            </a:r>
            <a:r>
              <a:rPr lang="cs-CZ" sz="1800" b="1" dirty="0"/>
              <a:t> </a:t>
            </a:r>
            <a:r>
              <a:rPr lang="cs-CZ" sz="1800" dirty="0"/>
              <a:t>– as in STEP, </a:t>
            </a:r>
            <a:r>
              <a:rPr lang="cs-CZ" sz="1800" dirty="0" err="1"/>
              <a:t>change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size</a:t>
            </a:r>
            <a:r>
              <a:rPr lang="cs-CZ" sz="1800" dirty="0"/>
              <a:t>, </a:t>
            </a:r>
            <a:r>
              <a:rPr lang="cs-CZ" sz="1800" dirty="0" err="1"/>
              <a:t>weight</a:t>
            </a:r>
            <a:r>
              <a:rPr lang="cs-CZ" sz="1800" dirty="0"/>
              <a:t>, </a:t>
            </a:r>
            <a:r>
              <a:rPr lang="cs-CZ" sz="1800" dirty="0" err="1"/>
              <a:t>colour</a:t>
            </a:r>
            <a:r>
              <a:rPr lang="cs-CZ" sz="1800" dirty="0"/>
              <a:t>, </a:t>
            </a:r>
            <a:r>
              <a:rPr lang="cs-CZ" sz="1800" dirty="0" err="1"/>
              <a:t>etc</a:t>
            </a:r>
            <a:r>
              <a:rPr lang="cs-CZ" sz="1800" dirty="0"/>
              <a:t>. Vybavení – stejně jako při </a:t>
            </a:r>
            <a:r>
              <a:rPr lang="cs-CZ" sz="1800" dirty="0" err="1"/>
              <a:t>STEPu</a:t>
            </a:r>
            <a:r>
              <a:rPr lang="cs-CZ" sz="1800" dirty="0"/>
              <a:t>, změna typu, velikosti, barvy atd.</a:t>
            </a:r>
          </a:p>
        </p:txBody>
      </p:sp>
    </p:spTree>
    <p:extLst>
      <p:ext uri="{BB962C8B-B14F-4D97-AF65-F5344CB8AC3E}">
        <p14:creationId xmlns:p14="http://schemas.microsoft.com/office/powerpoint/2010/main" val="180671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86E6D-AF3C-47CE-9D2E-3FA28C15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CHANGE IT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76A7D2-3C99-49F6-A7EF-12395932DB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5696" y="1355067"/>
            <a:ext cx="6563072" cy="4147865"/>
          </a:xfrm>
        </p:spPr>
        <p:txBody>
          <a:bodyPr/>
          <a:lstStyle/>
          <a:p>
            <a:r>
              <a:rPr lang="cs-CZ" sz="2000" dirty="0"/>
              <a:t>Nejdelší a nejpodrobnější je pak zkratka CHANGE IT. Kromě již zmíněných možností adaptovat pravidla, přístup, počty hráčů, vybavení a prostor doplňuje a zmiňuje ještě další aspekty, a to čas hry a intenzitu zatížení. Oboje můžeme u žáků se speciálními potřebami měnit (zkrátit hrací čas či naopak prodloužit dobu na splnění úkolu, snížit intenzitu zátěže) a získáme tak další možnost adaptace hry či činnosti. Například modifikace u jednoduché štafetové hry je možné dosáhnout tak, že žák s postižením dostane delší čas (vyrazí dříve, v družstvu je méně dětí), modifikuje se zátěž (namísto golfového míčku nese na lžíci pingpongový), zkrátí se trať (oběhne pouze 3 kužely namísto 8), může běžet ve dvojici s někým (např. při zrakovém postižení), může zvolit jiný způsob pohybu – chůze místo běhu, jízda na vozíku.</a:t>
            </a:r>
          </a:p>
        </p:txBody>
      </p:sp>
    </p:spTree>
    <p:extLst>
      <p:ext uri="{BB962C8B-B14F-4D97-AF65-F5344CB8AC3E}">
        <p14:creationId xmlns:p14="http://schemas.microsoft.com/office/powerpoint/2010/main" val="85668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189A2-022B-4AB3-B310-F71C95B8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AKRONYMY  pomáhají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D377FE-B7B8-4F89-8787-7116725C2B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1916832"/>
            <a:ext cx="7524328" cy="4075857"/>
          </a:xfrm>
        </p:spPr>
        <p:txBody>
          <a:bodyPr/>
          <a:lstStyle/>
          <a:p>
            <a:r>
              <a:rPr lang="cs-CZ" sz="2400" b="1" dirty="0"/>
              <a:t>Akronym  CHANGE IT - Způsob modifikace hry </a:t>
            </a:r>
          </a:p>
          <a:p>
            <a:endParaRPr lang="cs-CZ" b="1" dirty="0"/>
          </a:p>
          <a:p>
            <a:r>
              <a:rPr lang="cs-CZ" b="1" dirty="0"/>
              <a:t>C</a:t>
            </a:r>
            <a:r>
              <a:rPr lang="cs-CZ" dirty="0"/>
              <a:t> Coaching style vedení hry </a:t>
            </a:r>
          </a:p>
          <a:p>
            <a:r>
              <a:rPr lang="cs-CZ" b="1" dirty="0"/>
              <a:t>H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způsob skórování (dosažení bodu) </a:t>
            </a:r>
          </a:p>
          <a:p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playing</a:t>
            </a:r>
            <a:r>
              <a:rPr lang="cs-CZ" dirty="0"/>
              <a:t> Area hrací pole </a:t>
            </a:r>
          </a:p>
          <a:p>
            <a:r>
              <a:rPr lang="cs-CZ" b="1" dirty="0"/>
              <a:t>N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players</a:t>
            </a:r>
            <a:r>
              <a:rPr lang="cs-CZ" dirty="0"/>
              <a:t> počet hráčů G Game </a:t>
            </a:r>
            <a:r>
              <a:rPr lang="cs-CZ" dirty="0" err="1"/>
              <a:t>rules</a:t>
            </a:r>
            <a:r>
              <a:rPr lang="cs-CZ" dirty="0"/>
              <a:t> pravidla hry </a:t>
            </a:r>
          </a:p>
          <a:p>
            <a:r>
              <a:rPr lang="cs-CZ" b="1" dirty="0"/>
              <a:t>E </a:t>
            </a:r>
            <a:r>
              <a:rPr lang="cs-CZ" dirty="0" err="1"/>
              <a:t>Equipment</a:t>
            </a:r>
            <a:r>
              <a:rPr lang="cs-CZ" dirty="0"/>
              <a:t> vybavení </a:t>
            </a:r>
          </a:p>
          <a:p>
            <a:endParaRPr lang="cs-CZ" dirty="0"/>
          </a:p>
          <a:p>
            <a:r>
              <a:rPr lang="cs-CZ" b="1" dirty="0"/>
              <a:t>I</a:t>
            </a:r>
            <a:r>
              <a:rPr lang="cs-CZ" dirty="0"/>
              <a:t> Intensity zatížení </a:t>
            </a:r>
          </a:p>
          <a:p>
            <a:r>
              <a:rPr lang="cs-CZ" b="1" dirty="0"/>
              <a:t>T</a:t>
            </a:r>
            <a:r>
              <a:rPr lang="cs-CZ" dirty="0"/>
              <a:t> Time čas</a:t>
            </a:r>
          </a:p>
          <a:p>
            <a:endParaRPr lang="cs-CZ" dirty="0"/>
          </a:p>
          <a:p>
            <a:endParaRPr lang="cs-CZ" b="1" dirty="0"/>
          </a:p>
          <a:p>
            <a:r>
              <a:rPr lang="cs-CZ" b="1" dirty="0" err="1"/>
              <a:t>Downs</a:t>
            </a:r>
            <a:r>
              <a:rPr lang="cs-CZ" b="1" dirty="0"/>
              <a:t> (2016) uvádí, že nevýhodou TREE principu je jeho „nesportovní/ </a:t>
            </a:r>
          </a:p>
          <a:p>
            <a:r>
              <a:rPr lang="cs-CZ" b="1" dirty="0"/>
              <a:t>/nesoutěžní zaměření“ a relativní délka. Výhodou CHANGE IT je jeho širší </a:t>
            </a:r>
          </a:p>
          <a:p>
            <a:r>
              <a:rPr lang="cs-CZ" b="1" dirty="0"/>
              <a:t>rozsah oproti STEP a TREE a možnost využití více modifikací pro hry.</a:t>
            </a:r>
          </a:p>
        </p:txBody>
      </p:sp>
    </p:spTree>
    <p:extLst>
      <p:ext uri="{BB962C8B-B14F-4D97-AF65-F5344CB8AC3E}">
        <p14:creationId xmlns:p14="http://schemas.microsoft.com/office/powerpoint/2010/main" val="95638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Děkuji za pozornost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340768"/>
            <a:ext cx="8445624" cy="1152128"/>
          </a:xfrm>
        </p:spPr>
        <p:txBody>
          <a:bodyPr/>
          <a:lstStyle/>
          <a:p>
            <a:pPr algn="ctr"/>
            <a:endParaRPr lang="cs-CZ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755576" y="2636912"/>
            <a:ext cx="7941568" cy="4104456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 descr="C:\Users\Eva\Documents\Aja pocitac\4239400_700b_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99" y="1628800"/>
            <a:ext cx="6844425" cy="56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489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148"/>
            <a:ext cx="9144000" cy="1069514"/>
          </a:xfrm>
        </p:spPr>
        <p:txBody>
          <a:bodyPr/>
          <a:lstStyle/>
          <a:p>
            <a:r>
              <a:rPr lang="cs-CZ" sz="2800" cap="all" dirty="0"/>
              <a:t/>
            </a:r>
            <a:br>
              <a:rPr lang="cs-CZ" sz="2800" cap="all" dirty="0"/>
            </a:br>
            <a:r>
              <a:rPr lang="cs-CZ" sz="2800" cap="all" dirty="0"/>
              <a:t>RÁMCOVÉ VZDĚLÁVACÍ PROGRAMY</a:t>
            </a:r>
            <a:br>
              <a:rPr lang="cs-CZ" sz="2800" cap="all" dirty="0"/>
            </a:b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23528" y="1484784"/>
            <a:ext cx="8568952" cy="5112568"/>
          </a:xfrm>
        </p:spPr>
        <p:txBody>
          <a:bodyPr/>
          <a:lstStyle/>
          <a:p>
            <a:pPr algn="just"/>
            <a:r>
              <a:rPr lang="cs-CZ" sz="1800" dirty="0"/>
              <a:t>Rámcové vzdělávací programy (RVP) tvoří obecně závazný rámec pro tvorbu    školních vzdělávacích programů škol všech oborů vzdělání v předškolním,        základním, základním uměleckém, jazykovém a středním vzdělávání.         </a:t>
            </a:r>
          </a:p>
          <a:p>
            <a:pPr algn="just"/>
            <a:r>
              <a:rPr lang="cs-CZ" sz="1800" dirty="0"/>
              <a:t>Do vzdělávání v </a:t>
            </a:r>
            <a:r>
              <a:rPr lang="cs-CZ" sz="1800" b="1" dirty="0"/>
              <a:t>České republice byly zavedeny zákonem č. 561/2004 Sb.,  o předškolním, základním, středním, vyšším odborném a jiném vzdělávání (školský zákon).</a:t>
            </a:r>
          </a:p>
          <a:p>
            <a:pPr fontAlgn="base"/>
            <a:endParaRPr lang="cs-CZ" sz="1800" b="1" cap="all" dirty="0"/>
          </a:p>
          <a:p>
            <a:pPr fontAlgn="base"/>
            <a:endParaRPr lang="cs-CZ" sz="1800" b="1" cap="all" dirty="0"/>
          </a:p>
          <a:p>
            <a:pPr fontAlgn="base"/>
            <a:r>
              <a:rPr lang="cs-CZ" sz="1800" b="1" cap="all" dirty="0"/>
              <a:t>RÁMCOVÉ VZDĚLÁVACÍ PROGRAMY STANOVÍ ZEJMÉNA:</a:t>
            </a:r>
          </a:p>
          <a:p>
            <a:pPr algn="just" fontAlgn="base"/>
            <a:r>
              <a:rPr lang="cs-CZ" sz="1800" dirty="0"/>
              <a:t>konkrétní cíle, formy, délku a povinný obsah vzdělávání, a to všeobecného a    odborného podle zaměření daného oboru vzdělání, jeho organizační                 uspořádání, profesní profil, podmínky průběhu a ukončování vzdělávání a         zásady pro tvorbu školních vzdělávacích programů</a:t>
            </a:r>
          </a:p>
          <a:p>
            <a:pPr algn="just" fontAlgn="base"/>
            <a:r>
              <a:rPr lang="cs-CZ" sz="1800" dirty="0"/>
              <a:t>podmínky pro vzdělávání žáků se speciálními vzdělávacími potřebami</a:t>
            </a:r>
          </a:p>
          <a:p>
            <a:pPr algn="just" fontAlgn="base"/>
            <a:r>
              <a:rPr lang="cs-CZ" sz="1800" dirty="0"/>
              <a:t>a nezbytné materiální, personální a organizační podmínky a podmínky </a:t>
            </a:r>
          </a:p>
          <a:p>
            <a:pPr algn="just" fontAlgn="base"/>
            <a:r>
              <a:rPr lang="cs-CZ" sz="1800" dirty="0"/>
              <a:t>bezpečnosti a ochrany zdraví.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65785739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612022"/>
          </a:xfrm>
        </p:spPr>
        <p:txBody>
          <a:bodyPr/>
          <a:lstStyle/>
          <a:p>
            <a:r>
              <a:rPr lang="cs-CZ" sz="2800" dirty="0"/>
              <a:t>        </a:t>
            </a:r>
            <a:br>
              <a:rPr lang="cs-CZ" sz="2800" dirty="0"/>
            </a:br>
            <a:r>
              <a:rPr lang="cs-CZ" sz="2800" dirty="0"/>
              <a:t>       Školní vzdělávací programy  - ŠVP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ko-KR" alt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108520" y="1772816"/>
            <a:ext cx="9252520" cy="4320480"/>
          </a:xfrm>
        </p:spPr>
        <p:txBody>
          <a:bodyPr/>
          <a:lstStyle/>
          <a:p>
            <a:r>
              <a:rPr lang="cs-CZ" sz="2000" dirty="0"/>
              <a:t>Na základě rámcových vzdělávacích programů a pravidel v nich stanovených </a:t>
            </a:r>
          </a:p>
          <a:p>
            <a:r>
              <a:rPr lang="cs-CZ" sz="2000" dirty="0"/>
              <a:t>si jednotlivé školy vytvářejí své realizační programové dokumenty – </a:t>
            </a:r>
          </a:p>
          <a:p>
            <a:r>
              <a:rPr lang="cs-CZ" sz="2000" dirty="0"/>
              <a:t>školní vzdělávací programy  - ŠVP</a:t>
            </a:r>
          </a:p>
          <a:p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dirty="0"/>
              <a:t>Školní vzdělávací program pro vzdělávání, pro nějž je vydán rámcový </a:t>
            </a:r>
          </a:p>
          <a:p>
            <a:pPr algn="just"/>
            <a:r>
              <a:rPr lang="cs-CZ" sz="2000" dirty="0"/>
              <a:t>vzdělávací program, musí být v souladu s tímto rámcovým vzdělávacím </a:t>
            </a:r>
          </a:p>
          <a:p>
            <a:pPr algn="just"/>
            <a:r>
              <a:rPr lang="cs-CZ" sz="2000" dirty="0"/>
              <a:t>programem.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Obsah vzdělávání může být ve školním vzdělávacím programu uspořádán </a:t>
            </a:r>
          </a:p>
          <a:p>
            <a:pPr algn="just"/>
            <a:r>
              <a:rPr lang="cs-CZ" sz="2000" dirty="0"/>
              <a:t>do předmětů nebo jiných ucelených částí učiva (například modulů).</a:t>
            </a:r>
          </a:p>
          <a:p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6488" y="116632"/>
            <a:ext cx="7330008" cy="1069514"/>
          </a:xfrm>
        </p:spPr>
        <p:txBody>
          <a:bodyPr/>
          <a:lstStyle/>
          <a:p>
            <a:pPr algn="ctr"/>
            <a:r>
              <a:rPr lang="cs-CZ" sz="2800" dirty="0"/>
              <a:t>Školní vzdělávací program pro vzdělávání</a:t>
            </a:r>
            <a:endParaRPr lang="ko-KR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268760"/>
            <a:ext cx="7272808" cy="55892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/>
              <a:t>pro nějž není vydán rámcový vzdělávací program, stanoví zejména        konkrétní cíle vzdělávání, délku, formy, obsah a časový plán vzdělávání,  podmínky přijímání uchazečů, průběhu a ukončování vzdělávání, včetně  podmínek pro vzdělávání žáků se speciálními vzdělávacími potřebami,   označení dokladu o ukončeném vzdělání, pokud bude tento doklad       vydáván. Dále stanoví popis materiálních, personálních a ekonomických podmínek a podmínek bezpečnosti práce a ochrany zdraví, za nichž      se vzdělávání v konkrétní škole nebo školském zařízení uskutečňuje.</a:t>
            </a:r>
          </a:p>
          <a:p>
            <a:pPr>
              <a:spcBef>
                <a:spcPts val="1200"/>
              </a:spcBef>
            </a:pPr>
            <a:endParaRPr lang="cs-CZ" sz="1600" dirty="0"/>
          </a:p>
          <a:p>
            <a:pPr>
              <a:spcBef>
                <a:spcPts val="1200"/>
              </a:spcBef>
            </a:pPr>
            <a:r>
              <a:rPr lang="cs-CZ" sz="1600" dirty="0"/>
              <a:t>Školní vzdělávací program vydává ředitel školy nebo školského zařízení. Školní vzdělávací program ředitel školy nebo školského zařízení zveřejní na přístupném místě ve škole nebo školském zařízení; do školního vzdělávacího programu může každý nahlížet a pořizovat si z něj opisy a výpisy, anebo za cenu v místě obvyklou může obdržet jeho kopii. Poskytování   informací podle zákona o svobodném přístupu k informacím tím není   dotčeno.</a:t>
            </a:r>
          </a:p>
          <a:p>
            <a:pPr>
              <a:spcBef>
                <a:spcPts val="1200"/>
              </a:spcBef>
            </a:pPr>
            <a:endParaRPr lang="cs-CZ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080" y="188640"/>
            <a:ext cx="9036496" cy="1069514"/>
          </a:xfrm>
        </p:spPr>
        <p:txBody>
          <a:bodyPr/>
          <a:lstStyle/>
          <a:p>
            <a:r>
              <a:rPr lang="cs-CZ" sz="2800" dirty="0"/>
              <a:t>  Individuální vzdělávací plán - IVP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0" y="1412776"/>
            <a:ext cx="9036496" cy="4968552"/>
          </a:xfrm>
        </p:spPr>
        <p:txBody>
          <a:bodyPr/>
          <a:lstStyle/>
          <a:p>
            <a:pPr algn="just"/>
            <a:r>
              <a:rPr lang="cs-CZ" sz="1800" dirty="0"/>
              <a:t>Individuální vzdělávací plán (IVP) zpracovává škola pro žáka od druhého stupně     podpůrných opatření a to na základě doporučení školského poradenského zařízení </a:t>
            </a:r>
          </a:p>
          <a:p>
            <a:pPr algn="just"/>
            <a:r>
              <a:rPr lang="cs-CZ" sz="1800" dirty="0"/>
              <a:t>(ŠPZ) a žádosti zletilého žáka nebo zákonného zástupce. IVP vychází ze školního </a:t>
            </a:r>
          </a:p>
          <a:p>
            <a:pPr algn="just"/>
            <a:r>
              <a:rPr lang="cs-CZ" sz="1800" dirty="0"/>
              <a:t>vzdělávacího programu (ŠVP). Obsahuje mj. údaje o skladbě druhů a stupňů </a:t>
            </a:r>
          </a:p>
          <a:p>
            <a:pPr algn="just"/>
            <a:r>
              <a:rPr lang="cs-CZ" sz="1800" dirty="0"/>
              <a:t>podpůrných opatření poskytovaných v kombinaci s tímto plánem. Naplňování IVP </a:t>
            </a:r>
          </a:p>
          <a:p>
            <a:pPr algn="just"/>
            <a:r>
              <a:rPr lang="cs-CZ" sz="1800" dirty="0"/>
              <a:t>vyhodnocuje školské poradenské zařízení ve spolupráci se školou nejméně jednou </a:t>
            </a:r>
          </a:p>
          <a:p>
            <a:pPr algn="just"/>
            <a:r>
              <a:rPr lang="cs-CZ" sz="1800" dirty="0"/>
              <a:t>ročně.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Základní náležitosti týkající se individuálního vzdělávacího plánu (IVP) jsou </a:t>
            </a:r>
          </a:p>
          <a:p>
            <a:pPr algn="just"/>
            <a:r>
              <a:rPr lang="cs-CZ" sz="1800" dirty="0"/>
              <a:t>stanoveny v </a:t>
            </a:r>
            <a:r>
              <a:rPr lang="cs-CZ" sz="1800" b="1" dirty="0"/>
              <a:t>§ 3 a 4 vyhlášky č. 27/2016 Sb., o vzdělávání žáků se speciálními </a:t>
            </a:r>
          </a:p>
          <a:p>
            <a:pPr algn="just"/>
            <a:r>
              <a:rPr lang="cs-CZ" sz="1800" b="1" dirty="0"/>
              <a:t>vzdělávacími potřebami a žáků nadaných</a:t>
            </a:r>
            <a:r>
              <a:rPr lang="cs-CZ" sz="1800" dirty="0"/>
              <a:t>, která také obsahuje jako přílohu</a:t>
            </a:r>
          </a:p>
          <a:p>
            <a:pPr algn="just"/>
            <a:r>
              <a:rPr lang="cs-CZ" sz="1800" dirty="0"/>
              <a:t> formulář IVP. Pro vlastní tvorbu IVP může být výhodné použít interaktivní formulář </a:t>
            </a:r>
          </a:p>
          <a:p>
            <a:pPr algn="just"/>
            <a:r>
              <a:rPr lang="cs-CZ" sz="1800" dirty="0"/>
              <a:t>IVP, který je k dispozici na stránkách Průvodce upraveným RVP ZV, dostupného </a:t>
            </a:r>
          </a:p>
          <a:p>
            <a:pPr algn="just"/>
            <a:r>
              <a:rPr lang="cs-CZ" sz="1800" dirty="0"/>
              <a:t>na adrese                             </a:t>
            </a:r>
            <a:r>
              <a:rPr lang="cs-CZ" sz="1800" u="sng" dirty="0">
                <a:hlinkClick r:id="rId2"/>
              </a:rPr>
              <a:t>http://digifolio.rvp.cz/</a:t>
            </a:r>
            <a:r>
              <a:rPr lang="cs-CZ" sz="1800" u="sng" dirty="0" err="1">
                <a:hlinkClick r:id="rId2"/>
              </a:rPr>
              <a:t>view</a:t>
            </a:r>
            <a:r>
              <a:rPr lang="cs-CZ" sz="1800" u="sng" dirty="0">
                <a:hlinkClick r:id="rId2"/>
              </a:rPr>
              <a:t>/</a:t>
            </a:r>
            <a:r>
              <a:rPr lang="cs-CZ" sz="1800" u="sng" dirty="0" err="1">
                <a:hlinkClick r:id="rId2"/>
              </a:rPr>
              <a:t>view.php?id</a:t>
            </a:r>
            <a:r>
              <a:rPr lang="cs-CZ" sz="1800" u="sng" dirty="0">
                <a:hlinkClick r:id="rId2"/>
              </a:rPr>
              <a:t>=10466</a:t>
            </a:r>
            <a:r>
              <a:rPr lang="cs-CZ" sz="1800" dirty="0"/>
              <a:t>.</a:t>
            </a:r>
          </a:p>
          <a:p>
            <a:pPr algn="ctr"/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13812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16778"/>
            <a:ext cx="6768752" cy="1069514"/>
          </a:xfrm>
        </p:spPr>
        <p:txBody>
          <a:bodyPr/>
          <a:lstStyle/>
          <a:p>
            <a:r>
              <a:rPr lang="cs-CZ" sz="3200" dirty="0"/>
              <a:t>APA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-180528" y="1052736"/>
            <a:ext cx="9324528" cy="5688632"/>
          </a:xfrm>
        </p:spPr>
        <p:txBody>
          <a:bodyPr/>
          <a:lstStyle/>
          <a:p>
            <a:endParaRPr lang="cs-CZ" sz="2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37B969-1E3D-4628-8FF5-4D550E9D7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240360" cy="24302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F7B073-A576-495B-B56C-47FAA1250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3384376" cy="24482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30E63F-A0F3-4C17-945C-0479FFEBF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3384376" cy="24383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2DBC736-98A7-49A0-9003-63DA9F166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31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6778"/>
            <a:ext cx="8244408" cy="1069514"/>
          </a:xfrm>
        </p:spPr>
        <p:txBody>
          <a:bodyPr/>
          <a:lstStyle/>
          <a:p>
            <a:r>
              <a:rPr lang="cs-CZ" sz="2800" dirty="0"/>
              <a:t>PODPŮRNÁ OPATŘENÍ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11560" y="1340768"/>
            <a:ext cx="7992888" cy="54006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dirty="0"/>
              <a:t>Podpůrná opatření představují podporu pro práci pedagoga </a:t>
            </a:r>
          </a:p>
          <a:p>
            <a:pPr algn="just"/>
            <a:r>
              <a:rPr lang="cs-CZ" sz="1800" dirty="0"/>
              <a:t>se žákem, kdy jeho vzdělávání v různé míře vyžaduje upravit </a:t>
            </a:r>
          </a:p>
          <a:p>
            <a:pPr algn="just"/>
            <a:r>
              <a:rPr lang="cs-CZ" sz="1800" dirty="0"/>
              <a:t>průběh jeho vzdělávání.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Cílem úprav je především vyrovnávat podmínky ke vzdělávání žáka, </a:t>
            </a:r>
          </a:p>
          <a:p>
            <a:pPr algn="just"/>
            <a:r>
              <a:rPr lang="cs-CZ" sz="1800" dirty="0"/>
              <a:t>které mohou být ovlivněny mírnými problémy nebo závažnými obtížemi, </a:t>
            </a:r>
          </a:p>
          <a:p>
            <a:pPr algn="just"/>
            <a:r>
              <a:rPr lang="cs-CZ" sz="1800" dirty="0"/>
              <a:t>které jsou způsobeny nepřipraveností žáka na školu, odlišnými životními </a:t>
            </a:r>
          </a:p>
          <a:p>
            <a:pPr algn="just"/>
            <a:r>
              <a:rPr lang="cs-CZ" sz="1800" dirty="0"/>
              <a:t>podmínkami a odlišným kulturním prostředím ze kterého žák vstupuje </a:t>
            </a:r>
          </a:p>
          <a:p>
            <a:pPr algn="just"/>
            <a:r>
              <a:rPr lang="cs-CZ" sz="1800" dirty="0"/>
              <a:t>do vzdělávání. Současně početnou skupinu budou představovat </a:t>
            </a:r>
          </a:p>
          <a:p>
            <a:pPr algn="just"/>
            <a:r>
              <a:rPr lang="cs-CZ" sz="1800" dirty="0"/>
              <a:t>žáci s nepříznivým aktuálním zdravotním stavem, který může </a:t>
            </a:r>
          </a:p>
          <a:p>
            <a:pPr algn="just"/>
            <a:r>
              <a:rPr lang="cs-CZ" sz="1800" dirty="0"/>
              <a:t>ovlivňovat vzdělávání žáků nebo zdravotní postižení žáka.</a:t>
            </a:r>
          </a:p>
          <a:p>
            <a:pPr algn="just">
              <a:spcBef>
                <a:spcPts val="0"/>
              </a:spcBef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01347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cs-CZ" sz="2800" b="0" dirty="0"/>
              <a:t/>
            </a:r>
            <a:br>
              <a:rPr lang="cs-CZ" sz="2800" b="0" dirty="0"/>
            </a:br>
            <a:r>
              <a:rPr lang="cs-CZ" sz="2800" b="0" dirty="0"/>
              <a:t>		</a:t>
            </a:r>
            <a:r>
              <a:rPr lang="en-US" sz="2800" dirty="0"/>
              <a:t>Mainstream education: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	     </a:t>
            </a:r>
            <a:r>
              <a:rPr lang="en-US" sz="2800" dirty="0"/>
              <a:t>historical development</a:t>
            </a:r>
            <a:r>
              <a:rPr lang="cs-CZ" sz="2800" dirty="0"/>
              <a:t>   CZ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3331"/>
            <a:ext cx="4608512" cy="2370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59815"/>
            <a:ext cx="3912030" cy="297729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659521"/>
            <a:ext cx="8657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 1 and 2: Pupils with disabilities in primary schools, 2006–2015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thousands). Source: CZSO (2016)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year 2008/2009: 34 350 pupils</a:t>
            </a:r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year 2016/2017: 53 206 pupils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462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6778"/>
            <a:ext cx="8604448" cy="1069514"/>
          </a:xfrm>
        </p:spPr>
        <p:txBody>
          <a:bodyPr/>
          <a:lstStyle/>
          <a:p>
            <a:r>
              <a:rPr lang="cs-CZ" sz="2800" dirty="0"/>
              <a:t>Stupně podpůrných opatření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00310D-55AE-45EC-AD4F-B995198C48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3568" y="1340768"/>
            <a:ext cx="8136904" cy="532859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Podpůrná opatření jsou definována školským zákonem, podle rozsahu a obsahu se člení </a:t>
            </a:r>
          </a:p>
          <a:p>
            <a:r>
              <a:rPr lang="cs-CZ" sz="2400" b="1" dirty="0"/>
              <a:t>do I. – V. stupně. </a:t>
            </a:r>
            <a:r>
              <a:rPr lang="cs-CZ" dirty="0"/>
              <a:t>Podpůrná opatření různých stupňů lze kombinovat.</a:t>
            </a:r>
          </a:p>
          <a:p>
            <a:endParaRPr lang="cs-CZ" sz="1800" dirty="0"/>
          </a:p>
          <a:p>
            <a:r>
              <a:rPr lang="cs-CZ" dirty="0"/>
              <a:t>I. stupeň podpůrných opatření vždy navrhuje a poskytuje škola.</a:t>
            </a:r>
          </a:p>
          <a:p>
            <a:r>
              <a:rPr lang="cs-CZ" dirty="0"/>
              <a:t>II. -V. stupeň navrhuje a metodicky provází v jeho naplňování školské poradenské zařízení.</a:t>
            </a:r>
          </a:p>
          <a:p>
            <a:endParaRPr lang="cs-CZ" sz="1800" dirty="0"/>
          </a:p>
          <a:p>
            <a:r>
              <a:rPr lang="cs-CZ" dirty="0"/>
              <a:t>Na základě vyhodnocení všech podkladů se kterými žák do PPP nebo SPC přichází                         (Plán pedagogické podpory, vyšetření lékařů a klinických odborníků, vyšetření z jiných školských poradenských zařízení atd.), dojde k vyšetření žáka za účelem posouzení jeho speciálních          vzdělávacích potřeb.</a:t>
            </a:r>
          </a:p>
          <a:p>
            <a:endParaRPr lang="cs-CZ" sz="1800" dirty="0"/>
          </a:p>
          <a:p>
            <a:r>
              <a:rPr lang="cs-CZ" sz="1800" b="1" dirty="0">
                <a:hlinkClick r:id="rId2"/>
              </a:rPr>
              <a:t>https://www.zakonyprolidi.cz/cs/2016-27</a:t>
            </a:r>
            <a:endParaRPr lang="cs-CZ" sz="1800" b="1" dirty="0"/>
          </a:p>
          <a:p>
            <a:r>
              <a:rPr lang="cs-CZ" dirty="0"/>
              <a:t>Vyhláška č. 27/2016 </a:t>
            </a:r>
            <a:r>
              <a:rPr lang="cs-CZ" dirty="0" err="1"/>
              <a:t>Sb.</a:t>
            </a:r>
            <a:r>
              <a:rPr lang="cs-CZ" i="1" dirty="0" err="1"/>
              <a:t>Vyhláška</a:t>
            </a:r>
            <a:r>
              <a:rPr lang="cs-CZ" i="1" dirty="0"/>
              <a:t> o vzdělávání žáků se speciálními vzdělávacími potřebami a žáků nadaných</a:t>
            </a:r>
          </a:p>
          <a:p>
            <a:endParaRPr lang="cs-CZ" i="1" dirty="0"/>
          </a:p>
          <a:p>
            <a:r>
              <a:rPr lang="cs-CZ" sz="2000" b="1" dirty="0"/>
              <a:t>https://www.msmt.cz/vzdelavani/podpurna-opatreni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546673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10274</TotalTime>
  <Words>1775</Words>
  <Application>Microsoft Office PowerPoint</Application>
  <PresentationFormat>Předvádění na obrazovce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Calibri</vt:lpstr>
      <vt:lpstr>Wingdings</vt:lpstr>
      <vt:lpstr>Office Theme</vt:lpstr>
      <vt:lpstr>Custom Design</vt:lpstr>
      <vt:lpstr>Prezentace aplikace PowerPoint</vt:lpstr>
      <vt:lpstr> RÁMCOVÉ VZDĚLÁVACÍ PROGRAMY </vt:lpstr>
      <vt:lpstr>                Školní vzdělávací programy  - ŠVP  </vt:lpstr>
      <vt:lpstr>Školní vzdělávací program pro vzdělávání</vt:lpstr>
      <vt:lpstr>  Individuální vzdělávací plán - IVP</vt:lpstr>
      <vt:lpstr>APA</vt:lpstr>
      <vt:lpstr>PODPŮRNÁ OPATŘENÍ</vt:lpstr>
      <vt:lpstr>   Mainstream education:        historical development   CZ </vt:lpstr>
      <vt:lpstr>Stupně podpůrných opatření</vt:lpstr>
      <vt:lpstr>Podpůrná opatření  se vztahují k :</vt:lpstr>
      <vt:lpstr>              Inkluze v praxi – otázky k diskuzi </vt:lpstr>
      <vt:lpstr>AKRONYMY  APA</vt:lpstr>
      <vt:lpstr> Modely adaptace tělesné výchovy:  STEP, TREE a CHANGE IT </vt:lpstr>
      <vt:lpstr>Prezentace aplikace PowerPoint</vt:lpstr>
      <vt:lpstr>CHANGE IT</vt:lpstr>
      <vt:lpstr>AKRONYMY  pomáhají </vt:lpstr>
      <vt:lpstr>Děkuji za pozornost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Ilona Pavlova</cp:lastModifiedBy>
  <cp:revision>175</cp:revision>
  <dcterms:created xsi:type="dcterms:W3CDTF">2014-04-01T16:35:38Z</dcterms:created>
  <dcterms:modified xsi:type="dcterms:W3CDTF">2021-02-11T07:46:23Z</dcterms:modified>
</cp:coreProperties>
</file>