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669088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22113-5384-4335-93F3-8F585CB46576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E1EE1-9137-45C8-AB68-31D946E38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8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22113-5384-4335-93F3-8F585CB46576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1EE1-9137-45C8-AB68-31D946E38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30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7. hodina</a:t>
            </a:r>
            <a:r>
              <a:rPr lang="cs-CZ" altLang="cs-CZ"/>
              <a:t> </a:t>
            </a:r>
            <a:br>
              <a:rPr lang="cs-CZ" altLang="cs-CZ"/>
            </a:br>
            <a:r>
              <a:rPr lang="cs-CZ" altLang="cs-CZ" sz="2400"/>
              <a:t>(3. 4. 2017)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6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/>
              <a:t>Centralizace vysokých vokálů </a:t>
            </a:r>
            <a:r>
              <a:rPr lang="en-GB" altLang="cs-CZ" sz="3300" b="1">
                <a:solidFill>
                  <a:srgbClr val="0000FF"/>
                </a:solidFill>
              </a:rPr>
              <a:t>[</a:t>
            </a:r>
            <a:r>
              <a:rPr lang="cs-CZ" altLang="cs-CZ" sz="3300" b="1">
                <a:solidFill>
                  <a:srgbClr val="0000FF"/>
                </a:solidFill>
              </a:rPr>
              <a:t>i</a:t>
            </a:r>
            <a:r>
              <a:rPr lang="en-GB" altLang="cs-CZ" sz="3300" b="1">
                <a:solidFill>
                  <a:srgbClr val="0000FF"/>
                </a:solidFill>
              </a:rPr>
              <a:t>]</a:t>
            </a:r>
            <a:r>
              <a:rPr lang="cs-CZ" altLang="cs-CZ" sz="3300" b="1">
                <a:solidFill>
                  <a:srgbClr val="0000FF"/>
                </a:solidFill>
              </a:rPr>
              <a:t>, </a:t>
            </a:r>
            <a:r>
              <a:rPr lang="en-GB" altLang="cs-CZ" sz="3300" b="1">
                <a:solidFill>
                  <a:srgbClr val="0000FF"/>
                </a:solidFill>
              </a:rPr>
              <a:t>[</a:t>
            </a:r>
            <a:r>
              <a:rPr lang="cs-CZ" altLang="cs-CZ" sz="3300" b="1">
                <a:solidFill>
                  <a:srgbClr val="0000FF"/>
                </a:solidFill>
              </a:rPr>
              <a:t>u</a:t>
            </a:r>
            <a:r>
              <a:rPr lang="en-GB" altLang="cs-CZ" sz="3300" b="1">
                <a:solidFill>
                  <a:srgbClr val="0000FF"/>
                </a:solidFill>
              </a:rPr>
              <a:t>]</a:t>
            </a:r>
            <a:r>
              <a:rPr lang="cs-CZ" altLang="cs-CZ" sz="33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Příklad centralizace: </a:t>
            </a:r>
            <a:r>
              <a:rPr lang="cs-CZ" altLang="cs-CZ" sz="3200" b="1"/>
              <a:t>anglická předložka </a:t>
            </a:r>
            <a:r>
              <a:rPr lang="cs-CZ" altLang="cs-CZ" sz="3200" b="1" i="1">
                <a:solidFill>
                  <a:srgbClr val="CC0099"/>
                </a:solidFill>
              </a:rPr>
              <a:t>to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3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příklad centralizace:</a:t>
            </a:r>
            <a:br>
              <a:rPr lang="cs-CZ" altLang="cs-CZ" sz="3200"/>
            </a:br>
            <a:r>
              <a:rPr lang="cs-CZ" altLang="cs-CZ" sz="3200" b="1" noProof="1"/>
              <a:t>čínsk</a:t>
            </a:r>
            <a:r>
              <a:rPr lang="cs-CZ" altLang="cs-CZ" sz="3200" b="1"/>
              <a:t>ý morfém</a:t>
            </a:r>
            <a:r>
              <a:rPr lang="cs-CZ" altLang="cs-CZ" sz="3200" b="1" noProof="1"/>
              <a:t> </a:t>
            </a:r>
            <a:r>
              <a:rPr lang="cs-CZ" altLang="cs-CZ" sz="3200" b="1" i="1">
                <a:solidFill>
                  <a:srgbClr val="CC0099"/>
                </a:solidFill>
              </a:rPr>
              <a:t>l</a:t>
            </a:r>
            <a:r>
              <a:rPr lang="cs-CZ" altLang="cs-CZ" sz="3200" b="1" i="1" noProof="1">
                <a:solidFill>
                  <a:srgbClr val="CC0099"/>
                </a:solidFill>
              </a:rPr>
              <a:t>ǐ</a:t>
            </a:r>
            <a:r>
              <a:rPr lang="cs-CZ" altLang="cs-CZ" sz="3200" b="1" noProof="1">
                <a:solidFill>
                  <a:srgbClr val="CC0099"/>
                </a:solidFill>
              </a:rPr>
              <a:t> </a:t>
            </a:r>
            <a:r>
              <a:rPr lang="zh-CN" altLang="en-GB" sz="3200" b="1">
                <a:solidFill>
                  <a:srgbClr val="CC0099"/>
                </a:solidFill>
                <a:ea typeface="SimSun" panose="02010600030101010101" pitchFamily="2" charset="-122"/>
              </a:rPr>
              <a:t>里</a:t>
            </a:r>
            <a:r>
              <a:rPr lang="cs-CZ" altLang="cs-CZ" sz="3200" b="1">
                <a:ea typeface="SimSun" panose="02010600030101010101" pitchFamily="2" charset="-122"/>
              </a:rPr>
              <a:t> </a:t>
            </a:r>
            <a:r>
              <a:rPr lang="cs-CZ" altLang="cs-CZ" sz="3200" b="1" noProof="1"/>
              <a:t>=</a:t>
            </a:r>
            <a:r>
              <a:rPr lang="cs-CZ" altLang="cs-CZ" sz="3200" b="1"/>
              <a:t> v, uvnitř</a:t>
            </a:r>
            <a:endParaRPr lang="cs-CZ" altLang="cs-CZ" sz="3200" b="1" noProof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6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Jak to funguje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1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Situace v různých jazycích</a:t>
            </a:r>
            <a:endParaRPr lang="cs-CZ" altLang="cs-CZ" sz="2400" b="1">
              <a:solidFill>
                <a:srgbClr val="0000FF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4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sz="3300" b="1"/>
              <a:t>Problém: </a:t>
            </a:r>
            <a:br>
              <a:rPr lang="cs-CZ" altLang="cs-CZ" sz="3300" b="1"/>
            </a:br>
            <a:r>
              <a:rPr lang="cs-CZ" altLang="cs-CZ" sz="3300" b="1"/>
              <a:t>přízvuk nejde jednoduše „změřit“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0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b="1"/>
              <a:t>1. Protože přízvuk </a:t>
            </a:r>
            <a:br>
              <a:rPr lang="cs-CZ" altLang="cs-CZ" b="1"/>
            </a:br>
            <a:r>
              <a:rPr lang="cs-CZ" altLang="cs-CZ" b="1"/>
              <a:t>je pojem </a:t>
            </a:r>
            <a:r>
              <a:rPr lang="cs-CZ" altLang="cs-CZ" b="1">
                <a:solidFill>
                  <a:srgbClr val="0000FF"/>
                </a:solidFill>
              </a:rPr>
              <a:t>relativní</a:t>
            </a:r>
            <a:r>
              <a:rPr lang="cs-CZ" altLang="cs-CZ" b="1"/>
              <a:t>!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… důsledek relativity pro praxi: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7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/>
              <a:t>2. Protože zvuková prominence</a:t>
            </a:r>
            <a:br>
              <a:rPr lang="cs-CZ" altLang="cs-CZ" sz="3300" b="1"/>
            </a:br>
            <a:r>
              <a:rPr lang="cs-CZ" altLang="cs-CZ" sz="3300" b="1"/>
              <a:t>je jevem z oblasti lidské percepce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4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800080"/>
                </a:solidFill>
              </a:rPr>
              <a:t>Typy rytmu v jazycích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 b="1"/>
              <a:t>Přízvuk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noProof="1"/>
              <a:t>Jazyky s „kulometným“ rytmem</a:t>
            </a:r>
            <a:br>
              <a:rPr lang="cs-CZ" altLang="cs-CZ" sz="4000" b="1" noProof="1"/>
            </a:br>
            <a:r>
              <a:rPr lang="cs-CZ" altLang="cs-CZ" sz="4000" b="1" noProof="1"/>
              <a:t> </a:t>
            </a:r>
            <a:r>
              <a:rPr lang="cs-CZ" altLang="cs-CZ" sz="4000" b="1" i="1" noProof="1">
                <a:solidFill>
                  <a:srgbClr val="0000FF"/>
                </a:solidFill>
              </a:rPr>
              <a:t>syllable-timed languages</a:t>
            </a:r>
            <a:r>
              <a:rPr lang="cs-CZ" altLang="cs-CZ" sz="4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05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noProof="1"/>
              <a:t>Jazyky s „morseovkovým“ rytmem</a:t>
            </a:r>
            <a:br>
              <a:rPr lang="cs-CZ" altLang="cs-CZ" sz="4000" b="1" noProof="1"/>
            </a:br>
            <a:r>
              <a:rPr lang="cs-CZ" altLang="cs-CZ" sz="4000" b="1" noProof="1"/>
              <a:t> </a:t>
            </a:r>
            <a:r>
              <a:rPr lang="cs-CZ" altLang="cs-CZ" sz="4000" b="1" i="1" noProof="1">
                <a:solidFill>
                  <a:srgbClr val="0000FF"/>
                </a:solidFill>
              </a:rPr>
              <a:t>stress-timed languages</a:t>
            </a:r>
            <a:r>
              <a:rPr lang="cs-CZ" altLang="cs-CZ" sz="4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7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noProof="1">
                <a:solidFill>
                  <a:schemeClr val="tx1"/>
                </a:solidFill>
              </a:rPr>
              <a:t>Vyjádření přízvuku / ne-přízvuku </a:t>
            </a:r>
            <a:br>
              <a:rPr lang="cs-CZ" altLang="cs-CZ" sz="4000" b="1" noProof="1">
                <a:solidFill>
                  <a:schemeClr val="tx1"/>
                </a:solidFill>
              </a:rPr>
            </a:br>
            <a:r>
              <a:rPr lang="cs-CZ" altLang="cs-CZ" sz="4000" b="1" noProof="1">
                <a:solidFill>
                  <a:schemeClr val="tx1"/>
                </a:solidFill>
              </a:rPr>
              <a:t>v „morseovkových“ jazycích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26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>
                <a:solidFill>
                  <a:schemeClr val="tx1"/>
                </a:solidFill>
              </a:rPr>
              <a:t>Ad 1. manipulace s trváním slabiky </a:t>
            </a:r>
            <a:r>
              <a:rPr lang="cs-CZ" altLang="cs-CZ" sz="3300">
                <a:solidFill>
                  <a:schemeClr val="tx1"/>
                </a:solidFill>
              </a:rPr>
              <a:t>↔</a:t>
            </a:r>
            <a:r>
              <a:rPr lang="cs-CZ" altLang="cs-CZ" sz="33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61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100" b="1">
                <a:solidFill>
                  <a:srgbClr val="0000FF"/>
                </a:solidFill>
              </a:rPr>
              <a:t>P</a:t>
            </a:r>
            <a:r>
              <a:rPr lang="cs-CZ" altLang="cs-CZ" sz="3100" b="1" noProof="1">
                <a:solidFill>
                  <a:srgbClr val="0000FF"/>
                </a:solidFill>
              </a:rPr>
              <a:t>rincip izochronie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64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>
                <a:solidFill>
                  <a:schemeClr val="tx1"/>
                </a:solidFill>
              </a:rPr>
              <a:t>Ad 3. redukce hlásek </a:t>
            </a:r>
            <a:br>
              <a:rPr lang="cs-CZ" altLang="cs-CZ" sz="3000" b="1">
                <a:solidFill>
                  <a:schemeClr val="tx1"/>
                </a:solidFill>
              </a:rPr>
            </a:br>
            <a:r>
              <a:rPr lang="cs-CZ" altLang="cs-CZ" sz="3000" b="1">
                <a:solidFill>
                  <a:schemeClr val="tx1"/>
                </a:solidFill>
              </a:rPr>
              <a:t>v nepřízvučných slabikách</a:t>
            </a:r>
            <a:r>
              <a:rPr lang="cs-CZ" altLang="cs-CZ" sz="4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8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noProof="1">
                <a:solidFill>
                  <a:srgbClr val="0000FF"/>
                </a:solidFill>
              </a:rPr>
              <a:t>Shrnutí pro „morseovkové“ jazyky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7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YD 8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>
                <a:solidFill>
                  <a:srgbClr val="FF0000"/>
                </a:solidFill>
              </a:rPr>
              <a:t>POZOR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7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/>
              <a:t>Z dvou aspektů přízvuku plyne, že mluvčí (vy </a:t>
            </a:r>
            <a:r>
              <a:rPr lang="cs-CZ" altLang="cs-CZ" sz="2400" b="1">
                <a:sym typeface="Wingdings" panose="05000000000000000000" pitchFamily="2" charset="2"/>
              </a:rPr>
              <a:t></a:t>
            </a:r>
            <a:r>
              <a:rPr lang="cs-CZ" altLang="cs-CZ" sz="2400" b="1"/>
              <a:t>) musí ohledně přízvuku řešit v řeči dvě otázky: </a:t>
            </a:r>
            <a:r>
              <a:rPr lang="cs-CZ" altLang="cs-CZ" sz="2400" b="1">
                <a:solidFill>
                  <a:srgbClr val="0000FF"/>
                </a:solidFill>
              </a:rPr>
              <a:t>JAK</a:t>
            </a:r>
            <a:r>
              <a:rPr lang="cs-CZ" altLang="cs-CZ" sz="2400" b="1"/>
              <a:t> a </a:t>
            </a:r>
            <a:r>
              <a:rPr lang="cs-CZ" altLang="cs-CZ" sz="2400" b="1">
                <a:solidFill>
                  <a:srgbClr val="0000FF"/>
                </a:solidFill>
              </a:rPr>
              <a:t>KAM</a:t>
            </a:r>
            <a:endParaRPr lang="cs-CZ" altLang="cs-CZ" sz="2400" b="1" noProof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600"/>
              <a:t>Nejdřív se budeme zabývat první otázkou:</a:t>
            </a:r>
            <a:br>
              <a:rPr lang="cs-CZ" altLang="cs-CZ" sz="2600" b="1">
                <a:solidFill>
                  <a:srgbClr val="0000FF"/>
                </a:solidFill>
              </a:rPr>
            </a:br>
            <a:r>
              <a:rPr lang="cs-CZ" altLang="cs-CZ" sz="3800" b="1">
                <a:solidFill>
                  <a:srgbClr val="0000FF"/>
                </a:solidFill>
              </a:rPr>
              <a:t>JAK se přízvuk „vyrábí“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>
                <a:solidFill>
                  <a:srgbClr val="0000FF"/>
                </a:solidFill>
              </a:rPr>
              <a:t>Akustické parametry přízvuku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5000"/>
              </a:lnSpc>
            </a:pPr>
            <a:r>
              <a:rPr lang="cs-CZ" altLang="cs-CZ" sz="3700" b="1"/>
              <a:t>Co je k dispozici?</a:t>
            </a:r>
            <a:r>
              <a:rPr lang="cs-CZ" altLang="cs-CZ" sz="2400">
                <a:solidFill>
                  <a:schemeClr val="tx1"/>
                </a:solidFill>
              </a:rPr>
              <a:t> </a:t>
            </a:r>
            <a:br>
              <a:rPr lang="cs-CZ" altLang="cs-CZ" sz="2400">
                <a:solidFill>
                  <a:schemeClr val="tx1"/>
                </a:solidFill>
              </a:rPr>
            </a:br>
            <a:r>
              <a:rPr lang="cs-CZ" altLang="cs-CZ" sz="2400">
                <a:solidFill>
                  <a:schemeClr val="tx1"/>
                </a:solidFill>
              </a:rPr>
              <a:t>(jsou to společné akustické parametry veškeré prozodie)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94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600" b="1">
                <a:solidFill>
                  <a:srgbClr val="0000FF"/>
                </a:solidFill>
              </a:rPr>
              <a:t>4.  barva tónu (témbr) u samohlásek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>
                <a:solidFill>
                  <a:srgbClr val="0000FF"/>
                </a:solidFill>
              </a:rPr>
              <a:t>Centralizace samohlásek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89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Předvádění na obrazovce (4:3)</PresentationFormat>
  <Paragraphs>27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Wingdings</vt:lpstr>
      <vt:lpstr>Motiv Office</vt:lpstr>
      <vt:lpstr>7. hodina  (3. 4. 2017)</vt:lpstr>
      <vt:lpstr>Přízvuk</vt:lpstr>
      <vt:lpstr>POZOR</vt:lpstr>
      <vt:lpstr>Z dvou aspektů přízvuku plyne, že mluvčí (vy ) musí ohledně přízvuku řešit v řeči dvě otázky: JAK a KAM</vt:lpstr>
      <vt:lpstr>Nejdřív se budeme zabývat první otázkou: JAK se přízvuk „vyrábí“</vt:lpstr>
      <vt:lpstr>Akustické parametry přízvuku</vt:lpstr>
      <vt:lpstr>Co je k dispozici?  (jsou to společné akustické parametry veškeré prozodie)</vt:lpstr>
      <vt:lpstr>4.  barva tónu (témbr) u samohlásek</vt:lpstr>
      <vt:lpstr>Centralizace samohlásek</vt:lpstr>
      <vt:lpstr>Centralizace vysokých vokálů [i], [u] </vt:lpstr>
      <vt:lpstr>Příklad centralizace: anglická předložka to</vt:lpstr>
      <vt:lpstr>další příklad centralizace: čínský morfém lǐ 里 = v, uvnitř</vt:lpstr>
      <vt:lpstr>Jak to funguje</vt:lpstr>
      <vt:lpstr>Situace v různých jazycích</vt:lpstr>
      <vt:lpstr>Problém:  přízvuk nejde jednoduše „změřit“</vt:lpstr>
      <vt:lpstr>1. Protože přízvuk  je pojem relativní!</vt:lpstr>
      <vt:lpstr>… důsledek relativity pro praxi:</vt:lpstr>
      <vt:lpstr>2. Protože zvuková prominence je jevem z oblasti lidské percepce</vt:lpstr>
      <vt:lpstr>Typy rytmu v jazycích</vt:lpstr>
      <vt:lpstr>Jazyky s „kulometným“ rytmem  syllable-timed languages </vt:lpstr>
      <vt:lpstr>Jazyky s „morseovkovým“ rytmem  stress-timed languages </vt:lpstr>
      <vt:lpstr>Vyjádření přízvuku / ne-přízvuku  v „morseovkových“ jazycích</vt:lpstr>
      <vt:lpstr>Ad 1. manipulace s trváním slabiky ↔ </vt:lpstr>
      <vt:lpstr>Princip izochronie</vt:lpstr>
      <vt:lpstr>Ad 3. redukce hlásek  v nepřízvučných slabikách </vt:lpstr>
      <vt:lpstr>Shrnutí pro „morseovkové“ jazyky</vt:lpstr>
      <vt:lpstr>YD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hodina  (3. 4. 2017)</dc:title>
  <dc:creator>Vláďa Liščák</dc:creator>
  <cp:lastModifiedBy>Vláďa Liščák</cp:lastModifiedBy>
  <cp:revision>1</cp:revision>
  <dcterms:created xsi:type="dcterms:W3CDTF">2017-04-04T10:14:22Z</dcterms:created>
  <dcterms:modified xsi:type="dcterms:W3CDTF">2017-04-04T10:14:22Z</dcterms:modified>
</cp:coreProperties>
</file>