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77" d="100"/>
          <a:sy n="77" d="100"/>
        </p:scale>
        <p:origin x="7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web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://www.umich.edu/~turkish/links/manuscripts/haydarbaba/haydarbaba.ht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64AB10-B374-4093-A571-F4E9F4D205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Literatura etnických a náboženských menšin v Íránu</a:t>
            </a:r>
            <a:endParaRPr lang="cs-CZ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1BEAD0E-8815-4338-BD5A-11C2311ABC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536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400C64-9E2B-4911-A3C5-4FFF074DC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06088"/>
          </a:xfrm>
        </p:spPr>
        <p:txBody>
          <a:bodyPr>
            <a:normAutofit/>
          </a:bodyPr>
          <a:lstStyle/>
          <a:p>
            <a:r>
              <a:rPr lang="cs-CZ" sz="1800" dirty="0"/>
              <a:t>Memoárová tvorba v exilu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B41F4D-8605-4736-8E75-23213424D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897775"/>
            <a:ext cx="10178322" cy="4981817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cs-CZ" sz="30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Íránská exilová memoárová díla v </a:t>
            </a:r>
            <a:r>
              <a:rPr lang="cs-CZ" sz="30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Anj</a:t>
            </a:r>
            <a:r>
              <a:rPr lang="cs-CZ" sz="30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u nás:</a:t>
            </a:r>
            <a:endParaRPr lang="cs-CZ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3000" dirty="0"/>
              <a:t>Palác osamění – „skutečný příběh perské císařovny“ (Epocha, 2003)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3000" dirty="0"/>
              <a:t>Paměti </a:t>
            </a:r>
            <a:r>
              <a:rPr lang="cs-CZ" sz="3000" dirty="0" err="1"/>
              <a:t>Farah</a:t>
            </a:r>
            <a:r>
              <a:rPr lang="cs-CZ" sz="3000" dirty="0"/>
              <a:t> </a:t>
            </a:r>
            <a:r>
              <a:rPr lang="cs-CZ" sz="3000" dirty="0" err="1"/>
              <a:t>Pahlaví</a:t>
            </a:r>
            <a:r>
              <a:rPr lang="cs-CZ" sz="3000" dirty="0"/>
              <a:t> (PAHLAVÍ, FARAH: Paměti. Praha: Argo, 2004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3000" dirty="0"/>
              <a:t>NEMATOVÁ, MÁRÍNA:  Vězenkyně z Teheránu. Jota, 2007)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3000" dirty="0" err="1"/>
              <a:t>Mardžan</a:t>
            </a:r>
            <a:r>
              <a:rPr lang="cs-CZ" sz="3000" dirty="0"/>
              <a:t> </a:t>
            </a:r>
            <a:r>
              <a:rPr lang="cs-CZ" sz="3000" dirty="0" err="1"/>
              <a:t>Satrapí</a:t>
            </a:r>
            <a:r>
              <a:rPr lang="cs-CZ" sz="3000" dirty="0"/>
              <a:t>, - komiksy Persepolis 1 a 2.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Monír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Farmánfarmání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(M. </a:t>
            </a: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Farmanfarmanian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nar. 1924, </a:t>
            </a: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Qazvín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): </a:t>
            </a:r>
            <a:r>
              <a:rPr lang="cs-CZ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Zahrada zrcadel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cs-CZ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cs-CZ" sz="3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Mirror</a:t>
            </a:r>
            <a:r>
              <a:rPr lang="cs-CZ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Garden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cs-CZ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cs-CZ" sz="3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Memoir</a:t>
            </a:r>
            <a:r>
              <a:rPr lang="cs-CZ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cs-CZ" sz="3000" i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Nahíd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Račlín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(N. </a:t>
            </a: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Rachlin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nar. 1944, Teherán):</a:t>
            </a:r>
            <a:r>
              <a:rPr lang="cs-CZ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Peršanky</a:t>
            </a:r>
            <a:r>
              <a:rPr lang="cs-CZ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cs-CZ" sz="3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Persian</a:t>
            </a:r>
            <a:r>
              <a:rPr lang="cs-CZ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3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Girls</a:t>
            </a:r>
            <a:r>
              <a:rPr lang="cs-CZ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A </a:t>
            </a:r>
            <a:r>
              <a:rPr lang="cs-CZ" sz="3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Memoir</a:t>
            </a:r>
            <a:r>
              <a:rPr lang="cs-CZ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cs-CZ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Ázar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Nafísí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(A. </a:t>
            </a: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Nafisi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nar. 1955, Teherán)</a:t>
            </a:r>
            <a:r>
              <a:rPr lang="cs-CZ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cs-CZ" sz="3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Čtení Lolity v Teheránu</a:t>
            </a:r>
            <a:r>
              <a:rPr lang="cs-CZ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cs-CZ" sz="3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Reading</a:t>
            </a:r>
            <a:r>
              <a:rPr lang="cs-CZ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Lolita in </a:t>
            </a:r>
            <a:r>
              <a:rPr lang="cs-CZ" sz="3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Tehran</a:t>
            </a:r>
            <a:r>
              <a:rPr lang="cs-CZ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A </a:t>
            </a:r>
            <a:r>
              <a:rPr lang="cs-CZ" sz="3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Memoir</a:t>
            </a:r>
            <a:r>
              <a:rPr lang="cs-CZ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cs-CZ" sz="3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Books</a:t>
            </a:r>
            <a:r>
              <a:rPr lang="cs-CZ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cs-CZ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3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čem jsem mlčela</a:t>
            </a:r>
            <a:r>
              <a:rPr lang="cs-CZ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cs-CZ" sz="3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Things</a:t>
            </a:r>
            <a:r>
              <a:rPr lang="cs-CZ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3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I´ve</a:t>
            </a:r>
            <a:r>
              <a:rPr lang="cs-CZ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3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Been</a:t>
            </a:r>
            <a:r>
              <a:rPr lang="cs-CZ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3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Silent</a:t>
            </a:r>
            <a:r>
              <a:rPr lang="cs-CZ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3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About</a:t>
            </a:r>
            <a:r>
              <a:rPr lang="cs-CZ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cs-CZ" sz="3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Memories</a:t>
            </a:r>
            <a:r>
              <a:rPr lang="cs-CZ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cs-CZ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Abbás </a:t>
            </a: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Mílání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(A. Milani, nar. 1948, Teherán)</a:t>
            </a:r>
            <a:r>
              <a:rPr lang="cs-CZ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cs-CZ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Příběhy dvou měst</a:t>
            </a:r>
            <a:r>
              <a:rPr lang="cs-CZ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cs-CZ" sz="3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Tales</a:t>
            </a:r>
            <a:r>
              <a:rPr lang="cs-CZ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3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cs-CZ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3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Two</a:t>
            </a:r>
            <a:r>
              <a:rPr lang="cs-CZ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3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Cities</a:t>
            </a:r>
            <a:r>
              <a:rPr lang="cs-CZ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A </a:t>
            </a:r>
            <a:r>
              <a:rPr lang="cs-CZ" sz="3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Persian</a:t>
            </a:r>
            <a:r>
              <a:rPr lang="cs-CZ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3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Memoir</a:t>
            </a:r>
            <a:r>
              <a:rPr lang="cs-CZ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cs-CZ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Geláre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Ásáješ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(G. </a:t>
            </a: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Asayesh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nar. 1962, Teherán)</a:t>
            </a:r>
            <a:r>
              <a:rPr lang="cs-CZ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cs-CZ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Šafránové nebe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cs-CZ" sz="3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Saffron</a:t>
            </a:r>
            <a:r>
              <a:rPr lang="cs-CZ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3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Sky</a:t>
            </a:r>
            <a:r>
              <a:rPr lang="cs-CZ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A </a:t>
            </a:r>
            <a:r>
              <a:rPr lang="cs-CZ" sz="3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Life</a:t>
            </a:r>
            <a:r>
              <a:rPr lang="cs-CZ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3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Between</a:t>
            </a:r>
            <a:r>
              <a:rPr lang="cs-CZ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3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Iran</a:t>
            </a:r>
            <a:r>
              <a:rPr lang="cs-CZ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America.</a:t>
            </a:r>
            <a:endParaRPr lang="cs-CZ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Dávar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Ardalán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(nar. 1964, San Francisco): </a:t>
            </a:r>
            <a:r>
              <a:rPr lang="cs-CZ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Jmenuji se Írán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cs-CZ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My Name </a:t>
            </a:r>
            <a:r>
              <a:rPr lang="cs-CZ" sz="3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cs-CZ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3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Iran</a:t>
            </a:r>
            <a:r>
              <a:rPr lang="cs-CZ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A </a:t>
            </a:r>
            <a:r>
              <a:rPr lang="cs-CZ" sz="3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Memoir</a:t>
            </a:r>
            <a:r>
              <a:rPr lang="cs-CZ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endParaRPr lang="cs-CZ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Fírúze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Dumas (nar. 1965, </a:t>
            </a: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Abadán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Írán), </a:t>
            </a:r>
            <a:r>
              <a:rPr lang="cs-CZ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Směšné v perštině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cs-CZ" sz="3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Funny</a:t>
            </a:r>
            <a:r>
              <a:rPr lang="cs-CZ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Farsi: A </a:t>
            </a:r>
            <a:r>
              <a:rPr lang="cs-CZ" sz="3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Memoir</a:t>
            </a:r>
            <a:r>
              <a:rPr lang="cs-CZ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3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cs-CZ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3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Growing</a:t>
            </a:r>
            <a:r>
              <a:rPr lang="cs-CZ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Up </a:t>
            </a:r>
            <a:r>
              <a:rPr lang="cs-CZ" sz="3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Iranian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America) 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cs-CZ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Smích bez přízvuku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cs-CZ" sz="3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Laughing</a:t>
            </a:r>
            <a:r>
              <a:rPr lang="cs-CZ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3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Without</a:t>
            </a:r>
            <a:r>
              <a:rPr lang="cs-CZ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3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</a:t>
            </a:r>
            <a:r>
              <a:rPr lang="cs-CZ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3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Accent</a:t>
            </a:r>
            <a:r>
              <a:rPr lang="cs-CZ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cs-CZ" sz="3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Adventures</a:t>
            </a:r>
            <a:r>
              <a:rPr lang="cs-CZ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3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cs-CZ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3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</a:t>
            </a:r>
            <a:r>
              <a:rPr lang="cs-CZ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3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Iranian</a:t>
            </a:r>
            <a:r>
              <a:rPr lang="cs-CZ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3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American</a:t>
            </a:r>
            <a:r>
              <a:rPr lang="cs-CZ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3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</a:t>
            </a:r>
            <a:r>
              <a:rPr lang="cs-CZ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3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Home</a:t>
            </a:r>
            <a:r>
              <a:rPr lang="cs-CZ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cs-CZ" sz="3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Abroad</a:t>
            </a:r>
            <a:r>
              <a:rPr lang="cs-CZ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cs-CZ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Rojá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Hakákiján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(R. </a:t>
            </a: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Hakakian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nar. 1966, Teherán): </a:t>
            </a:r>
            <a:r>
              <a:rPr lang="cs-CZ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Pouť ze země „Ne“ (</a:t>
            </a:r>
            <a:r>
              <a:rPr lang="cs-CZ" sz="3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Journey</a:t>
            </a:r>
            <a:r>
              <a:rPr lang="cs-CZ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3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cs-CZ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3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cs-CZ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Land </a:t>
            </a:r>
            <a:r>
              <a:rPr lang="cs-CZ" sz="3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cs-CZ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No: A </a:t>
            </a:r>
            <a:r>
              <a:rPr lang="cs-CZ" sz="3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Girlhood</a:t>
            </a:r>
            <a:r>
              <a:rPr lang="cs-CZ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3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Caught</a:t>
            </a:r>
            <a:r>
              <a:rPr lang="cs-CZ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cs-CZ" sz="3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Revolutionary</a:t>
            </a:r>
            <a:r>
              <a:rPr lang="cs-CZ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3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Iran</a:t>
            </a:r>
            <a:r>
              <a:rPr lang="cs-CZ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endParaRPr lang="cs-CZ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Tara </a:t>
            </a: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Bahrámpúr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(T. </a:t>
            </a: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Bahrampour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nar. 1968, USA)</a:t>
            </a:r>
            <a:r>
              <a:rPr lang="cs-CZ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cs-CZ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Vidět a vidět zas</a:t>
            </a:r>
            <a:r>
              <a:rPr lang="cs-CZ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(To </a:t>
            </a:r>
            <a:r>
              <a:rPr lang="cs-CZ" sz="3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See</a:t>
            </a:r>
            <a:r>
              <a:rPr lang="cs-CZ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cs-CZ" sz="3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See</a:t>
            </a:r>
            <a:r>
              <a:rPr lang="cs-CZ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3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Again</a:t>
            </a:r>
            <a:r>
              <a:rPr lang="cs-CZ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A </a:t>
            </a:r>
            <a:r>
              <a:rPr lang="cs-CZ" sz="3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Life</a:t>
            </a:r>
            <a:r>
              <a:rPr lang="cs-CZ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cs-CZ" sz="3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Iran</a:t>
            </a:r>
            <a:r>
              <a:rPr lang="cs-CZ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America)</a:t>
            </a:r>
            <a:endParaRPr lang="cs-CZ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Afšíne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Latífí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Afschineh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Latifi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nar. 1969, Teherán): </a:t>
            </a:r>
            <a:r>
              <a:rPr lang="cs-CZ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 všech těch letech (</a:t>
            </a:r>
            <a:r>
              <a:rPr lang="cs-CZ" sz="3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Even</a:t>
            </a:r>
            <a:r>
              <a:rPr lang="cs-CZ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3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After</a:t>
            </a:r>
            <a:r>
              <a:rPr lang="cs-CZ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All </a:t>
            </a:r>
            <a:r>
              <a:rPr lang="cs-CZ" sz="3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</a:t>
            </a:r>
            <a:r>
              <a:rPr lang="cs-CZ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Time: A Story </a:t>
            </a:r>
            <a:r>
              <a:rPr lang="cs-CZ" sz="3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cs-CZ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Love, </a:t>
            </a:r>
            <a:r>
              <a:rPr lang="cs-CZ" sz="3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Revolution</a:t>
            </a:r>
            <a:r>
              <a:rPr lang="cs-CZ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and </a:t>
            </a:r>
            <a:r>
              <a:rPr lang="cs-CZ" sz="3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Leaving</a:t>
            </a:r>
            <a:r>
              <a:rPr lang="cs-CZ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3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Iran</a:t>
            </a:r>
            <a:r>
              <a:rPr lang="cs-CZ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endParaRPr lang="cs-CZ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tabLst>
                <a:tab pos="3895725" algn="l"/>
              </a:tabLst>
            </a:pP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Ázáde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Moávení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(A. </a:t>
            </a: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Moaveni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nar. 1976, Palo </a:t>
            </a:r>
            <a:r>
              <a:rPr lang="cs-CZ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Alto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cs-CZ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cs-CZ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Rtěnkový džihád</a:t>
            </a:r>
            <a:r>
              <a:rPr lang="cs-CZ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cs-CZ" sz="3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Lipstic</a:t>
            </a:r>
            <a:r>
              <a:rPr lang="cs-CZ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Jihad. A </a:t>
            </a:r>
            <a:r>
              <a:rPr lang="cs-CZ" sz="3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Memoir</a:t>
            </a:r>
            <a:r>
              <a:rPr lang="cs-CZ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3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cs-CZ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3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Growing</a:t>
            </a:r>
            <a:r>
              <a:rPr lang="cs-CZ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Up </a:t>
            </a:r>
            <a:r>
              <a:rPr lang="cs-CZ" sz="3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Iranian</a:t>
            </a:r>
            <a:r>
              <a:rPr lang="cs-CZ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America and </a:t>
            </a:r>
            <a:r>
              <a:rPr lang="cs-CZ" sz="3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American</a:t>
            </a:r>
            <a:r>
              <a:rPr lang="cs-CZ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cs-CZ" sz="3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Iran</a:t>
            </a:r>
            <a:r>
              <a:rPr lang="cs-CZ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cs-CZ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4567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87D9197-4A85-4276-8FC4-67873E207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01B5B487-A1DE-47E1-B06D-F13BBCCA7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D338EDC-B26D-4D02-9702-44C4D55A2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44" y="484632"/>
            <a:ext cx="6340519" cy="670838"/>
          </a:xfrm>
        </p:spPr>
        <p:txBody>
          <a:bodyPr>
            <a:normAutofit/>
          </a:bodyPr>
          <a:lstStyle/>
          <a:p>
            <a:r>
              <a:rPr lang="cs-CZ" sz="3200" dirty="0"/>
              <a:t>Ázerbájdžánci/Turci/</a:t>
            </a:r>
            <a:r>
              <a:rPr lang="cs-CZ" sz="3200" dirty="0" err="1"/>
              <a:t>Azerové</a:t>
            </a:r>
            <a:endParaRPr lang="cs-CZ" sz="3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E45AF6B-4F42-45F1-A22C-AF0FCA898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CB0DD1-6AA1-43C6-B8D4-DD64F8D30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144" y="1155470"/>
            <a:ext cx="6306309" cy="521789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 a Z Ázerbájdžán a </a:t>
            </a:r>
            <a:r>
              <a:rPr lang="cs-CZ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Ardabíl</a:t>
            </a:r>
            <a:r>
              <a:rPr lang="cs-CZ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města </a:t>
            </a:r>
            <a:r>
              <a:rPr lang="cs-CZ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Zandžán</a:t>
            </a:r>
            <a:r>
              <a:rPr lang="cs-CZ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Qazvín</a:t>
            </a:r>
            <a:r>
              <a:rPr lang="cs-CZ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Hamadán</a:t>
            </a:r>
            <a:r>
              <a:rPr lang="cs-CZ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cs-CZ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Karadž</a:t>
            </a:r>
            <a:r>
              <a:rPr lang="cs-CZ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největší etnická skupina v Ir, 25%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Tork</a:t>
            </a:r>
            <a:r>
              <a:rPr lang="cs-CZ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/</a:t>
            </a:r>
            <a:r>
              <a:rPr lang="cs-CZ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Azerí</a:t>
            </a:r>
            <a:endParaRPr lang="cs-CZ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azerská</a:t>
            </a:r>
            <a:r>
              <a:rPr lang="cs-CZ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turečtina – ze skupiny </a:t>
            </a:r>
            <a:r>
              <a:rPr lang="cs-CZ" sz="16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cs-CZ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ghuzských</a:t>
            </a:r>
            <a:r>
              <a:rPr lang="cs-CZ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jazyků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16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diglosie</a:t>
            </a:r>
            <a:r>
              <a:rPr lang="cs-CZ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perština </a:t>
            </a:r>
            <a:r>
              <a:rPr lang="cs-CZ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prestižní</a:t>
            </a:r>
            <a:r>
              <a:rPr lang="cs-CZ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jazyk, </a:t>
            </a:r>
            <a:r>
              <a:rPr lang="cs-CZ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azerština</a:t>
            </a:r>
            <a:r>
              <a:rPr lang="cs-CZ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6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vernakulární</a:t>
            </a:r>
            <a:endParaRPr lang="cs-CZ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restrikce</a:t>
            </a:r>
            <a:r>
              <a:rPr lang="cs-CZ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vůči </a:t>
            </a:r>
            <a:r>
              <a:rPr lang="cs-CZ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azerí</a:t>
            </a:r>
            <a:r>
              <a:rPr lang="cs-CZ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cs-CZ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Pahlaví</a:t>
            </a:r>
            <a:r>
              <a:rPr lang="cs-CZ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absence publikací v </a:t>
            </a:r>
            <a:r>
              <a:rPr lang="cs-CZ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azerštině</a:t>
            </a:r>
            <a:r>
              <a:rPr lang="cs-CZ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r>
              <a:rPr lang="cs-CZ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zákaz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 revoluci: ústava: regionální a kmenové jazyky omezená působnost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knižní </a:t>
            </a:r>
            <a:r>
              <a:rPr lang="cs-CZ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Cenzura - </a:t>
            </a:r>
            <a:r>
              <a:rPr lang="cs-CZ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rezoluce  </a:t>
            </a:r>
            <a:r>
              <a:rPr lang="cs-CZ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Pro-Regular"/>
                <a:cs typeface="Arial" panose="020B0604020202020204" pitchFamily="34" charset="0"/>
              </a:rPr>
              <a:t>„Cíle, strategie a kritéria pro vydávání knih“: </a:t>
            </a:r>
            <a:r>
              <a:rPr lang="cs-CZ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ionPro-Regular"/>
                <a:cs typeface="Arial" panose="020B0604020202020204" pitchFamily="34" charset="0"/>
              </a:rPr>
              <a:t>Podněcují k rozbrojům a rozkolu mezi etnickými a náboženskými skupinami, podkopávají národní jednotu a teritoriální integritu.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1600" i="1" dirty="0" err="1">
                <a:solidFill>
                  <a:srgbClr val="000000"/>
                </a:solidFill>
              </a:rPr>
              <a:t>Güney</a:t>
            </a:r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 dirty="0" err="1">
                <a:solidFill>
                  <a:srgbClr val="000000"/>
                </a:solidFill>
              </a:rPr>
              <a:t>Azərbaycan</a:t>
            </a:r>
            <a:endParaRPr lang="cs-CZ" sz="16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fa-IR" sz="1600" b="1" dirty="0"/>
              <a:t>ما آذری هستیم نه ترک 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endParaRPr lang="cs-CZ" sz="13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endParaRPr lang="cs-CZ" sz="13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endParaRPr lang="cs-CZ" sz="13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endParaRPr lang="cs-CZ" sz="13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cs-CZ" sz="1300" dirty="0">
              <a:solidFill>
                <a:srgbClr val="00000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CC322C0-9801-4A91-9259-31C0C0A02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9879" y="719907"/>
            <a:ext cx="3667489" cy="2548365"/>
          </a:xfrm>
          <a:prstGeom prst="rect">
            <a:avLst/>
          </a:prstGeom>
        </p:spPr>
      </p:pic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01DF497F-F1C5-44EF-B623-14C6ACB71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787" y="3429000"/>
            <a:ext cx="3601672" cy="294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2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287D9197-4A85-4276-8FC4-67873E207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3" name="Freeform 10">
            <a:extLst>
              <a:ext uri="{FF2B5EF4-FFF2-40B4-BE49-F238E27FC236}">
                <a16:creationId xmlns:a16="http://schemas.microsoft.com/office/drawing/2014/main" id="{01B5B487-A1DE-47E1-B06D-F13BBCCA7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9DEABCE-C1EA-4250-AD45-CA295964B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44" y="484631"/>
            <a:ext cx="6340519" cy="1638469"/>
          </a:xfrm>
        </p:spPr>
        <p:txBody>
          <a:bodyPr>
            <a:normAutofit/>
          </a:bodyPr>
          <a:lstStyle/>
          <a:p>
            <a:r>
              <a:rPr lang="cs-CZ" dirty="0" err="1"/>
              <a:t>Azerská</a:t>
            </a:r>
            <a:r>
              <a:rPr lang="cs-CZ" dirty="0"/>
              <a:t> literatura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2E45AF6B-4F42-45F1-A22C-AF0FCA898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C8874E-A30D-4A3E-BC85-7EE981FD7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443140"/>
            <a:ext cx="6306309" cy="393022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19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multietnické státy - </a:t>
            </a:r>
            <a:r>
              <a:rPr lang="cs-CZ" sz="19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periferní literatury</a:t>
            </a:r>
            <a:r>
              <a:rPr lang="cs-CZ" sz="19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sz="19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literatury na pomezí, malé literatury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9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Mírzá Alí Mo´džuz (1873- 1934) </a:t>
            </a:r>
            <a:r>
              <a:rPr lang="cs-CZ" sz="1900" b="1" i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Mirzə Əli Möcüz  </a:t>
            </a:r>
            <a:r>
              <a:rPr lang="ar-SA" sz="1900" b="1" i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میرزا علی معجز</a:t>
            </a:r>
            <a:endParaRPr lang="cs-CZ" sz="19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19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Ambice transformace mateřštiny na jazyk literární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19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ze Šabestaru V Ázerbájdžán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19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poezii v azerštině</a:t>
            </a:r>
            <a:r>
              <a:rPr lang="cs-CZ" sz="19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společenská a politická</a:t>
            </a:r>
            <a:r>
              <a:rPr lang="cs-CZ" sz="19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oprese, negramotnost, klér, postavení žen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19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prosovětské básně, báseň Pro Lenina a pod.</a:t>
            </a:r>
          </a:p>
          <a:p>
            <a:pPr>
              <a:lnSpc>
                <a:spcPct val="100000"/>
              </a:lnSpc>
            </a:pPr>
            <a:r>
              <a:rPr lang="cs-CZ" sz="19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publikován posmrtně, v </a:t>
            </a:r>
            <a:r>
              <a:rPr lang="cs-CZ" sz="19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Tabrízu r. 1945</a:t>
            </a:r>
            <a:endParaRPr lang="cs-CZ" sz="1900" b="1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cs-CZ" sz="1900">
              <a:solidFill>
                <a:srgbClr val="000000"/>
              </a:solidFill>
            </a:endParaRPr>
          </a:p>
        </p:txBody>
      </p:sp>
      <p:pic>
        <p:nvPicPr>
          <p:cNvPr id="9" name="Obrázek 8" descr="Oslava narozenin MM v Ázerbájdžánu">
            <a:extLst>
              <a:ext uri="{FF2B5EF4-FFF2-40B4-BE49-F238E27FC236}">
                <a16:creationId xmlns:a16="http://schemas.microsoft.com/office/drawing/2014/main" id="{A4C5B530-7CC0-4855-BE90-70C81025B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9879" y="1067779"/>
            <a:ext cx="3667489" cy="2200493"/>
          </a:xfrm>
          <a:prstGeom prst="rect">
            <a:avLst/>
          </a:prstGeom>
        </p:spPr>
      </p:pic>
      <p:pic>
        <p:nvPicPr>
          <p:cNvPr id="1026" name="Picture 2" descr="میرزا علی معجز شبستری - مین سؤز">
            <a:extLst>
              <a:ext uri="{FF2B5EF4-FFF2-40B4-BE49-F238E27FC236}">
                <a16:creationId xmlns:a16="http://schemas.microsoft.com/office/drawing/2014/main" id="{109E7CEA-75B3-4328-AFD4-E7D8757032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5" r="19704" b="-1"/>
          <a:stretch/>
        </p:blipFill>
        <p:spPr bwMode="auto">
          <a:xfrm>
            <a:off x="8988311" y="3429000"/>
            <a:ext cx="1770624" cy="294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373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3E81EA-5899-43F6-B35C-F4C548946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Mirzá</a:t>
            </a:r>
            <a:r>
              <a:rPr lang="cs-CZ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b="1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Ibrahimov</a:t>
            </a:r>
            <a:r>
              <a:rPr lang="cs-CZ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(1911-93) </a:t>
            </a:r>
            <a:r>
              <a:rPr lang="ar-S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میرزا ابراهیموف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C477D6-AF7C-4626-A3EB-DFC87D0B7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238597"/>
            <a:ext cx="7726067" cy="512895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autor a propagátor íránské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azerb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literatury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nar. v V 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írán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Azerb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.,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Orientální institut v Leningradu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Baku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aparátčík, sovětská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severoíránská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sféra vlivu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 stažení vojsk - )do Baku, klíčová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postaav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kulturního dění, samozřejmě pod taktovkou Sovětů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Gələcək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gün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1951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(Baku), 500 str román z 2. svět. války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zkušenosti z Tabrízu během „osvobozeneckého boje“, v duchu prosovětské propagace dekolonizace 3. světa: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 J Ázerbájdžánu bylo zapovězeno působit v mateřštině, ať už ve školách, tisku nebo literatuře, lidé byli vystaveni útlaku a persekuci Rezy šáha a Anglo-amerických imperialistů.“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r. 1952 do ruštiny  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-)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češtiny! Vyšlo jako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Nastane den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az-Cyrl-A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чэнуби азэрба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</a:t>
            </a:r>
            <a:r>
              <a:rPr lang="az-Cyrl-A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чан эдэби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jj</a:t>
            </a:r>
            <a:r>
              <a:rPr lang="az-Cyrl-A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аты антолоки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jac</a:t>
            </a:r>
            <a:r>
              <a:rPr lang="az-Cyrl-A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ы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Ibrahimov</a:t>
            </a:r>
            <a:r>
              <a:rPr lang="cs-CZ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Mirza</a:t>
            </a:r>
            <a:r>
              <a:rPr lang="cs-CZ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., </a:t>
            </a:r>
            <a:r>
              <a:rPr lang="cs-CZ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ed</a:t>
            </a:r>
            <a:r>
              <a:rPr lang="cs-CZ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cs-CZ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Azerbaijan</a:t>
            </a:r>
            <a:r>
              <a:rPr lang="cs-CZ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Poetry</a:t>
            </a:r>
            <a:r>
              <a:rPr lang="cs-CZ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cs-CZ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Classic</a:t>
            </a:r>
            <a:r>
              <a:rPr lang="cs-CZ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Modern</a:t>
            </a:r>
            <a:r>
              <a:rPr lang="cs-CZ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Traditional</a:t>
            </a:r>
            <a:r>
              <a:rPr lang="cs-CZ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cs-CZ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Moscow</a:t>
            </a:r>
            <a:r>
              <a:rPr lang="cs-CZ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cs-CZ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Progress</a:t>
            </a:r>
            <a:r>
              <a:rPr lang="cs-CZ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1976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———., </a:t>
            </a:r>
            <a:r>
              <a:rPr lang="cs-CZ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ed</a:t>
            </a:r>
            <a:r>
              <a:rPr lang="cs-CZ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cs-CZ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Azerbaijan</a:t>
            </a:r>
            <a:r>
              <a:rPr lang="cs-CZ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Prose: An </a:t>
            </a:r>
            <a:r>
              <a:rPr lang="cs-CZ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Anthology</a:t>
            </a:r>
            <a:r>
              <a:rPr lang="cs-CZ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cs-CZ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Moscow</a:t>
            </a:r>
            <a:r>
              <a:rPr lang="cs-CZ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cs-CZ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Progress</a:t>
            </a:r>
            <a:r>
              <a:rPr lang="cs-CZ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1977. </a:t>
            </a:r>
            <a:r>
              <a:rPr lang="cs-CZ" sz="1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Print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6BA9338-FB66-4AEE-87F3-5545BF3F4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9742" y="3172317"/>
            <a:ext cx="2237718" cy="3303298"/>
          </a:xfrm>
          <a:prstGeom prst="rect">
            <a:avLst/>
          </a:prstGeom>
        </p:spPr>
      </p:pic>
      <p:pic>
        <p:nvPicPr>
          <p:cNvPr id="6" name="Obrázek 5" descr="Obsah obrázku muž, osoba, vázanka, zeď&#10;&#10;Popis byl vytvořen automaticky">
            <a:extLst>
              <a:ext uri="{FF2B5EF4-FFF2-40B4-BE49-F238E27FC236}">
                <a16:creationId xmlns:a16="http://schemas.microsoft.com/office/drawing/2014/main" id="{BB1B704B-0669-4915-B403-B18A73733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9574" y="88946"/>
            <a:ext cx="2237718" cy="294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143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6E8346-28EF-4554-A7BF-06396E89F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Mohammad </a:t>
            </a:r>
            <a:r>
              <a:rPr lang="cs-CZ" sz="1800" b="1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Hosejn</a:t>
            </a:r>
            <a:r>
              <a:rPr lang="cs-CZ" sz="1800" b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1800" b="1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Šahrijár</a:t>
            </a:r>
            <a:r>
              <a:rPr lang="cs-CZ" sz="1800" b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a-I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حمدحسین</a:t>
            </a:r>
            <a:r>
              <a:rPr lang="fa-I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a-I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بهجت</a:t>
            </a:r>
            <a:r>
              <a:rPr lang="fa-I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a-IR" sz="1600" dirty="0"/>
              <a:t>شهریار</a:t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1800" b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(1906-1988)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DB0839-B0E9-499A-8A8C-9A8F45D57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155469"/>
            <a:ext cx="7152489" cy="5145578"/>
          </a:xfrm>
        </p:spPr>
        <p:txBody>
          <a:bodyPr>
            <a:normAutofit fontScale="85000" lnSpcReduction="20000"/>
          </a:bodyPr>
          <a:lstStyle/>
          <a:p>
            <a:r>
              <a:rPr lang="cs-CZ" dirty="0">
                <a:hlinkClick r:id="rId2"/>
              </a:rPr>
              <a:t>http://www.umich.edu/~turkish/links/manuscripts/haydarbaba/haydarbaba.htm</a:t>
            </a:r>
            <a:endParaRPr lang="cs-CZ" dirty="0"/>
          </a:p>
          <a:p>
            <a:pPr marL="0" indent="0" algn="l">
              <a:buNone/>
            </a:pPr>
            <a:r>
              <a:rPr lang="cs-CZ" sz="1600" b="0" i="0" u="none" strike="noStrike" baseline="0" dirty="0" err="1">
                <a:latin typeface="BookmanOldStyle"/>
              </a:rPr>
              <a:t>Muhammed</a:t>
            </a:r>
            <a:r>
              <a:rPr lang="cs-CZ" sz="1600" b="0" i="0" u="none" strike="noStrike" baseline="0" dirty="0">
                <a:latin typeface="BookmanOldStyle"/>
              </a:rPr>
              <a:t> </a:t>
            </a:r>
            <a:r>
              <a:rPr lang="cs-CZ" sz="1600" b="0" i="0" u="none" strike="noStrike" baseline="0" dirty="0" err="1">
                <a:latin typeface="BookmanOldStyle"/>
              </a:rPr>
              <a:t>Huseyin</a:t>
            </a:r>
            <a:r>
              <a:rPr lang="cs-CZ" sz="1600" b="0" i="0" u="none" strike="noStrike" baseline="0" dirty="0">
                <a:latin typeface="BookmanOldStyle"/>
              </a:rPr>
              <a:t> </a:t>
            </a:r>
            <a:r>
              <a:rPr lang="cs-CZ" sz="1600" b="0" i="0" u="none" strike="noStrike" baseline="0" dirty="0" err="1">
                <a:latin typeface="BookmanOldStyle"/>
              </a:rPr>
              <a:t>Sehriyar</a:t>
            </a:r>
            <a:r>
              <a:rPr lang="cs-CZ" sz="1600" b="0" i="0" u="none" strike="noStrike" baseline="0" dirty="0">
                <a:latin typeface="BookmanOldStyle"/>
              </a:rPr>
              <a:t> (1906-1988), </a:t>
            </a:r>
            <a:r>
              <a:rPr lang="cs-CZ" sz="1600" b="0" i="0" u="none" strike="noStrike" baseline="0" dirty="0" err="1">
                <a:latin typeface="BookmanOldStyle"/>
              </a:rPr>
              <a:t>Guney</a:t>
            </a:r>
            <a:r>
              <a:rPr lang="cs-CZ" sz="1600" dirty="0">
                <a:latin typeface="BookmanOldStyle"/>
              </a:rPr>
              <a:t> </a:t>
            </a:r>
            <a:r>
              <a:rPr lang="cs-CZ" sz="1600" b="0" i="0" u="none" strike="noStrike" baseline="0" dirty="0" err="1">
                <a:latin typeface="BookmanOldStyle"/>
              </a:rPr>
              <a:t>Azerbaycan’da</a:t>
            </a:r>
            <a:r>
              <a:rPr lang="cs-CZ" sz="1600" b="0" i="0" u="none" strike="noStrike" baseline="0" dirty="0">
                <a:latin typeface="BookmanOldStyle"/>
              </a:rPr>
              <a:t> </a:t>
            </a:r>
            <a:r>
              <a:rPr lang="cs-CZ" sz="1600" b="0" i="0" u="none" strike="noStrike" baseline="0" dirty="0" err="1">
                <a:latin typeface="BookmanOldStyle"/>
              </a:rPr>
              <a:t>yasamıs</a:t>
            </a:r>
            <a:r>
              <a:rPr lang="cs-CZ" sz="1600" b="0" i="0" u="none" strike="noStrike" baseline="0" dirty="0">
                <a:latin typeface="BookmanOldStyle"/>
              </a:rPr>
              <a:t>, </a:t>
            </a:r>
            <a:r>
              <a:rPr lang="cs-CZ" sz="1600" b="0" i="0" u="none" strike="noStrike" baseline="0" dirty="0" err="1">
                <a:latin typeface="BookmanOldStyle"/>
              </a:rPr>
              <a:t>Azeri</a:t>
            </a:r>
            <a:r>
              <a:rPr lang="cs-CZ" sz="1600" b="0" i="0" u="none" strike="noStrike" baseline="0" dirty="0">
                <a:latin typeface="BookmanOldStyle"/>
              </a:rPr>
              <a:t> </a:t>
            </a:r>
            <a:r>
              <a:rPr lang="cs-CZ" sz="1600" b="0" i="0" u="none" strike="noStrike" baseline="0" dirty="0" err="1">
                <a:latin typeface="BookmanOldStyle"/>
              </a:rPr>
              <a:t>Turkcesi’nin</a:t>
            </a:r>
            <a:r>
              <a:rPr lang="cs-CZ" sz="1600" b="0" i="0" u="none" strike="noStrike" baseline="0" dirty="0">
                <a:latin typeface="BookmanOldStyle"/>
              </a:rPr>
              <a:t> ve </a:t>
            </a:r>
            <a:r>
              <a:rPr lang="cs-CZ" sz="1600" b="0" i="0" u="none" strike="noStrike" baseline="0" dirty="0" err="1">
                <a:latin typeface="BookmanOldStyle"/>
              </a:rPr>
              <a:t>Turk</a:t>
            </a:r>
            <a:r>
              <a:rPr lang="cs-CZ" sz="1600" dirty="0">
                <a:latin typeface="BookmanOldStyle"/>
              </a:rPr>
              <a:t> </a:t>
            </a:r>
            <a:r>
              <a:rPr lang="cs-CZ" sz="1600" b="0" i="0" u="none" strike="noStrike" baseline="0" dirty="0" err="1">
                <a:latin typeface="BookmanOldStyle"/>
              </a:rPr>
              <a:t>dunyasının</a:t>
            </a:r>
            <a:r>
              <a:rPr lang="cs-CZ" sz="1600" b="0" i="0" u="none" strike="noStrike" baseline="0" dirty="0">
                <a:latin typeface="BookmanOldStyle"/>
              </a:rPr>
              <a:t> </a:t>
            </a:r>
            <a:r>
              <a:rPr lang="cs-CZ" sz="1600" b="0" i="0" u="none" strike="noStrike" baseline="0" dirty="0" err="1">
                <a:latin typeface="BookmanOldStyle"/>
              </a:rPr>
              <a:t>cağımızdaki</a:t>
            </a:r>
            <a:r>
              <a:rPr lang="cs-CZ" sz="1600" b="0" i="0" u="none" strike="noStrike" baseline="0" dirty="0">
                <a:latin typeface="BookmanOldStyle"/>
              </a:rPr>
              <a:t> en </a:t>
            </a:r>
            <a:r>
              <a:rPr lang="cs-CZ" sz="1600" b="0" i="0" u="none" strike="noStrike" baseline="0" dirty="0" err="1">
                <a:latin typeface="BookmanOldStyle"/>
              </a:rPr>
              <a:t>buyuk</a:t>
            </a:r>
            <a:r>
              <a:rPr lang="cs-CZ" sz="1600" b="0" i="0" u="none" strike="noStrike" baseline="0" dirty="0">
                <a:latin typeface="BookmanOldStyle"/>
              </a:rPr>
              <a:t> </a:t>
            </a:r>
            <a:r>
              <a:rPr lang="cs-CZ" sz="1600" b="0" i="0" u="none" strike="noStrike" baseline="0" dirty="0" err="1">
                <a:latin typeface="BookmanOldStyle"/>
              </a:rPr>
              <a:t>sairlerinden</a:t>
            </a:r>
            <a:r>
              <a:rPr lang="cs-CZ" sz="1600" b="0" i="0" u="none" strike="noStrike" baseline="0" dirty="0">
                <a:latin typeface="BookmanOldStyle"/>
              </a:rPr>
              <a:t> </a:t>
            </a:r>
            <a:r>
              <a:rPr lang="cs-CZ" sz="1600" b="0" i="0" u="none" strike="noStrike" baseline="0" dirty="0" err="1">
                <a:latin typeface="BookmanOldStyle"/>
              </a:rPr>
              <a:t>biridir</a:t>
            </a:r>
            <a:r>
              <a:rPr lang="cs-CZ" sz="1600" b="0" i="0" u="none" strike="noStrike" baseline="0" dirty="0">
                <a:latin typeface="BookmanOldStyle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básník píšící v </a:t>
            </a:r>
            <a:r>
              <a:rPr lang="cs-CZ" sz="1800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azerštině</a:t>
            </a:r>
            <a:r>
              <a:rPr lang="cs-CZ" sz="1800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i perštině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nejslavnější práce, dlouhá poéma 125 5veršových slok, vyšla v Tabrízu 1. část r. 1955, 2. 1966: </a:t>
            </a:r>
            <a:r>
              <a:rPr lang="ar-SA" sz="18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حیدربابایه سلام</a:t>
            </a:r>
            <a:endParaRPr lang="cs-CZ" sz="18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velmi populární i mezi Íránci, co nehovoří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azerí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Š přeložil i do perštiny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psal v tradičních stylech, odvolával se na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Háfeze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tradiční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azerské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básníky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Další jména, která lze zmínit: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cs-CZ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Šamse</a:t>
            </a:r>
            <a:r>
              <a:rPr lang="cs-CZ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Kasmájí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Samad</a:t>
            </a:r>
            <a:r>
              <a:rPr lang="cs-CZ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Behrangí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- povídky inspirované rodným krajem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azerské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legendy a tradice, přeložil do perštiny: r. 1965 a 2. díl 1968  </a:t>
            </a:r>
            <a:r>
              <a:rPr lang="ar-SA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افسانه‌های آذربایجان ترکی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Gholám</a:t>
            </a:r>
            <a:r>
              <a:rPr lang="cs-CZ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Hosejn</a:t>
            </a:r>
            <a:r>
              <a:rPr lang="cs-CZ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Sá´edí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v 60. letech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travelogy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 etnografickým nádechem z oblasti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ázerbájdžábského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venkova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cs-CZ" dirty="0"/>
          </a:p>
        </p:txBody>
      </p:sp>
      <p:pic>
        <p:nvPicPr>
          <p:cNvPr id="5" name="Obrázek 4" descr="Obsah obrázku text, osoba, muž, interiér&#10;&#10;Popis byl vytvořen automaticky">
            <a:extLst>
              <a:ext uri="{FF2B5EF4-FFF2-40B4-BE49-F238E27FC236}">
                <a16:creationId xmlns:a16="http://schemas.microsoft.com/office/drawing/2014/main" id="{1A400CE5-A64B-4C91-86BE-8595741B1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6049" y="382385"/>
            <a:ext cx="3286125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579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287D9197-4A85-4276-8FC4-67873E207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7" name="Freeform 10">
            <a:extLst>
              <a:ext uri="{FF2B5EF4-FFF2-40B4-BE49-F238E27FC236}">
                <a16:creationId xmlns:a16="http://schemas.microsoft.com/office/drawing/2014/main" id="{01B5B487-A1DE-47E1-B06D-F13BBCCA7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FDD03DB-CDC9-4B63-B2FA-46E5C531A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44" y="484632"/>
            <a:ext cx="6340519" cy="680140"/>
          </a:xfrm>
        </p:spPr>
        <p:txBody>
          <a:bodyPr>
            <a:normAutofit fontScale="90000"/>
          </a:bodyPr>
          <a:lstStyle/>
          <a:p>
            <a:r>
              <a:rPr lang="cs-CZ" sz="36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Íránsko-Židovská </a:t>
            </a:r>
            <a:r>
              <a:rPr lang="cs-CZ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literatura</a:t>
            </a:r>
            <a:br>
              <a:rPr lang="cs-CZ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cs-CZ" sz="3600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2E45AF6B-4F42-45F1-A22C-AF0FCA898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E33696-B2EF-481B-BAF1-B729CDC90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1164772"/>
            <a:ext cx="7731233" cy="520859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Asimilace</a:t>
            </a: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identita židovská i íránská</a:t>
            </a:r>
            <a:endParaRPr lang="cs-CZ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1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Roya</a:t>
            </a:r>
            <a:r>
              <a:rPr lang="cs-CZ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Hakakiyan</a:t>
            </a:r>
            <a:r>
              <a:rPr lang="cs-CZ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cs-CZ" sz="1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Journey</a:t>
            </a:r>
            <a:r>
              <a:rPr lang="cs-CZ" sz="1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cs-CZ" sz="1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cs-CZ" sz="1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Land </a:t>
            </a:r>
            <a:r>
              <a:rPr lang="cs-CZ" sz="1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cs-CZ" sz="1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No: A </a:t>
            </a:r>
            <a:r>
              <a:rPr lang="cs-CZ" sz="1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Girlhood</a:t>
            </a:r>
            <a:r>
              <a:rPr lang="cs-CZ" sz="1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Caught</a:t>
            </a:r>
            <a:r>
              <a:rPr lang="cs-CZ" sz="1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cs-CZ" sz="1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Revolutionary</a:t>
            </a:r>
            <a:r>
              <a:rPr lang="cs-CZ" sz="1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Iran</a:t>
            </a:r>
            <a:r>
              <a:rPr lang="cs-CZ" sz="1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(2004)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cs-CZ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koncept </a:t>
            </a:r>
            <a:r>
              <a:rPr lang="cs-CZ" sz="1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nedžásat</a:t>
            </a:r>
            <a:r>
              <a:rPr lang="cs-CZ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rituální nečistota </a:t>
            </a:r>
            <a:r>
              <a:rPr lang="ar-SA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نجاست</a:t>
            </a:r>
            <a:endParaRPr lang="cs-CZ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1400" dirty="0" err="1">
                <a:solidFill>
                  <a:srgbClr val="000000"/>
                </a:solidFill>
                <a:effectLst/>
                <a:latin typeface="Times-Roman"/>
                <a:ea typeface="Calibri" panose="020F0502020204030204" pitchFamily="34" charset="0"/>
                <a:cs typeface="Times-Roman"/>
              </a:rPr>
              <a:t>Was</a:t>
            </a:r>
            <a:r>
              <a:rPr lang="cs-CZ" sz="1400" dirty="0">
                <a:solidFill>
                  <a:srgbClr val="000000"/>
                </a:solidFill>
                <a:effectLst/>
                <a:latin typeface="Times-Roman"/>
                <a:ea typeface="Calibri" panose="020F0502020204030204" pitchFamily="34" charset="0"/>
                <a:cs typeface="Times-Roman"/>
              </a:rPr>
              <a:t> </a:t>
            </a:r>
            <a:r>
              <a:rPr lang="cs-CZ" sz="1400" dirty="0" err="1">
                <a:solidFill>
                  <a:srgbClr val="000000"/>
                </a:solidFill>
                <a:effectLst/>
                <a:latin typeface="Times-Roman"/>
                <a:ea typeface="Calibri" panose="020F0502020204030204" pitchFamily="34" charset="0"/>
                <a:cs typeface="Times-Roman"/>
              </a:rPr>
              <a:t>it</a:t>
            </a:r>
            <a:r>
              <a:rPr lang="cs-CZ" sz="1400" dirty="0">
                <a:solidFill>
                  <a:srgbClr val="000000"/>
                </a:solidFill>
                <a:effectLst/>
                <a:latin typeface="Times-Roman"/>
                <a:ea typeface="Calibri" panose="020F0502020204030204" pitchFamily="34" charset="0"/>
                <a:cs typeface="Times-Roman"/>
              </a:rPr>
              <a:t> not </a:t>
            </a:r>
            <a:r>
              <a:rPr lang="cs-CZ" sz="1400" dirty="0" err="1">
                <a:solidFill>
                  <a:srgbClr val="000000"/>
                </a:solidFill>
                <a:effectLst/>
                <a:latin typeface="Times-Roman"/>
                <a:ea typeface="Calibri" panose="020F0502020204030204" pitchFamily="34" charset="0"/>
                <a:cs typeface="Times-Roman"/>
              </a:rPr>
              <a:t>your</a:t>
            </a:r>
            <a:r>
              <a:rPr lang="cs-CZ" sz="1400" dirty="0">
                <a:solidFill>
                  <a:srgbClr val="000000"/>
                </a:solidFill>
                <a:effectLst/>
                <a:latin typeface="Times-Roman"/>
                <a:ea typeface="Calibri" panose="020F0502020204030204" pitchFamily="34" charset="0"/>
                <a:cs typeface="Times-Roman"/>
              </a:rPr>
              <a:t> </a:t>
            </a:r>
            <a:r>
              <a:rPr lang="cs-CZ" sz="1400" dirty="0" err="1">
                <a:solidFill>
                  <a:srgbClr val="000000"/>
                </a:solidFill>
                <a:effectLst/>
                <a:latin typeface="Times-Roman"/>
                <a:ea typeface="Calibri" panose="020F0502020204030204" pitchFamily="34" charset="0"/>
                <a:cs typeface="Times-Roman"/>
              </a:rPr>
              <a:t>beautiful</a:t>
            </a:r>
            <a:r>
              <a:rPr lang="cs-CZ" sz="1400" dirty="0">
                <a:solidFill>
                  <a:srgbClr val="000000"/>
                </a:solidFill>
                <a:effectLst/>
                <a:latin typeface="Times-Roman"/>
                <a:ea typeface="Calibri" panose="020F0502020204030204" pitchFamily="34" charset="0"/>
                <a:cs typeface="Times-Roman"/>
              </a:rPr>
              <a:t> </a:t>
            </a:r>
            <a:r>
              <a:rPr lang="cs-CZ" sz="1400" dirty="0" err="1">
                <a:solidFill>
                  <a:srgbClr val="000000"/>
                </a:solidFill>
                <a:effectLst/>
                <a:latin typeface="Times-Roman"/>
                <a:ea typeface="Calibri" panose="020F0502020204030204" pitchFamily="34" charset="0"/>
                <a:cs typeface="Times-Roman"/>
              </a:rPr>
              <a:t>handwriting</a:t>
            </a:r>
            <a:r>
              <a:rPr lang="cs-CZ" sz="1400" dirty="0">
                <a:solidFill>
                  <a:srgbClr val="000000"/>
                </a:solidFill>
                <a:effectLst/>
                <a:latin typeface="Times-Roman"/>
                <a:ea typeface="Calibri" panose="020F0502020204030204" pitchFamily="34" charset="0"/>
                <a:cs typeface="Times-Roman"/>
              </a:rPr>
              <a:t> on </a:t>
            </a:r>
            <a:r>
              <a:rPr lang="cs-CZ" sz="1400" dirty="0" err="1">
                <a:solidFill>
                  <a:srgbClr val="000000"/>
                </a:solidFill>
                <a:effectLst/>
                <a:latin typeface="Times-Roman"/>
                <a:ea typeface="Calibri" panose="020F0502020204030204" pitchFamily="34" charset="0"/>
                <a:cs typeface="Times-Roman"/>
              </a:rPr>
              <a:t>the</a:t>
            </a:r>
            <a:r>
              <a:rPr lang="cs-CZ" sz="1400" dirty="0">
                <a:solidFill>
                  <a:srgbClr val="000000"/>
                </a:solidFill>
                <a:effectLst/>
                <a:latin typeface="Times-Roman"/>
                <a:ea typeface="Calibri" panose="020F0502020204030204" pitchFamily="34" charset="0"/>
                <a:cs typeface="Times-Roman"/>
              </a:rPr>
              <a:t> </a:t>
            </a:r>
            <a:r>
              <a:rPr lang="cs-CZ" sz="1400" dirty="0" err="1">
                <a:solidFill>
                  <a:srgbClr val="000000"/>
                </a:solidFill>
                <a:effectLst/>
                <a:latin typeface="Times-Roman"/>
                <a:ea typeface="Calibri" panose="020F0502020204030204" pitchFamily="34" charset="0"/>
                <a:cs typeface="Times-Roman"/>
              </a:rPr>
              <a:t>wall</a:t>
            </a:r>
            <a:r>
              <a:rPr lang="cs-CZ" sz="1400" dirty="0">
                <a:solidFill>
                  <a:srgbClr val="000000"/>
                </a:solidFill>
                <a:effectLst/>
                <a:latin typeface="Times-Roman"/>
                <a:ea typeface="Calibri" panose="020F0502020204030204" pitchFamily="34" charset="0"/>
                <a:cs typeface="Times-Roman"/>
              </a:rPr>
              <a:t> </a:t>
            </a:r>
            <a:r>
              <a:rPr lang="cs-CZ" sz="1400" dirty="0" err="1">
                <a:solidFill>
                  <a:srgbClr val="000000"/>
                </a:solidFill>
                <a:effectLst/>
                <a:latin typeface="Times-Roman"/>
                <a:ea typeface="Calibri" panose="020F0502020204030204" pitchFamily="34" charset="0"/>
                <a:cs typeface="Times-Roman"/>
              </a:rPr>
              <a:t>across</a:t>
            </a:r>
            <a:r>
              <a:rPr lang="cs-CZ" sz="1400" dirty="0">
                <a:solidFill>
                  <a:srgbClr val="000000"/>
                </a:solidFill>
                <a:effectLst/>
                <a:latin typeface="Times-Roman"/>
                <a:ea typeface="Calibri" panose="020F0502020204030204" pitchFamily="34" charset="0"/>
                <a:cs typeface="Times-Roman"/>
              </a:rPr>
              <a:t> </a:t>
            </a:r>
            <a:r>
              <a:rPr lang="cs-CZ" sz="1400" dirty="0" err="1">
                <a:solidFill>
                  <a:srgbClr val="000000"/>
                </a:solidFill>
                <a:effectLst/>
                <a:latin typeface="Times-Roman"/>
                <a:ea typeface="Calibri" panose="020F0502020204030204" pitchFamily="34" charset="0"/>
                <a:cs typeface="Times-Roman"/>
              </a:rPr>
              <a:t>our</a:t>
            </a:r>
            <a:r>
              <a:rPr lang="cs-CZ" sz="1400" dirty="0">
                <a:solidFill>
                  <a:srgbClr val="000000"/>
                </a:solidFill>
                <a:effectLst/>
                <a:latin typeface="Times-Roman"/>
                <a:ea typeface="Calibri" panose="020F0502020204030204" pitchFamily="34" charset="0"/>
                <a:cs typeface="Times-Roman"/>
              </a:rPr>
              <a:t> </a:t>
            </a:r>
            <a:r>
              <a:rPr lang="cs-CZ" sz="1400" dirty="0" err="1">
                <a:solidFill>
                  <a:srgbClr val="000000"/>
                </a:solidFill>
                <a:effectLst/>
                <a:latin typeface="Times-Roman"/>
                <a:ea typeface="Calibri" panose="020F0502020204030204" pitchFamily="34" charset="0"/>
                <a:cs typeface="Times-Roman"/>
              </a:rPr>
              <a:t>door</a:t>
            </a:r>
            <a:r>
              <a:rPr lang="cs-CZ" sz="1400" dirty="0">
                <a:solidFill>
                  <a:srgbClr val="000000"/>
                </a:solidFill>
                <a:effectLst/>
                <a:latin typeface="Times-Roman"/>
                <a:ea typeface="Calibri" panose="020F0502020204030204" pitchFamily="34" charset="0"/>
                <a:cs typeface="Times-Roman"/>
              </a:rPr>
              <a:t>, “</a:t>
            </a:r>
            <a:r>
              <a:rPr lang="cs-CZ" sz="1400" i="1" dirty="0" err="1">
                <a:solidFill>
                  <a:srgbClr val="000000"/>
                </a:solidFill>
                <a:effectLst/>
                <a:latin typeface="Times-Italic"/>
                <a:ea typeface="Calibri" panose="020F0502020204030204" pitchFamily="34" charset="0"/>
                <a:cs typeface="Times-Italic"/>
              </a:rPr>
              <a:t>Johouds</a:t>
            </a:r>
            <a:r>
              <a:rPr lang="cs-CZ" sz="1400" i="1" dirty="0">
                <a:solidFill>
                  <a:srgbClr val="000000"/>
                </a:solidFill>
                <a:effectLst/>
                <a:latin typeface="Times-Italic"/>
                <a:ea typeface="Calibri" panose="020F0502020204030204" pitchFamily="34" charset="0"/>
                <a:cs typeface="Times-Italic"/>
              </a:rPr>
              <a:t> </a:t>
            </a:r>
            <a:r>
              <a:rPr lang="cs-CZ" sz="1400" dirty="0">
                <a:solidFill>
                  <a:srgbClr val="000000"/>
                </a:solidFill>
                <a:effectLst/>
                <a:latin typeface="Times-Roman"/>
                <a:ea typeface="Calibri" panose="020F0502020204030204" pitchFamily="34" charset="0"/>
                <a:cs typeface="Times-Roman"/>
              </a:rPr>
              <a:t>[</a:t>
            </a:r>
            <a:r>
              <a:rPr lang="cs-CZ" sz="1400" dirty="0" err="1">
                <a:solidFill>
                  <a:srgbClr val="000000"/>
                </a:solidFill>
                <a:effectLst/>
                <a:latin typeface="Times-Roman"/>
                <a:ea typeface="Calibri" panose="020F0502020204030204" pitchFamily="34" charset="0"/>
                <a:cs typeface="Times-Roman"/>
              </a:rPr>
              <a:t>derogatory</a:t>
            </a:r>
            <a:r>
              <a:rPr lang="cs-CZ" sz="1400" dirty="0">
                <a:solidFill>
                  <a:srgbClr val="000000"/>
                </a:solidFill>
                <a:effectLst/>
                <a:latin typeface="Times-Roman"/>
                <a:ea typeface="Calibri" panose="020F0502020204030204" pitchFamily="34" charset="0"/>
                <a:cs typeface="Times-Roman"/>
              </a:rPr>
              <a:t> term </a:t>
            </a:r>
            <a:r>
              <a:rPr lang="cs-CZ" sz="1400" dirty="0" err="1">
                <a:solidFill>
                  <a:srgbClr val="000000"/>
                </a:solidFill>
                <a:effectLst/>
                <a:latin typeface="Times-Roman"/>
                <a:ea typeface="Calibri" panose="020F0502020204030204" pitchFamily="34" charset="0"/>
                <a:cs typeface="Times-Roman"/>
              </a:rPr>
              <a:t>for</a:t>
            </a:r>
            <a:r>
              <a:rPr lang="cs-CZ" sz="1400" dirty="0">
                <a:solidFill>
                  <a:srgbClr val="000000"/>
                </a:solidFill>
                <a:effectLst/>
                <a:latin typeface="Times-Roman"/>
                <a:ea typeface="Calibri" panose="020F0502020204030204" pitchFamily="34" charset="0"/>
                <a:cs typeface="Times-Roman"/>
              </a:rPr>
              <a:t> </a:t>
            </a:r>
            <a:r>
              <a:rPr lang="cs-CZ" sz="1400" dirty="0" err="1">
                <a:solidFill>
                  <a:srgbClr val="000000"/>
                </a:solidFill>
                <a:effectLst/>
                <a:latin typeface="Times-Roman"/>
                <a:ea typeface="Calibri" panose="020F0502020204030204" pitchFamily="34" charset="0"/>
                <a:cs typeface="Times-Roman"/>
              </a:rPr>
              <a:t>Jews</a:t>
            </a:r>
            <a:r>
              <a:rPr lang="cs-CZ" sz="1400" dirty="0">
                <a:solidFill>
                  <a:srgbClr val="000000"/>
                </a:solidFill>
                <a:effectLst/>
                <a:latin typeface="Times-Roman"/>
                <a:ea typeface="Calibri" panose="020F0502020204030204" pitchFamily="34" charset="0"/>
                <a:cs typeface="Times-Roman"/>
              </a:rPr>
              <a:t>] go </a:t>
            </a:r>
            <a:r>
              <a:rPr lang="cs-CZ" sz="1400" dirty="0" err="1">
                <a:solidFill>
                  <a:srgbClr val="000000"/>
                </a:solidFill>
                <a:effectLst/>
                <a:latin typeface="Times-Roman"/>
                <a:ea typeface="Calibri" panose="020F0502020204030204" pitchFamily="34" charset="0"/>
                <a:cs typeface="Times-Roman"/>
              </a:rPr>
              <a:t>Home</a:t>
            </a:r>
            <a:r>
              <a:rPr lang="cs-CZ" sz="1400" dirty="0">
                <a:solidFill>
                  <a:srgbClr val="000000"/>
                </a:solidFill>
                <a:effectLst/>
                <a:latin typeface="Times-Roman"/>
                <a:ea typeface="Calibri" panose="020F0502020204030204" pitchFamily="34" charset="0"/>
                <a:cs typeface="Times-Roman"/>
              </a:rPr>
              <a:t>”? My </a:t>
            </a:r>
            <a:r>
              <a:rPr lang="cs-CZ" sz="1400" dirty="0" err="1">
                <a:solidFill>
                  <a:srgbClr val="000000"/>
                </a:solidFill>
                <a:effectLst/>
                <a:latin typeface="Times-Roman"/>
                <a:ea typeface="Calibri" panose="020F0502020204030204" pitchFamily="34" charset="0"/>
                <a:cs typeface="Times-Roman"/>
              </a:rPr>
              <a:t>real</a:t>
            </a:r>
            <a:r>
              <a:rPr lang="cs-CZ" sz="1400" dirty="0">
                <a:solidFill>
                  <a:srgbClr val="000000"/>
                </a:solidFill>
                <a:effectLst/>
                <a:latin typeface="Times-Roman"/>
                <a:ea typeface="Calibri" panose="020F0502020204030204" pitchFamily="34" charset="0"/>
                <a:cs typeface="Times-Roman"/>
              </a:rPr>
              <a:t> </a:t>
            </a:r>
            <a:r>
              <a:rPr lang="cs-CZ" sz="1400" dirty="0" err="1">
                <a:solidFill>
                  <a:srgbClr val="000000"/>
                </a:solidFill>
                <a:effectLst/>
                <a:latin typeface="Times-Roman"/>
                <a:ea typeface="Calibri" panose="020F0502020204030204" pitchFamily="34" charset="0"/>
                <a:cs typeface="Times-Roman"/>
              </a:rPr>
              <a:t>homeland</a:t>
            </a:r>
            <a:r>
              <a:rPr lang="cs-CZ" sz="1400" dirty="0">
                <a:solidFill>
                  <a:srgbClr val="000000"/>
                </a:solidFill>
                <a:effectLst/>
                <a:latin typeface="Times-Roman"/>
                <a:ea typeface="Calibri" panose="020F0502020204030204" pitchFamily="34" charset="0"/>
                <a:cs typeface="Times-Roman"/>
              </a:rPr>
              <a:t> </a:t>
            </a:r>
            <a:r>
              <a:rPr lang="cs-CZ" sz="1400" dirty="0" err="1">
                <a:solidFill>
                  <a:srgbClr val="000000"/>
                </a:solidFill>
                <a:effectLst/>
                <a:latin typeface="Times-Roman"/>
                <a:ea typeface="Calibri" panose="020F0502020204030204" pitchFamily="34" charset="0"/>
                <a:cs typeface="Times-Roman"/>
              </a:rPr>
              <a:t>is</a:t>
            </a:r>
            <a:r>
              <a:rPr lang="cs-CZ" sz="1400" dirty="0">
                <a:solidFill>
                  <a:srgbClr val="000000"/>
                </a:solidFill>
                <a:effectLst/>
                <a:latin typeface="Times-Roman"/>
                <a:ea typeface="Calibri" panose="020F0502020204030204" pitchFamily="34" charset="0"/>
                <a:cs typeface="Times-Roman"/>
              </a:rPr>
              <a:t> </a:t>
            </a:r>
            <a:r>
              <a:rPr lang="cs-CZ" sz="1400" dirty="0" err="1">
                <a:solidFill>
                  <a:srgbClr val="000000"/>
                </a:solidFill>
                <a:effectLst/>
                <a:latin typeface="Times-Roman"/>
                <a:ea typeface="Calibri" panose="020F0502020204030204" pitchFamily="34" charset="0"/>
                <a:cs typeface="Times-Roman"/>
              </a:rPr>
              <a:t>Israel</a:t>
            </a:r>
            <a:r>
              <a:rPr lang="cs-CZ" sz="1400" dirty="0">
                <a:solidFill>
                  <a:srgbClr val="000000"/>
                </a:solidFill>
                <a:effectLst/>
                <a:latin typeface="Times-Roman"/>
                <a:ea typeface="Calibri" panose="020F0502020204030204" pitchFamily="34" charset="0"/>
                <a:cs typeface="Times-Roman"/>
              </a:rPr>
              <a:t>. </a:t>
            </a:r>
            <a:r>
              <a:rPr lang="cs-CZ" sz="1400" dirty="0" err="1">
                <a:solidFill>
                  <a:srgbClr val="000000"/>
                </a:solidFill>
                <a:effectLst/>
                <a:latin typeface="Times-Roman"/>
                <a:ea typeface="Calibri" panose="020F0502020204030204" pitchFamily="34" charset="0"/>
                <a:cs typeface="Times-Roman"/>
              </a:rPr>
              <a:t>True</a:t>
            </a:r>
            <a:r>
              <a:rPr lang="cs-CZ" sz="1400" dirty="0">
                <a:solidFill>
                  <a:srgbClr val="000000"/>
                </a:solidFill>
                <a:effectLst/>
                <a:latin typeface="Times-Roman"/>
                <a:ea typeface="Calibri" panose="020F0502020204030204" pitchFamily="34" charset="0"/>
                <a:cs typeface="Times-Roman"/>
              </a:rPr>
              <a:t>, I </a:t>
            </a:r>
            <a:r>
              <a:rPr lang="cs-CZ" sz="1400" dirty="0" err="1">
                <a:solidFill>
                  <a:srgbClr val="000000"/>
                </a:solidFill>
                <a:effectLst/>
                <a:latin typeface="Times-Roman"/>
                <a:ea typeface="Calibri" panose="020F0502020204030204" pitchFamily="34" charset="0"/>
                <a:cs typeface="Times-Roman"/>
              </a:rPr>
              <a:t>wasn’t</a:t>
            </a:r>
            <a:r>
              <a:rPr lang="cs-CZ" sz="1400" dirty="0">
                <a:solidFill>
                  <a:srgbClr val="000000"/>
                </a:solidFill>
                <a:effectLst/>
                <a:latin typeface="Times-Roman"/>
                <a:ea typeface="Calibri" panose="020F0502020204030204" pitchFamily="34" charset="0"/>
                <a:cs typeface="Times-Roman"/>
              </a:rPr>
              <a:t> </a:t>
            </a:r>
            <a:r>
              <a:rPr lang="cs-CZ" sz="1400" dirty="0" err="1">
                <a:solidFill>
                  <a:srgbClr val="000000"/>
                </a:solidFill>
                <a:effectLst/>
                <a:latin typeface="Times-Roman"/>
                <a:ea typeface="Calibri" panose="020F0502020204030204" pitchFamily="34" charset="0"/>
                <a:cs typeface="Times-Roman"/>
              </a:rPr>
              <a:t>born</a:t>
            </a:r>
            <a:r>
              <a:rPr lang="cs-CZ" sz="1400" dirty="0">
                <a:solidFill>
                  <a:srgbClr val="000000"/>
                </a:solidFill>
                <a:effectLst/>
                <a:latin typeface="Times-Roman"/>
                <a:ea typeface="Calibri" panose="020F0502020204030204" pitchFamily="34" charset="0"/>
                <a:cs typeface="Times-Roman"/>
              </a:rPr>
              <a:t> </a:t>
            </a:r>
            <a:r>
              <a:rPr lang="cs-CZ" sz="1400" dirty="0" err="1">
                <a:solidFill>
                  <a:srgbClr val="000000"/>
                </a:solidFill>
                <a:effectLst/>
                <a:latin typeface="Times-Roman"/>
                <a:ea typeface="Calibri" panose="020F0502020204030204" pitchFamily="34" charset="0"/>
                <a:cs typeface="Times-Roman"/>
              </a:rPr>
              <a:t>there</a:t>
            </a:r>
            <a:r>
              <a:rPr lang="cs-CZ" sz="1400" dirty="0">
                <a:solidFill>
                  <a:srgbClr val="000000"/>
                </a:solidFill>
                <a:effectLst/>
                <a:latin typeface="Times-Roman"/>
                <a:ea typeface="Calibri" panose="020F0502020204030204" pitchFamily="34" charset="0"/>
                <a:cs typeface="Times-Roman"/>
              </a:rPr>
              <a:t>, </a:t>
            </a:r>
            <a:r>
              <a:rPr lang="cs-CZ" sz="1400" dirty="0" err="1">
                <a:solidFill>
                  <a:srgbClr val="000000"/>
                </a:solidFill>
                <a:effectLst/>
                <a:latin typeface="Times-Roman"/>
                <a:ea typeface="Calibri" panose="020F0502020204030204" pitchFamily="34" charset="0"/>
                <a:cs typeface="Times-Roman"/>
              </a:rPr>
              <a:t>went</a:t>
            </a:r>
            <a:r>
              <a:rPr lang="cs-CZ" sz="1400" dirty="0">
                <a:solidFill>
                  <a:srgbClr val="000000"/>
                </a:solidFill>
                <a:effectLst/>
                <a:latin typeface="Times-Roman"/>
                <a:ea typeface="Calibri" panose="020F0502020204030204" pitchFamily="34" charset="0"/>
                <a:cs typeface="Times-Roman"/>
              </a:rPr>
              <a:t> </a:t>
            </a:r>
            <a:r>
              <a:rPr lang="cs-CZ" sz="1400" dirty="0" err="1">
                <a:solidFill>
                  <a:srgbClr val="000000"/>
                </a:solidFill>
                <a:effectLst/>
                <a:latin typeface="Times-Roman"/>
                <a:ea typeface="Calibri" panose="020F0502020204030204" pitchFamily="34" charset="0"/>
                <a:cs typeface="Times-Roman"/>
              </a:rPr>
              <a:t>there</a:t>
            </a:r>
            <a:r>
              <a:rPr lang="cs-CZ" sz="1400" dirty="0">
                <a:solidFill>
                  <a:srgbClr val="000000"/>
                </a:solidFill>
                <a:effectLst/>
                <a:latin typeface="Times-Roman"/>
                <a:ea typeface="Calibri" panose="020F0502020204030204" pitchFamily="34" charset="0"/>
                <a:cs typeface="Times-Roman"/>
              </a:rPr>
              <a:t> as a </a:t>
            </a:r>
            <a:r>
              <a:rPr lang="cs-CZ" sz="1400" dirty="0" err="1">
                <a:solidFill>
                  <a:srgbClr val="000000"/>
                </a:solidFill>
                <a:effectLst/>
                <a:latin typeface="Times-Roman"/>
                <a:ea typeface="Calibri" panose="020F0502020204030204" pitchFamily="34" charset="0"/>
                <a:cs typeface="Times-Roman"/>
              </a:rPr>
              <a:t>child</a:t>
            </a:r>
            <a:r>
              <a:rPr lang="cs-CZ" sz="1400" dirty="0">
                <a:solidFill>
                  <a:srgbClr val="000000"/>
                </a:solidFill>
                <a:effectLst/>
                <a:latin typeface="Times-Roman"/>
                <a:ea typeface="Calibri" panose="020F0502020204030204" pitchFamily="34" charset="0"/>
                <a:cs typeface="Times-Roman"/>
              </a:rPr>
              <a:t> </a:t>
            </a:r>
            <a:r>
              <a:rPr lang="cs-CZ" sz="1400" dirty="0" err="1">
                <a:solidFill>
                  <a:srgbClr val="000000"/>
                </a:solidFill>
                <a:effectLst/>
                <a:latin typeface="Times-Roman"/>
                <a:ea typeface="Calibri" panose="020F0502020204030204" pitchFamily="34" charset="0"/>
                <a:cs typeface="Times-Roman"/>
              </a:rPr>
              <a:t>once</a:t>
            </a:r>
            <a:r>
              <a:rPr lang="cs-CZ" sz="1400" dirty="0">
                <a:solidFill>
                  <a:srgbClr val="000000"/>
                </a:solidFill>
                <a:effectLst/>
                <a:latin typeface="Times-Roman"/>
                <a:ea typeface="Calibri" panose="020F0502020204030204" pitchFamily="34" charset="0"/>
                <a:cs typeface="Times-Roman"/>
              </a:rPr>
              <a:t>, </a:t>
            </a:r>
            <a:r>
              <a:rPr lang="cs-CZ" sz="1400" dirty="0" err="1">
                <a:solidFill>
                  <a:srgbClr val="000000"/>
                </a:solidFill>
                <a:effectLst/>
                <a:latin typeface="Times-Roman"/>
                <a:ea typeface="Calibri" panose="020F0502020204030204" pitchFamily="34" charset="0"/>
                <a:cs typeface="Times-Roman"/>
              </a:rPr>
              <a:t>can’t</a:t>
            </a:r>
            <a:r>
              <a:rPr lang="cs-CZ" sz="1400" dirty="0">
                <a:solidFill>
                  <a:srgbClr val="000000"/>
                </a:solidFill>
                <a:effectLst/>
                <a:latin typeface="Times-Roman"/>
                <a:ea typeface="Calibri" panose="020F0502020204030204" pitchFamily="34" charset="0"/>
                <a:cs typeface="Times-Roman"/>
              </a:rPr>
              <a:t> </a:t>
            </a:r>
            <a:r>
              <a:rPr lang="cs-CZ" sz="1400" dirty="0" err="1">
                <a:solidFill>
                  <a:srgbClr val="000000"/>
                </a:solidFill>
                <a:effectLst/>
                <a:latin typeface="Times-Roman"/>
                <a:ea typeface="Calibri" panose="020F0502020204030204" pitchFamily="34" charset="0"/>
                <a:cs typeface="Times-Roman"/>
              </a:rPr>
              <a:t>carry</a:t>
            </a:r>
            <a:r>
              <a:rPr lang="cs-CZ" sz="1400" dirty="0">
                <a:solidFill>
                  <a:srgbClr val="000000"/>
                </a:solidFill>
                <a:effectLst/>
                <a:latin typeface="Times-Roman"/>
                <a:ea typeface="Calibri" panose="020F0502020204030204" pitchFamily="34" charset="0"/>
                <a:cs typeface="Times-Roman"/>
              </a:rPr>
              <a:t> on</a:t>
            </a: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400" dirty="0">
                <a:solidFill>
                  <a:srgbClr val="000000"/>
                </a:solidFill>
                <a:effectLst/>
                <a:latin typeface="Times-Roman"/>
                <a:ea typeface="Calibri" panose="020F0502020204030204" pitchFamily="34" charset="0"/>
                <a:cs typeface="Times-Roman"/>
              </a:rPr>
              <a:t>a </a:t>
            </a:r>
            <a:r>
              <a:rPr lang="cs-CZ" sz="1400" dirty="0" err="1">
                <a:solidFill>
                  <a:srgbClr val="000000"/>
                </a:solidFill>
                <a:effectLst/>
                <a:latin typeface="Times-Roman"/>
                <a:ea typeface="Calibri" panose="020F0502020204030204" pitchFamily="34" charset="0"/>
                <a:cs typeface="Times-Roman"/>
              </a:rPr>
              <a:t>conversation</a:t>
            </a:r>
            <a:r>
              <a:rPr lang="cs-CZ" sz="1400" dirty="0">
                <a:solidFill>
                  <a:srgbClr val="000000"/>
                </a:solidFill>
                <a:effectLst/>
                <a:latin typeface="Times-Roman"/>
                <a:ea typeface="Calibri" panose="020F0502020204030204" pitchFamily="34" charset="0"/>
                <a:cs typeface="Times-Roman"/>
              </a:rPr>
              <a:t> in </a:t>
            </a:r>
            <a:r>
              <a:rPr lang="cs-CZ" sz="1400" dirty="0" err="1">
                <a:solidFill>
                  <a:srgbClr val="000000"/>
                </a:solidFill>
                <a:effectLst/>
                <a:latin typeface="Times-Roman"/>
                <a:ea typeface="Calibri" panose="020F0502020204030204" pitchFamily="34" charset="0"/>
                <a:cs typeface="Times-Roman"/>
              </a:rPr>
              <a:t>Hebrew</a:t>
            </a:r>
            <a:r>
              <a:rPr lang="cs-CZ" sz="1400" dirty="0">
                <a:solidFill>
                  <a:srgbClr val="000000"/>
                </a:solidFill>
                <a:effectLst/>
                <a:latin typeface="Times-Roman"/>
                <a:ea typeface="Calibri" panose="020F0502020204030204" pitchFamily="34" charset="0"/>
                <a:cs typeface="Times-Roman"/>
              </a:rPr>
              <a:t>, </a:t>
            </a:r>
            <a:r>
              <a:rPr lang="cs-CZ" sz="1400" dirty="0" err="1">
                <a:solidFill>
                  <a:srgbClr val="000000"/>
                </a:solidFill>
                <a:effectLst/>
                <a:latin typeface="Times-Roman"/>
                <a:ea typeface="Calibri" panose="020F0502020204030204" pitchFamily="34" charset="0"/>
                <a:cs typeface="Times-Roman"/>
              </a:rPr>
              <a:t>don’t</a:t>
            </a:r>
            <a:r>
              <a:rPr lang="cs-CZ" sz="1400" dirty="0">
                <a:solidFill>
                  <a:srgbClr val="000000"/>
                </a:solidFill>
                <a:effectLst/>
                <a:latin typeface="Times-Roman"/>
                <a:ea typeface="Calibri" panose="020F0502020204030204" pitchFamily="34" charset="0"/>
                <a:cs typeface="Times-Roman"/>
              </a:rPr>
              <a:t> </a:t>
            </a:r>
            <a:r>
              <a:rPr lang="cs-CZ" sz="1400" dirty="0" err="1">
                <a:solidFill>
                  <a:srgbClr val="000000"/>
                </a:solidFill>
                <a:effectLst/>
                <a:latin typeface="Times-Roman"/>
                <a:ea typeface="Calibri" panose="020F0502020204030204" pitchFamily="34" charset="0"/>
                <a:cs typeface="Times-Roman"/>
              </a:rPr>
              <a:t>write</a:t>
            </a:r>
            <a:r>
              <a:rPr lang="cs-CZ" sz="1400" dirty="0">
                <a:solidFill>
                  <a:srgbClr val="000000"/>
                </a:solidFill>
                <a:effectLst/>
                <a:latin typeface="Times-Roman"/>
                <a:ea typeface="Calibri" panose="020F0502020204030204" pitchFamily="34" charset="0"/>
                <a:cs typeface="Times-Roman"/>
              </a:rPr>
              <a:t> in </a:t>
            </a:r>
            <a:r>
              <a:rPr lang="cs-CZ" sz="1400" dirty="0" err="1">
                <a:solidFill>
                  <a:srgbClr val="000000"/>
                </a:solidFill>
                <a:effectLst/>
                <a:latin typeface="Times-Roman"/>
                <a:ea typeface="Calibri" panose="020F0502020204030204" pitchFamily="34" charset="0"/>
                <a:cs typeface="Times-Roman"/>
              </a:rPr>
              <a:t>it</a:t>
            </a:r>
            <a:r>
              <a:rPr lang="cs-CZ" sz="1400" dirty="0">
                <a:solidFill>
                  <a:srgbClr val="000000"/>
                </a:solidFill>
                <a:effectLst/>
                <a:latin typeface="Times-Roman"/>
                <a:ea typeface="Calibri" panose="020F0502020204030204" pitchFamily="34" charset="0"/>
                <a:cs typeface="Times-Roman"/>
              </a:rPr>
              <a:t>, </a:t>
            </a:r>
            <a:r>
              <a:rPr lang="cs-CZ" sz="1400" dirty="0" err="1">
                <a:solidFill>
                  <a:srgbClr val="000000"/>
                </a:solidFill>
                <a:effectLst/>
                <a:latin typeface="Times-Roman"/>
                <a:ea typeface="Calibri" panose="020F0502020204030204" pitchFamily="34" charset="0"/>
                <a:cs typeface="Times-Roman"/>
              </a:rPr>
              <a:t>or</a:t>
            </a:r>
            <a:r>
              <a:rPr lang="cs-CZ" sz="1400" dirty="0">
                <a:solidFill>
                  <a:srgbClr val="000000"/>
                </a:solidFill>
                <a:effectLst/>
                <a:latin typeface="Times-Roman"/>
                <a:ea typeface="Calibri" panose="020F0502020204030204" pitchFamily="34" charset="0"/>
                <a:cs typeface="Times-Roman"/>
              </a:rPr>
              <a:t> </a:t>
            </a:r>
            <a:r>
              <a:rPr lang="cs-CZ" sz="1400" dirty="0" err="1">
                <a:solidFill>
                  <a:srgbClr val="000000"/>
                </a:solidFill>
                <a:effectLst/>
                <a:latin typeface="Times-Roman"/>
                <a:ea typeface="Calibri" panose="020F0502020204030204" pitchFamily="34" charset="0"/>
                <a:cs typeface="Times-Roman"/>
              </a:rPr>
              <a:t>speak</a:t>
            </a:r>
            <a:r>
              <a:rPr lang="cs-CZ" sz="1400" dirty="0">
                <a:solidFill>
                  <a:srgbClr val="000000"/>
                </a:solidFill>
                <a:effectLst/>
                <a:latin typeface="Times-Roman"/>
                <a:ea typeface="Calibri" panose="020F0502020204030204" pitchFamily="34" charset="0"/>
                <a:cs typeface="Times-Roman"/>
              </a:rPr>
              <a:t> </a:t>
            </a:r>
            <a:r>
              <a:rPr lang="cs-CZ" sz="1400" dirty="0" err="1">
                <a:solidFill>
                  <a:srgbClr val="000000"/>
                </a:solidFill>
                <a:effectLst/>
                <a:latin typeface="Times-Roman"/>
                <a:ea typeface="Calibri" panose="020F0502020204030204" pitchFamily="34" charset="0"/>
                <a:cs typeface="Times-Roman"/>
              </a:rPr>
              <a:t>it</a:t>
            </a:r>
            <a:r>
              <a:rPr lang="cs-CZ" sz="1400" dirty="0">
                <a:solidFill>
                  <a:srgbClr val="000000"/>
                </a:solidFill>
                <a:effectLst/>
                <a:latin typeface="Times-Roman"/>
                <a:ea typeface="Calibri" panose="020F0502020204030204" pitchFamily="34" charset="0"/>
                <a:cs typeface="Times-Roman"/>
              </a:rPr>
              <a:t> </a:t>
            </a:r>
            <a:r>
              <a:rPr lang="cs-CZ" sz="1400" dirty="0" err="1">
                <a:solidFill>
                  <a:srgbClr val="000000"/>
                </a:solidFill>
                <a:effectLst/>
                <a:latin typeface="Times-Roman"/>
                <a:ea typeface="Calibri" panose="020F0502020204030204" pitchFamily="34" charset="0"/>
                <a:cs typeface="Times-Roman"/>
              </a:rPr>
              <a:t>with</a:t>
            </a:r>
            <a:r>
              <a:rPr lang="cs-CZ" sz="1400" dirty="0">
                <a:solidFill>
                  <a:srgbClr val="000000"/>
                </a:solidFill>
                <a:effectLst/>
                <a:latin typeface="Times-Roman"/>
                <a:ea typeface="Calibri" panose="020F0502020204030204" pitchFamily="34" charset="0"/>
                <a:cs typeface="Times-Roman"/>
              </a:rPr>
              <a:t> my </a:t>
            </a:r>
            <a:r>
              <a:rPr lang="cs-CZ" sz="1400" dirty="0" err="1">
                <a:solidFill>
                  <a:srgbClr val="000000"/>
                </a:solidFill>
                <a:effectLst/>
                <a:latin typeface="Times-Roman"/>
                <a:ea typeface="Calibri" panose="020F0502020204030204" pitchFamily="34" charset="0"/>
                <a:cs typeface="Times-Roman"/>
              </a:rPr>
              <a:t>family</a:t>
            </a:r>
            <a:r>
              <a:rPr lang="cs-CZ" sz="1400" dirty="0">
                <a:solidFill>
                  <a:srgbClr val="000000"/>
                </a:solidFill>
                <a:effectLst/>
                <a:latin typeface="Times-Roman"/>
                <a:ea typeface="Calibri" panose="020F0502020204030204" pitchFamily="34" charset="0"/>
                <a:cs typeface="Times-Roman"/>
              </a:rPr>
              <a:t>.</a:t>
            </a: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 </a:t>
            </a:r>
            <a:r>
              <a:rPr lang="cs-CZ" sz="1400" dirty="0">
                <a:solidFill>
                  <a:srgbClr val="000000"/>
                </a:solidFill>
                <a:effectLst/>
                <a:latin typeface="Times-Roman"/>
                <a:ea typeface="Calibri" panose="020F0502020204030204" pitchFamily="34" charset="0"/>
                <a:cs typeface="Times-Roman"/>
              </a:rPr>
              <a:t>(2004, s. 222)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sz="14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Gina </a:t>
            </a:r>
            <a:r>
              <a:rPr lang="cs-CZ" sz="1400" b="1" u="sng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Nahai</a:t>
            </a:r>
            <a:r>
              <a:rPr lang="cs-CZ" sz="14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a-IR" sz="1400" b="1" u="sng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جینا</a:t>
            </a:r>
            <a:r>
              <a:rPr lang="fa-IR" sz="14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نهایی  </a:t>
            </a:r>
            <a:r>
              <a:rPr lang="cs-CZ" sz="14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(nar. 1966)</a:t>
            </a:r>
            <a:endParaRPr lang="cs-CZ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 Teheránu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vyrůstala v “inspirativní prostředí plném žen“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fa-IR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واقع گرایی جادویی</a:t>
            </a:r>
            <a:r>
              <a:rPr lang="cs-CZ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- magický realismus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Cry</a:t>
            </a:r>
            <a:r>
              <a:rPr lang="cs-CZ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cs-CZ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cs-CZ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Peacock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(1991)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Moonlight</a:t>
            </a:r>
            <a:r>
              <a:rPr lang="cs-CZ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on </a:t>
            </a:r>
            <a:r>
              <a:rPr lang="cs-CZ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cs-CZ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Avenue </a:t>
            </a:r>
            <a:r>
              <a:rPr lang="cs-CZ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cs-CZ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Faith</a:t>
            </a:r>
            <a:r>
              <a:rPr lang="cs-CZ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1999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Andelé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nad Teheránem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Caspian</a:t>
            </a:r>
            <a:r>
              <a:rPr lang="cs-CZ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Rain</a:t>
            </a:r>
            <a:r>
              <a:rPr lang="cs-CZ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2007 – Kaspický déšť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-----------------------------------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Dorit </a:t>
            </a:r>
            <a:r>
              <a:rPr lang="cs-CZ" sz="1800" b="1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Rabinyan</a:t>
            </a:r>
            <a:r>
              <a:rPr lang="cs-CZ" sz="1800" b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cs-CZ" sz="1800" b="1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Persian</a:t>
            </a:r>
            <a:r>
              <a:rPr lang="cs-CZ" sz="1800" b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b="1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Brides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endParaRPr lang="cs-CZ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endParaRPr lang="cs-CZ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endParaRPr lang="cs-CZ" sz="1400" dirty="0">
              <a:solidFill>
                <a:srgbClr val="000000"/>
              </a:solidFill>
              <a:effectLst/>
              <a:latin typeface="Times-Roman"/>
              <a:ea typeface="Calibri" panose="020F0502020204030204" pitchFamily="34" charset="0"/>
              <a:cs typeface="Times-Roman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endParaRPr lang="cs-CZ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cs-CZ" sz="1400" dirty="0">
              <a:solidFill>
                <a:srgbClr val="000000"/>
              </a:solidFill>
            </a:endParaRPr>
          </a:p>
        </p:txBody>
      </p:sp>
      <p:pic>
        <p:nvPicPr>
          <p:cNvPr id="2050" name="Picture 2" descr="ABOUT - Gina Nahai">
            <a:extLst>
              <a:ext uri="{FF2B5EF4-FFF2-40B4-BE49-F238E27FC236}">
                <a16:creationId xmlns:a16="http://schemas.microsoft.com/office/drawing/2014/main" id="{D9241473-E6CF-4E90-8AD1-247602ED2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38194" y="482321"/>
            <a:ext cx="1870858" cy="278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Nahai Gina B. - Andělé nad Teheránem | Antikvariát Počta">
            <a:extLst>
              <a:ext uri="{FF2B5EF4-FFF2-40B4-BE49-F238E27FC236}">
                <a16:creationId xmlns:a16="http://schemas.microsoft.com/office/drawing/2014/main" id="{D94B2884-8927-4AA0-98BB-031F28AAE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70821" y="3429000"/>
            <a:ext cx="1805604" cy="294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417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87D9197-4A85-4276-8FC4-67873E207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3" name="Freeform 10">
            <a:extLst>
              <a:ext uri="{FF2B5EF4-FFF2-40B4-BE49-F238E27FC236}">
                <a16:creationId xmlns:a16="http://schemas.microsoft.com/office/drawing/2014/main" id="{01B5B487-A1DE-47E1-B06D-F13BBCCA7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6DF269B-6F1D-4036-9A12-50D431FB5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44" y="484631"/>
            <a:ext cx="6340519" cy="1638469"/>
          </a:xfrm>
        </p:spPr>
        <p:txBody>
          <a:bodyPr>
            <a:normAutofit/>
          </a:bodyPr>
          <a:lstStyle/>
          <a:p>
            <a:r>
              <a:rPr lang="cs-CZ"/>
              <a:t>Memoárová tvorba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E45AF6B-4F42-45F1-A22C-AF0FCA898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C3E97F-D4CA-4138-AACF-6389F2781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1360714"/>
            <a:ext cx="7137978" cy="501265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narozdíl od muslimských memoárových autorek/ů (</a:t>
            </a:r>
            <a:r>
              <a:rPr lang="cs-CZ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Azadeh</a:t>
            </a:r>
            <a:r>
              <a:rPr lang="cs-CZ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Moaveni</a:t>
            </a:r>
            <a:r>
              <a:rPr lang="cs-CZ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Tara </a:t>
            </a:r>
            <a:r>
              <a:rPr lang="cs-CZ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Bahrampour</a:t>
            </a:r>
            <a:r>
              <a:rPr lang="cs-CZ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Gelareh</a:t>
            </a:r>
            <a:r>
              <a:rPr lang="cs-CZ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Asayesh</a:t>
            </a:r>
            <a:r>
              <a:rPr lang="cs-CZ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– židovští autoři se buďto nemohou nebo nechtějí vrátit zpět do vlasti… imaginární domoviny (</a:t>
            </a:r>
            <a:r>
              <a:rPr lang="cs-CZ" sz="16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imaginary</a:t>
            </a:r>
            <a:r>
              <a:rPr lang="cs-CZ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6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homeland</a:t>
            </a:r>
            <a:r>
              <a:rPr lang="cs-CZ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16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Roya</a:t>
            </a:r>
            <a:r>
              <a:rPr lang="cs-CZ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6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Hakakian</a:t>
            </a:r>
            <a:r>
              <a:rPr lang="cs-CZ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fa-I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رویا </a:t>
            </a:r>
            <a:r>
              <a:rPr lang="fa-IR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حکاکیان</a:t>
            </a:r>
            <a:r>
              <a:rPr lang="cs-CZ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nar. 1966 v Teheránu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USA r. 1985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íránská židovka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básnířka, prozaička, aktivistka (eseje proti </a:t>
            </a:r>
            <a:r>
              <a:rPr lang="cs-CZ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hedžábu</a:t>
            </a:r>
            <a:r>
              <a:rPr lang="cs-CZ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za lidská práva)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cs-CZ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2004</a:t>
            </a:r>
            <a:r>
              <a:rPr lang="cs-CZ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Journey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Land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No: A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Girlhood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Caught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Revolutionary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Iran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sz="1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-----------------------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Farideh</a:t>
            </a:r>
            <a:r>
              <a:rPr lang="cs-CZ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Dayanim</a:t>
            </a:r>
            <a:r>
              <a:rPr lang="cs-CZ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Goldin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nar. 1953 v Šírázu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dayanim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soudci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předrevoluční Írán z židovské perspektivy – přátelství ale i antisemitismus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Wedding</a:t>
            </a:r>
            <a:r>
              <a:rPr lang="cs-CZ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Song: </a:t>
            </a:r>
            <a:r>
              <a:rPr lang="cs-CZ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Memoirs</a:t>
            </a:r>
            <a:r>
              <a:rPr lang="cs-CZ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cs-CZ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</a:t>
            </a:r>
            <a:r>
              <a:rPr lang="cs-CZ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Iranian</a:t>
            </a:r>
            <a:r>
              <a:rPr lang="cs-CZ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Jewish</a:t>
            </a:r>
            <a:r>
              <a:rPr lang="cs-CZ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Woman</a:t>
            </a:r>
            <a:r>
              <a:rPr lang="cs-CZ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(2008)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Leaving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Iran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Between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Migration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Exile (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Our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Lives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Diary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Memoir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and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Letters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Ghosts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Our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Mothers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Oral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Tradition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Written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Words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—A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History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Critique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Jewish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Women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Writers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Iranian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Heritage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- .r. 2009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endParaRPr lang="cs-CZ" sz="1600" i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endParaRPr lang="cs-CZ" sz="1600" i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endParaRPr lang="cs-CZ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cs-CZ" sz="1600" dirty="0">
              <a:solidFill>
                <a:srgbClr val="000000"/>
              </a:solidFill>
            </a:endParaRPr>
          </a:p>
        </p:txBody>
      </p:sp>
      <p:pic>
        <p:nvPicPr>
          <p:cNvPr id="5" name="Obrázek 4" descr="Obsah obrázku osoba, strom, exteriér, starší&#10;&#10;Popis byl vytvořen automaticky">
            <a:extLst>
              <a:ext uri="{FF2B5EF4-FFF2-40B4-BE49-F238E27FC236}">
                <a16:creationId xmlns:a16="http://schemas.microsoft.com/office/drawing/2014/main" id="{C8DBAE45-05EC-4068-A52D-9C17DB396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9879" y="866067"/>
            <a:ext cx="3667489" cy="2402205"/>
          </a:xfrm>
          <a:prstGeom prst="rect">
            <a:avLst/>
          </a:prstGeom>
        </p:spPr>
      </p:pic>
      <p:pic>
        <p:nvPicPr>
          <p:cNvPr id="4098" name="Picture 2" descr="Farideh Dayanim Goldin -">
            <a:extLst>
              <a:ext uri="{FF2B5EF4-FFF2-40B4-BE49-F238E27FC236}">
                <a16:creationId xmlns:a16="http://schemas.microsoft.com/office/drawing/2014/main" id="{BFD3B684-2DD6-4549-BE02-4A1DBF57D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08276" y="3429000"/>
            <a:ext cx="2530695" cy="294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708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7467B7-6C9D-43D4-AEF0-CF666C148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596023"/>
          </a:xfrm>
        </p:spPr>
        <p:txBody>
          <a:bodyPr>
            <a:normAutofit fontScale="90000"/>
          </a:bodyPr>
          <a:lstStyle/>
          <a:p>
            <a:r>
              <a:rPr lang="cs-CZ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Perská </a:t>
            </a:r>
            <a:r>
              <a:rPr lang="it-IT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literatura v</a:t>
            </a:r>
            <a:r>
              <a:rPr lang="cs-CZ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exilu</a:t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E472EB-4CA5-4EFD-A161-28CB3263F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978409"/>
            <a:ext cx="10178322" cy="4901184"/>
          </a:xfrm>
        </p:spPr>
        <p:txBody>
          <a:bodyPr>
            <a:normAutofit fontScale="92500" lnSpcReduction="20000"/>
          </a:bodyPr>
          <a:lstStyle/>
          <a:p>
            <a:r>
              <a:rPr lang="ar-S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تبعید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doslova „vyhnání, odeslání někoho do dálky.“ </a:t>
            </a:r>
          </a:p>
          <a:p>
            <a:r>
              <a:rPr lang="ar-S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غربت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„</a:t>
            </a:r>
            <a:r>
              <a:rPr lang="cs-CZ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 to úplně jako přesýpací hodiny, zrnko za zrnkem, okamžik za okamžikem, dokud míra trpělivosti člověka nadobro nepřeteče a jednoho dne nedospěje k bodu, kdy už není schopen snášet tento druh života…kdy se mu už nechce převracet neustále ty přesýpací hodiny monotónního, stereotypního života…a udělá konečnou tečku za příběhem svého života….nebo se jako </a:t>
            </a:r>
            <a:r>
              <a:rPr lang="cs-CZ" sz="1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Gholám</a:t>
            </a:r>
            <a:r>
              <a:rPr lang="cs-CZ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Hosejn</a:t>
            </a:r>
            <a:r>
              <a:rPr lang="cs-CZ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…v malé flašce…utopí.“</a:t>
            </a: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ŠÁHROCHÍ, MAHASTÍ: Přesýpací hodiny.</a:t>
            </a:r>
            <a:r>
              <a:rPr lang="cs-CZ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Sá´edí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přirovnával exil k </a:t>
            </a:r>
            <a:r>
              <a:rPr lang="cs-CZ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barzachu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„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mezistavu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“,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limbu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Esmá´íl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Fassíh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Esmail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Fassih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ar-S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اسماعیل فصیح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(1935-2009)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přebývání v exilu ke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komatickému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stavu, </a:t>
            </a:r>
            <a:r>
              <a:rPr lang="ar-S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اغماء</a:t>
            </a:r>
            <a:r>
              <a:rPr lang="ar-S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ustrnulému  </a:t>
            </a:r>
          </a:p>
          <a:p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Sorajá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 kómatu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ar-S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ثریا در اغما 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persky v Teheránu roku 1984, r.1985 vyšlo též v angličtině.</a:t>
            </a:r>
          </a:p>
          <a:p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ásník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Ismá´íl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Chojí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Esmail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Khoi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اسماعیل خویی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(nar. 1935)  exil - „</a:t>
            </a:r>
            <a:r>
              <a:rPr lang="cs-CZ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bídarkodžá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 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„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nikudykam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“, „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where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turn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 (či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Outlandia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 překladu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Karímí-Hakkáka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„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Dívám se kolem sebe/ a vidím/ že ani jediné lidské dílo/ v tomhle „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nikudykam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“/ nenese můj otisk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/.“ </a:t>
            </a: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cs-CZ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930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56B7D7-0B12-482E-B9B8-95DBA0BA9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498764"/>
          </a:xfrm>
        </p:spPr>
        <p:txBody>
          <a:bodyPr>
            <a:normAutofit fontScale="90000"/>
          </a:bodyPr>
          <a:lstStyle/>
          <a:p>
            <a:r>
              <a:rPr lang="cs-CZ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Jedno z ústředních témat: Revoluce – TRAUMA </a:t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C0CC9B-540D-4A1E-B98B-DF23DD8B3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881149"/>
            <a:ext cx="10178322" cy="4998443"/>
          </a:xfrm>
        </p:spPr>
        <p:txBody>
          <a:bodyPr>
            <a:normAutofit fontScale="92500" lnSpcReduction="10000"/>
          </a:bodyPr>
          <a:lstStyle/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reflexe Íránu formou vězeňské tématiky (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Fáhrnúš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Mošírí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Navad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Núrí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Masúd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Álemí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NOORI, NAVEED [pseudonym]: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Dakhmeh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Michigan: The Toby Press, 2003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ALEMI, MASSUD: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Interruptions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Bethesda: Ibex Publishers, 2008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MOSHIRI, FARNOOSH: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Against Gravity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New York: Penguin Books, 2005.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: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the Walls of Almighty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New York: Interlink Books, 2000.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: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Crazy Dervish and the Pomegranate Tree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Seattle: Black  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Heron Press, 2004.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Fárnúš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Mošírí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emigrovala do USA r. 1983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Walls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Almighty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(U zdi Všemohoucího) 2000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věznice El-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Deen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(jako Evin).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„univerzita El-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Deen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obdobně jako Evin, kvůli množství vězněných intelektuálů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Prvky magického realismu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4844853"/>
      </p:ext>
    </p:extLst>
  </p:cSld>
  <p:clrMapOvr>
    <a:masterClrMapping/>
  </p:clrMapOvr>
</p:sld>
</file>

<file path=ppt/theme/theme1.xml><?xml version="1.0" encoding="utf-8"?>
<a:theme xmlns:a="http://schemas.openxmlformats.org/drawingml/2006/main" name="Odznáček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TM10001106[[fn=Odznáček]]</Template>
  <TotalTime>1444</TotalTime>
  <Words>1636</Words>
  <Application>Microsoft Office PowerPoint</Application>
  <PresentationFormat>Širokoúhlá obrazovka</PresentationFormat>
  <Paragraphs>122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9" baseType="lpstr">
      <vt:lpstr>Arial</vt:lpstr>
      <vt:lpstr>BookmanOldStyle</vt:lpstr>
      <vt:lpstr>Calibri</vt:lpstr>
      <vt:lpstr>Gill Sans MT</vt:lpstr>
      <vt:lpstr>Impact</vt:lpstr>
      <vt:lpstr>Times New Roman</vt:lpstr>
      <vt:lpstr>Times-Italic</vt:lpstr>
      <vt:lpstr>Times-Roman</vt:lpstr>
      <vt:lpstr>Odznáček</vt:lpstr>
      <vt:lpstr>Literatura etnických a náboženských menšin v Íránu</vt:lpstr>
      <vt:lpstr>Ázerbájdžánci/Turci/Azerové</vt:lpstr>
      <vt:lpstr>Azerská literatura</vt:lpstr>
      <vt:lpstr>Mirzá Ibrahimov  (1911-93) میرزا ابراهیموف</vt:lpstr>
      <vt:lpstr>Mohammad Hosejn Šahrijár حمدحسین بهجت شهریار (1906-1988)</vt:lpstr>
      <vt:lpstr>Íránsko-Židovská literatura </vt:lpstr>
      <vt:lpstr>Memoárová tvorba</vt:lpstr>
      <vt:lpstr>Perská literatura v exilu </vt:lpstr>
      <vt:lpstr>Jedno z ústředních témat: Revoluce – TRAUMA  </vt:lpstr>
      <vt:lpstr>Memoárová tvorba v exilu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Literatura menšin a exilová</dc:title>
  <dc:creator>Zuzana Kříhová</dc:creator>
  <cp:lastModifiedBy>Zuzana Kříhová</cp:lastModifiedBy>
  <cp:revision>25</cp:revision>
  <dcterms:created xsi:type="dcterms:W3CDTF">2021-05-10T07:02:43Z</dcterms:created>
  <dcterms:modified xsi:type="dcterms:W3CDTF">2021-05-11T07:07:16Z</dcterms:modified>
</cp:coreProperties>
</file>