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59" r:id="rId4"/>
    <p:sldId id="291" r:id="rId5"/>
    <p:sldId id="292" r:id="rId6"/>
    <p:sldId id="293" r:id="rId7"/>
    <p:sldId id="271" r:id="rId8"/>
    <p:sldId id="272" r:id="rId9"/>
    <p:sldId id="273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28" autoAdjust="0"/>
    <p:restoredTop sz="94660"/>
  </p:normalViewPr>
  <p:slideViewPr>
    <p:cSldViewPr snapToGrid="0">
      <p:cViewPr varScale="1">
        <p:scale>
          <a:sx n="66" d="100"/>
          <a:sy n="66" d="100"/>
        </p:scale>
        <p:origin x="88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8C7ED3-283C-4161-B345-41C688A0FD9D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78D3B9-3ABB-44E2-8D6E-04E5BB25B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2439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145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5033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995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967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863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995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357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117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585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5493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470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CF22C-FB31-4AB8-9E43-02D87ABB4532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DAFB2-74EE-4484-A528-F0810B0CB94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214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ikisofia.cz/index.php?title=Kultura&amp;action=edit&amp;redlink=1" TargetMode="External"/><Relationship Id="rId2" Type="http://schemas.openxmlformats.org/officeDocument/2006/relationships/hyperlink" Target="http://wikisofia.cz/index.php?title=Jazyk&amp;action=edit&amp;redlink=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Diverzita </a:t>
            </a:r>
            <a:r>
              <a:rPr lang="cs-CZ" altLang="cs-CZ" dirty="0" err="1" smtClean="0"/>
              <a:t>kultur:interkulturní</a:t>
            </a:r>
            <a:r>
              <a:rPr lang="cs-CZ" altLang="cs-CZ" dirty="0" smtClean="0"/>
              <a:t> komunikace a interkulturní psychologie?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855913" y="3860800"/>
            <a:ext cx="6400800" cy="1752600"/>
          </a:xfrm>
        </p:spPr>
        <p:txBody>
          <a:bodyPr rtlCol="0">
            <a:normAutofit lnSpcReduction="10000"/>
          </a:bodyPr>
          <a:lstStyle/>
          <a:p>
            <a:pPr algn="r">
              <a:defRPr/>
            </a:pPr>
            <a:endParaRPr lang="cs-CZ" dirty="0"/>
          </a:p>
          <a:p>
            <a:pPr algn="r">
              <a:defRPr/>
            </a:pPr>
            <a:endParaRPr lang="cs-CZ" dirty="0"/>
          </a:p>
          <a:p>
            <a:pPr algn="r">
              <a:defRPr/>
            </a:pPr>
            <a:endParaRPr lang="cs-CZ" dirty="0"/>
          </a:p>
          <a:p>
            <a:pPr algn="r">
              <a:defRPr/>
            </a:pPr>
            <a:r>
              <a:rPr lang="cs-CZ"/>
              <a:t>Interkulturní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749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Co je interkulturní komunikace?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i="1" dirty="0"/>
              <a:t>„</a:t>
            </a:r>
            <a:r>
              <a:rPr lang="cs-CZ" b="1" i="1" dirty="0"/>
              <a:t>Interkulturní komunikace</a:t>
            </a:r>
            <a:r>
              <a:rPr lang="cs-CZ" i="1" dirty="0"/>
              <a:t> (</a:t>
            </a:r>
            <a:r>
              <a:rPr lang="cs-CZ" i="1" dirty="0" err="1"/>
              <a:t>intercultural</a:t>
            </a:r>
            <a:r>
              <a:rPr lang="cs-CZ" i="1" dirty="0"/>
              <a:t> </a:t>
            </a:r>
            <a:r>
              <a:rPr lang="cs-CZ" i="1" dirty="0" err="1"/>
              <a:t>communication</a:t>
            </a:r>
            <a:r>
              <a:rPr lang="cs-CZ" i="1" dirty="0"/>
              <a:t>) je termín, označující procesy interakce a sdělování probíhající v nejrůznějších typech situací, při nichž jsou komunikujícími partnery příslušnici </a:t>
            </a:r>
            <a:r>
              <a:rPr lang="cs-CZ" i="1" u="sng" dirty="0">
                <a:hlinkClick r:id="rId2" tooltip="Jazyk (stránka neexistuje)"/>
              </a:rPr>
              <a:t>jazykově</a:t>
            </a:r>
            <a:r>
              <a:rPr lang="cs-CZ" i="1" dirty="0"/>
              <a:t> a/nebo </a:t>
            </a:r>
            <a:r>
              <a:rPr lang="cs-CZ" i="1" u="sng" dirty="0">
                <a:hlinkClick r:id="rId3" tooltip="Kultura (stránka neexistuje)"/>
              </a:rPr>
              <a:t>kulturně</a:t>
            </a:r>
            <a:r>
              <a:rPr lang="cs-CZ" i="1" dirty="0"/>
              <a:t> odlišných </a:t>
            </a:r>
            <a:r>
              <a:rPr lang="cs-CZ" i="1" dirty="0">
                <a:solidFill>
                  <a:srgbClr val="FF0000"/>
                </a:solidFill>
              </a:rPr>
              <a:t>etnik, národů, rasových </a:t>
            </a:r>
            <a:r>
              <a:rPr lang="cs-CZ" i="1" dirty="0"/>
              <a:t>či </a:t>
            </a:r>
            <a:r>
              <a:rPr lang="cs-CZ" i="1" dirty="0">
                <a:solidFill>
                  <a:srgbClr val="FF0000"/>
                </a:solidFill>
              </a:rPr>
              <a:t>náboženských společenství</a:t>
            </a:r>
            <a:r>
              <a:rPr lang="cs-CZ" i="1" dirty="0"/>
              <a:t>.“ (Průcha, 2010)</a:t>
            </a:r>
          </a:p>
          <a:p>
            <a:pPr marL="0" indent="0">
              <a:buNone/>
              <a:defRPr/>
            </a:pPr>
            <a:r>
              <a:rPr lang="cs-CZ" sz="2400" dirty="0"/>
              <a:t>= „mezikulturní komunikace“ ; „komunikace mezi kulturami“, v angličtině "</a:t>
            </a:r>
            <a:r>
              <a:rPr lang="cs-CZ" sz="2400" dirty="0" err="1"/>
              <a:t>cross-cultural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r>
              <a:rPr lang="cs-CZ" sz="2400" dirty="0"/>
              <a:t>" nebo "</a:t>
            </a:r>
            <a:r>
              <a:rPr lang="cs-CZ" sz="2400" dirty="0" err="1"/>
              <a:t>multikultural</a:t>
            </a:r>
            <a:r>
              <a:rPr lang="cs-CZ" sz="2400" dirty="0"/>
              <a:t> </a:t>
            </a:r>
            <a:r>
              <a:rPr lang="cs-CZ" sz="2400" dirty="0" err="1"/>
              <a:t>communication</a:t>
            </a:r>
            <a:r>
              <a:rPr lang="cs-CZ" sz="2400" dirty="0"/>
              <a:t>".</a:t>
            </a:r>
          </a:p>
        </p:txBody>
      </p:sp>
    </p:spTree>
    <p:extLst>
      <p:ext uri="{BB962C8B-B14F-4D97-AF65-F5344CB8AC3E}">
        <p14:creationId xmlns:p14="http://schemas.microsoft.com/office/powerpoint/2010/main" val="194926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Psychologie a kultura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146434"/>
            <a:ext cx="10943122" cy="4437246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Mezikulturní (</a:t>
            </a:r>
            <a:r>
              <a:rPr lang="cs-CZ" dirty="0" err="1" smtClean="0"/>
              <a:t>Cross-cultural</a:t>
            </a:r>
            <a:r>
              <a:rPr lang="cs-CZ" dirty="0" smtClean="0"/>
              <a:t> p.), interkulturní, </a:t>
            </a:r>
          </a:p>
          <a:p>
            <a:pPr lvl="1"/>
            <a:r>
              <a:rPr lang="cs-CZ" dirty="0" smtClean="0"/>
              <a:t>Otázka odlišné zkušenosti </a:t>
            </a:r>
            <a:r>
              <a:rPr lang="cs-CZ" sz="1000" dirty="0"/>
              <a:t>(</a:t>
            </a:r>
            <a:r>
              <a:rPr lang="cs-CZ" sz="1000" dirty="0" err="1"/>
              <a:t>ktere</a:t>
            </a:r>
            <a:r>
              <a:rPr lang="cs-CZ" sz="1000" dirty="0"/>
              <a:t> disponuji různými zkušenostmi, jež vedly k </a:t>
            </a:r>
            <a:r>
              <a:rPr lang="cs-CZ" sz="1000" dirty="0" err="1"/>
              <a:t>předvidatelnym</a:t>
            </a:r>
            <a:r>
              <a:rPr lang="cs-CZ" sz="1000" dirty="0"/>
              <a:t> a </a:t>
            </a:r>
            <a:r>
              <a:rPr lang="cs-CZ" sz="1000" dirty="0" err="1"/>
              <a:t>podstatnym</a:t>
            </a:r>
            <a:r>
              <a:rPr lang="cs-CZ" sz="1000" dirty="0"/>
              <a:t> rozdílům vychováni. Ve většině těchto studii hovoří </a:t>
            </a:r>
            <a:r>
              <a:rPr lang="cs-CZ" sz="1000" dirty="0" err="1"/>
              <a:t>zkoumane</a:t>
            </a:r>
            <a:r>
              <a:rPr lang="cs-CZ" sz="1000" dirty="0"/>
              <a:t> skupiny </a:t>
            </a:r>
            <a:r>
              <a:rPr lang="cs-CZ" sz="1000" dirty="0" err="1"/>
              <a:t>odlišnymi</a:t>
            </a:r>
            <a:r>
              <a:rPr lang="cs-CZ" sz="1000" dirty="0"/>
              <a:t> jazyky a jsou </a:t>
            </a:r>
            <a:r>
              <a:rPr lang="cs-CZ" sz="1000" dirty="0" err="1"/>
              <a:t>řizeny</a:t>
            </a:r>
            <a:r>
              <a:rPr lang="cs-CZ" sz="1000" dirty="0"/>
              <a:t> </a:t>
            </a:r>
            <a:r>
              <a:rPr lang="cs-CZ" sz="1000" dirty="0" err="1"/>
              <a:t>různymi</a:t>
            </a:r>
            <a:r>
              <a:rPr lang="cs-CZ" sz="1000" dirty="0"/>
              <a:t> politickými institucemi“ (</a:t>
            </a:r>
            <a:r>
              <a:rPr lang="cs-CZ" sz="1000" dirty="0" err="1"/>
              <a:t>Brislin</a:t>
            </a:r>
            <a:r>
              <a:rPr lang="cs-CZ" sz="1000" dirty="0"/>
              <a:t>, </a:t>
            </a:r>
            <a:r>
              <a:rPr lang="cs-CZ" sz="1000" dirty="0" err="1"/>
              <a:t>Lonner</a:t>
            </a:r>
            <a:r>
              <a:rPr lang="cs-CZ" sz="1000" dirty="0"/>
              <a:t>, </a:t>
            </a:r>
            <a:r>
              <a:rPr lang="cs-CZ" sz="1000" dirty="0" err="1"/>
              <a:t>Thorndike</a:t>
            </a:r>
            <a:r>
              <a:rPr lang="cs-CZ" sz="1000" dirty="0"/>
              <a:t>, 1973, s. 5)</a:t>
            </a:r>
          </a:p>
          <a:p>
            <a:pPr lvl="1"/>
            <a:r>
              <a:rPr lang="cs-CZ" b="1" dirty="0"/>
              <a:t>Otázka komparace</a:t>
            </a:r>
          </a:p>
          <a:p>
            <a:r>
              <a:rPr lang="cs-CZ" dirty="0" smtClean="0"/>
              <a:t>Kulturní</a:t>
            </a:r>
          </a:p>
          <a:p>
            <a:pPr lvl="1"/>
            <a:r>
              <a:rPr lang="cs-CZ" dirty="0" smtClean="0"/>
              <a:t>Otázka determinace kulturou</a:t>
            </a:r>
          </a:p>
          <a:p>
            <a:pPr lvl="1"/>
            <a:r>
              <a:rPr lang="cs-CZ" dirty="0" smtClean="0"/>
              <a:t>„Kulturní psychologie </a:t>
            </a:r>
            <a:r>
              <a:rPr lang="cs-CZ" dirty="0"/>
              <a:t>je studium </a:t>
            </a:r>
            <a:r>
              <a:rPr lang="cs-CZ" b="1" dirty="0">
                <a:solidFill>
                  <a:srgbClr val="FF0000"/>
                </a:solidFill>
              </a:rPr>
              <a:t>role kultury </a:t>
            </a:r>
            <a:r>
              <a:rPr lang="cs-CZ" dirty="0"/>
              <a:t>v </a:t>
            </a:r>
            <a:r>
              <a:rPr lang="cs-CZ" dirty="0" smtClean="0"/>
              <a:t>duševním </a:t>
            </a:r>
            <a:r>
              <a:rPr lang="cs-CZ" dirty="0"/>
              <a:t>životě </a:t>
            </a:r>
            <a:r>
              <a:rPr lang="cs-CZ" dirty="0" smtClean="0"/>
              <a:t>lidských </a:t>
            </a:r>
            <a:r>
              <a:rPr lang="cs-CZ" dirty="0"/>
              <a:t>jedinců</a:t>
            </a:r>
            <a:r>
              <a:rPr lang="cs-CZ" dirty="0" smtClean="0"/>
              <a:t>“ </a:t>
            </a:r>
            <a:r>
              <a:rPr lang="cs-CZ" sz="700" dirty="0" smtClean="0"/>
              <a:t>(</a:t>
            </a:r>
            <a:r>
              <a:rPr lang="cs-CZ" sz="700" dirty="0" err="1"/>
              <a:t>Cole</a:t>
            </a:r>
            <a:r>
              <a:rPr lang="cs-CZ" sz="700" dirty="0"/>
              <a:t>, 1996, s. </a:t>
            </a:r>
            <a:r>
              <a:rPr lang="cs-CZ" sz="700" dirty="0" smtClean="0"/>
              <a:t>1, in Čeněk a kol, 2016, s. 19)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/>
              <a:t>Kulturni</a:t>
            </a:r>
            <a:r>
              <a:rPr lang="cs-CZ" dirty="0"/>
              <a:t> psychologie </a:t>
            </a:r>
            <a:r>
              <a:rPr lang="cs-CZ" dirty="0" smtClean="0"/>
              <a:t>má specifický </a:t>
            </a:r>
            <a:r>
              <a:rPr lang="cs-CZ" dirty="0"/>
              <a:t>předmět </a:t>
            </a:r>
            <a:r>
              <a:rPr lang="cs-CZ" dirty="0" smtClean="0"/>
              <a:t>zkoumaní (psychologickou </a:t>
            </a:r>
            <a:r>
              <a:rPr lang="cs-CZ" dirty="0"/>
              <a:t>diverzitu </a:t>
            </a:r>
            <a:r>
              <a:rPr lang="cs-CZ" dirty="0" smtClean="0"/>
              <a:t>spíše </a:t>
            </a:r>
            <a:r>
              <a:rPr lang="cs-CZ" dirty="0"/>
              <a:t>než psychologickou uniformitu</a:t>
            </a:r>
            <a:r>
              <a:rPr lang="cs-CZ" dirty="0" smtClean="0"/>
              <a:t>), zaměřuje </a:t>
            </a:r>
            <a:r>
              <a:rPr lang="cs-CZ" dirty="0"/>
              <a:t>se na přehodnoceni </a:t>
            </a:r>
            <a:r>
              <a:rPr lang="cs-CZ" dirty="0" err="1" smtClean="0"/>
              <a:t>unifikujicího</a:t>
            </a:r>
            <a:r>
              <a:rPr lang="cs-CZ" dirty="0" smtClean="0"/>
              <a:t> </a:t>
            </a:r>
            <a:r>
              <a:rPr lang="cs-CZ" dirty="0"/>
              <a:t>principu </a:t>
            </a:r>
            <a:r>
              <a:rPr lang="cs-CZ" dirty="0" smtClean="0"/>
              <a:t>psychické jednoty a vytvoření důvěryhodné </a:t>
            </a:r>
            <a:r>
              <a:rPr lang="cs-CZ" dirty="0"/>
              <a:t>teorie </a:t>
            </a:r>
            <a:r>
              <a:rPr lang="cs-CZ" b="1" dirty="0" smtClean="0">
                <a:solidFill>
                  <a:srgbClr val="FF0000"/>
                </a:solidFill>
              </a:rPr>
              <a:t>psychologického </a:t>
            </a:r>
            <a:r>
              <a:rPr lang="cs-CZ" b="1" dirty="0">
                <a:solidFill>
                  <a:srgbClr val="FF0000"/>
                </a:solidFill>
              </a:rPr>
              <a:t>pluralismu</a:t>
            </a:r>
            <a:r>
              <a:rPr lang="cs-CZ" dirty="0"/>
              <a:t>“ </a:t>
            </a:r>
            <a:r>
              <a:rPr lang="cs-CZ" sz="600" dirty="0"/>
              <a:t>(</a:t>
            </a:r>
            <a:r>
              <a:rPr lang="cs-CZ" sz="600" dirty="0" err="1" smtClean="0"/>
              <a:t>Shweder</a:t>
            </a:r>
            <a:r>
              <a:rPr lang="cs-CZ" sz="600" dirty="0" smtClean="0"/>
              <a:t>, 2010</a:t>
            </a:r>
            <a:r>
              <a:rPr lang="cs-CZ" sz="600" dirty="0"/>
              <a:t>, s. 827</a:t>
            </a:r>
            <a:r>
              <a:rPr lang="cs-CZ" sz="600" dirty="0" smtClean="0"/>
              <a:t>).</a:t>
            </a:r>
            <a:endParaRPr lang="cs-CZ" dirty="0" smtClean="0"/>
          </a:p>
          <a:p>
            <a:pPr lvl="1"/>
            <a:r>
              <a:rPr lang="cs-CZ" dirty="0" smtClean="0"/>
              <a:t>každá </a:t>
            </a:r>
            <a:r>
              <a:rPr lang="cs-CZ" dirty="0"/>
              <a:t>kultura determinuje psychiku, resp. vnímání a jednání/chování – </a:t>
            </a:r>
            <a:r>
              <a:rPr lang="cs-CZ" dirty="0" smtClean="0"/>
              <a:t>výzkumy </a:t>
            </a:r>
            <a:r>
              <a:rPr lang="cs-CZ" dirty="0" err="1" smtClean="0"/>
              <a:t>Margared</a:t>
            </a:r>
            <a:r>
              <a:rPr lang="cs-CZ" dirty="0" smtClean="0"/>
              <a:t> </a:t>
            </a:r>
            <a:r>
              <a:rPr lang="cs-CZ" dirty="0" err="1" smtClean="0"/>
              <a:t>Mead</a:t>
            </a:r>
            <a:endParaRPr lang="cs-CZ" dirty="0" smtClean="0"/>
          </a:p>
          <a:p>
            <a:r>
              <a:rPr lang="cs-CZ" dirty="0" smtClean="0"/>
              <a:t>Diskuse po vztahu mezi I a K – </a:t>
            </a:r>
            <a:r>
              <a:rPr lang="cs-CZ" dirty="0" err="1" smtClean="0"/>
              <a:t>etic</a:t>
            </a:r>
            <a:r>
              <a:rPr lang="cs-CZ" dirty="0" smtClean="0"/>
              <a:t> x </a:t>
            </a:r>
            <a:r>
              <a:rPr lang="cs-CZ" dirty="0" err="1" smtClean="0"/>
              <a:t>emic</a:t>
            </a:r>
            <a:r>
              <a:rPr lang="cs-CZ" dirty="0" smtClean="0"/>
              <a:t>; obsahy x kontexty </a:t>
            </a:r>
            <a:r>
              <a:rPr lang="cs-CZ" sz="900" dirty="0" smtClean="0"/>
              <a:t>(in Čeněk a kol. 2016)</a:t>
            </a:r>
            <a:endParaRPr lang="cs-CZ" sz="900" dirty="0"/>
          </a:p>
        </p:txBody>
      </p:sp>
      <p:pic>
        <p:nvPicPr>
          <p:cNvPr id="50178" name="Picture 2" descr="Margaret Mead sitting between two Samoan gir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0483" y="-231007"/>
            <a:ext cx="4911517" cy="2868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083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Psychický </a:t>
            </a:r>
            <a:r>
              <a:rPr lang="cs-CZ" b="1" dirty="0" smtClean="0"/>
              <a:t>universalismus</a:t>
            </a:r>
            <a:r>
              <a:rPr lang="cs-CZ" dirty="0" smtClean="0"/>
              <a:t> x </a:t>
            </a:r>
            <a:r>
              <a:rPr lang="cs-CZ" b="1" dirty="0" smtClean="0"/>
              <a:t>kulturní partikularismus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Berry</a:t>
            </a:r>
            <a:r>
              <a:rPr lang="pl-PL" dirty="0" smtClean="0"/>
              <a:t>: </a:t>
            </a:r>
            <a:r>
              <a:rPr lang="pl-PL" dirty="0"/>
              <a:t>„interkulturni psychologie je studium [1] podobnosti a </a:t>
            </a:r>
            <a:r>
              <a:rPr lang="pl-PL" dirty="0" smtClean="0"/>
              <a:t>rozdílů </a:t>
            </a:r>
            <a:r>
              <a:rPr lang="cs-CZ" dirty="0" smtClean="0"/>
              <a:t>v </a:t>
            </a:r>
            <a:r>
              <a:rPr lang="cs-CZ" dirty="0" err="1" smtClean="0"/>
              <a:t>individuálnim</a:t>
            </a:r>
            <a:r>
              <a:rPr lang="cs-CZ" dirty="0" smtClean="0"/>
              <a:t> psychologickém fungovaní </a:t>
            </a:r>
            <a:r>
              <a:rPr lang="cs-CZ" dirty="0"/>
              <a:t>v </a:t>
            </a:r>
            <a:r>
              <a:rPr lang="cs-CZ" dirty="0" smtClean="0"/>
              <a:t>různých kulturních </a:t>
            </a:r>
            <a:r>
              <a:rPr lang="pl-PL" dirty="0" smtClean="0"/>
              <a:t>a </a:t>
            </a:r>
            <a:r>
              <a:rPr lang="pl-PL" dirty="0"/>
              <a:t>etnokulturnich skupinach, [2] </a:t>
            </a:r>
            <a:r>
              <a:rPr lang="pl-PL" dirty="0" smtClean="0"/>
              <a:t>probihajícich </a:t>
            </a:r>
            <a:r>
              <a:rPr lang="pl-PL" dirty="0"/>
              <a:t>změn reflektujicich </a:t>
            </a:r>
            <a:r>
              <a:rPr lang="pl-PL" dirty="0" smtClean="0"/>
              <a:t>toto </a:t>
            </a:r>
            <a:r>
              <a:rPr lang="cs-CZ" dirty="0" smtClean="0"/>
              <a:t>fungováni </a:t>
            </a:r>
            <a:r>
              <a:rPr lang="cs-CZ" dirty="0"/>
              <a:t>a [3] vztahů mezi </a:t>
            </a:r>
            <a:r>
              <a:rPr lang="cs-CZ" dirty="0" smtClean="0"/>
              <a:t>psychologickými proměnnými </a:t>
            </a:r>
            <a:r>
              <a:rPr lang="cs-CZ" dirty="0"/>
              <a:t>a </a:t>
            </a:r>
            <a:r>
              <a:rPr lang="cs-CZ" dirty="0" smtClean="0"/>
              <a:t>sociokulturními, </a:t>
            </a:r>
            <a:r>
              <a:rPr lang="pl-PL" dirty="0" smtClean="0"/>
              <a:t>ekologickymi </a:t>
            </a:r>
            <a:r>
              <a:rPr lang="pl-PL" dirty="0"/>
              <a:t>a biologickymi </a:t>
            </a:r>
            <a:r>
              <a:rPr lang="pl-PL" dirty="0" smtClean="0"/>
              <a:t>proměnnými</a:t>
            </a:r>
            <a:r>
              <a:rPr lang="pl-PL" dirty="0"/>
              <a:t>“ (Berry, </a:t>
            </a:r>
            <a:r>
              <a:rPr lang="pl-PL" dirty="0" smtClean="0"/>
              <a:t>Poortinga, </a:t>
            </a:r>
            <a:r>
              <a:rPr lang="nl-NL" dirty="0" smtClean="0"/>
              <a:t>Breugelmans </a:t>
            </a:r>
            <a:r>
              <a:rPr lang="nl-NL" dirty="0"/>
              <a:t>et al., 2011, s. 5</a:t>
            </a:r>
            <a:r>
              <a:rPr lang="nl-NL" dirty="0" smtClean="0"/>
              <a:t>).</a:t>
            </a:r>
            <a:endParaRPr lang="cs-CZ" dirty="0" smtClean="0"/>
          </a:p>
          <a:p>
            <a:r>
              <a:rPr lang="cs-CZ" dirty="0" smtClean="0"/>
              <a:t>Titíž </a:t>
            </a:r>
            <a:r>
              <a:rPr lang="cs-CZ" dirty="0"/>
              <a:t>autoři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zastavaji</a:t>
            </a:r>
            <a:r>
              <a:rPr lang="cs-CZ" dirty="0"/>
              <a:t> </a:t>
            </a:r>
            <a:r>
              <a:rPr lang="cs-CZ" b="1" dirty="0"/>
              <a:t>univerzalistickou tezi</a:t>
            </a:r>
            <a:r>
              <a:rPr lang="cs-CZ" dirty="0"/>
              <a:t>, </a:t>
            </a:r>
            <a:r>
              <a:rPr lang="cs-CZ" dirty="0" smtClean="0"/>
              <a:t>která </a:t>
            </a:r>
            <a:r>
              <a:rPr lang="cs-CZ" dirty="0" err="1" smtClean="0"/>
              <a:t>předpokláda</a:t>
            </a:r>
            <a:r>
              <a:rPr lang="cs-CZ" dirty="0"/>
              <a:t>, </a:t>
            </a:r>
            <a:r>
              <a:rPr lang="cs-CZ" dirty="0" smtClean="0"/>
              <a:t>že </a:t>
            </a:r>
            <a:r>
              <a:rPr lang="cs-CZ" dirty="0" err="1" smtClean="0"/>
              <a:t>zakladni</a:t>
            </a:r>
            <a:r>
              <a:rPr lang="cs-CZ" dirty="0" smtClean="0"/>
              <a:t> psychologické </a:t>
            </a:r>
            <a:r>
              <a:rPr lang="cs-CZ" dirty="0"/>
              <a:t>procesy jsou </a:t>
            </a:r>
            <a:r>
              <a:rPr lang="cs-CZ" b="1" dirty="0" smtClean="0"/>
              <a:t>sdílené </a:t>
            </a:r>
            <a:r>
              <a:rPr lang="cs-CZ" b="1" dirty="0" err="1" smtClean="0"/>
              <a:t>panhumanní</a:t>
            </a:r>
            <a:r>
              <a:rPr lang="cs-CZ" b="1" dirty="0" smtClean="0"/>
              <a:t> charakteristiky </a:t>
            </a:r>
            <a:r>
              <a:rPr lang="cs-CZ" dirty="0" err="1" smtClean="0"/>
              <a:t>lidskeho</a:t>
            </a:r>
            <a:r>
              <a:rPr lang="cs-CZ" dirty="0" smtClean="0"/>
              <a:t> </a:t>
            </a:r>
            <a:r>
              <a:rPr lang="cs-CZ" dirty="0"/>
              <a:t>rodu, přičemž </a:t>
            </a:r>
            <a:r>
              <a:rPr lang="cs-CZ" dirty="0" smtClean="0"/>
              <a:t>různé </a:t>
            </a:r>
            <a:r>
              <a:rPr lang="cs-CZ" dirty="0"/>
              <a:t>kultury umožňuji rozvoj a </a:t>
            </a:r>
            <a:r>
              <a:rPr lang="cs-CZ" dirty="0" err="1" smtClean="0"/>
              <a:t>vyjadření</a:t>
            </a:r>
            <a:r>
              <a:rPr lang="cs-CZ" dirty="0" smtClean="0"/>
              <a:t> těchto procesů </a:t>
            </a:r>
            <a:r>
              <a:rPr lang="cs-CZ" dirty="0"/>
              <a:t>velmi </a:t>
            </a:r>
            <a:r>
              <a:rPr lang="cs-CZ" dirty="0" smtClean="0"/>
              <a:t>odlišným </a:t>
            </a:r>
            <a:r>
              <a:rPr lang="cs-CZ" dirty="0"/>
              <a:t>způsobem.</a:t>
            </a:r>
          </a:p>
        </p:txBody>
      </p:sp>
    </p:spTree>
    <p:extLst>
      <p:ext uri="{BB962C8B-B14F-4D97-AF65-F5344CB8AC3E}">
        <p14:creationId xmlns:p14="http://schemas.microsoft.com/office/powerpoint/2010/main" val="7705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Perspektivy vztahu K a 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6795168" y="2876366"/>
            <a:ext cx="4434039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dirty="0"/>
              <a:t>Relativistická: kultura určuje psychické </a:t>
            </a:r>
            <a:r>
              <a:rPr lang="cs-CZ" dirty="0" smtClean="0"/>
              <a:t>procesy,  nelze komparovat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1905980" y="4384307"/>
            <a:ext cx="5265019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Univerzalistická: </a:t>
            </a:r>
            <a:r>
              <a:rPr lang="cs-CZ" dirty="0"/>
              <a:t>psychické procesy jsou pro všechny stejné a jsou ovlivněny kulturou</a:t>
            </a:r>
          </a:p>
        </p:txBody>
      </p:sp>
      <p:sp>
        <p:nvSpPr>
          <p:cNvPr id="8" name="Obdélník 7"/>
          <p:cNvSpPr/>
          <p:nvPr/>
        </p:nvSpPr>
        <p:spPr>
          <a:xfrm>
            <a:off x="838200" y="1919171"/>
            <a:ext cx="554415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/>
              <a:t>Absolutistická : kultura neovlivňuje psychické procesy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61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0" y="1732547"/>
            <a:ext cx="5016500" cy="1020277"/>
          </a:xfrm>
        </p:spPr>
        <p:txBody>
          <a:bodyPr>
            <a:normAutofit/>
          </a:bodyPr>
          <a:lstStyle/>
          <a:p>
            <a:pPr algn="r"/>
            <a:r>
              <a:rPr lang="cs-CZ" sz="3600" b="1" dirty="0" smtClean="0"/>
              <a:t>Pohřeb Jana Kočky</a:t>
            </a:r>
            <a:endParaRPr lang="cs-CZ" sz="3600" b="1" dirty="0"/>
          </a:p>
        </p:txBody>
      </p:sp>
      <p:pic>
        <p:nvPicPr>
          <p:cNvPr id="1026" name="Picture 2" descr="Image result for Pohře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5041" y="2906541"/>
            <a:ext cx="5906959" cy="395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4" descr="Image result for Pohřeb"/>
          <p:cNvSpPr>
            <a:spLocks noGrp="1" noChangeAspect="1" noChangeArrowheads="1"/>
          </p:cNvSpPr>
          <p:nvPr>
            <p:ph idx="1"/>
          </p:nvPr>
        </p:nvSpPr>
        <p:spPr bwMode="auto">
          <a:xfrm>
            <a:off x="228600" y="3784600"/>
            <a:ext cx="5829300" cy="17196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Pohřeb Václava Havla</a:t>
            </a:r>
            <a:endParaRPr lang="cs-CZ" sz="3600" dirty="0"/>
          </a:p>
        </p:txBody>
      </p:sp>
      <p:pic>
        <p:nvPicPr>
          <p:cNvPr id="1032" name="Picture 8" descr="Image result for Pohře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800"/>
            <a:ext cx="6285041" cy="353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4095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Kultura:Definice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axiální x širší definice</a:t>
            </a:r>
          </a:p>
          <a:p>
            <a:pPr eaLnBrk="1" hangingPunct="1"/>
            <a:r>
              <a:rPr lang="cs-CZ" altLang="cs-CZ" dirty="0" smtClean="0"/>
              <a:t>Sytém hodnot, norem, postojů a  pravidel chování, </a:t>
            </a:r>
          </a:p>
          <a:p>
            <a:pPr eaLnBrk="1" hangingPunct="1"/>
            <a:r>
              <a:rPr lang="cs-CZ" altLang="cs-CZ" dirty="0" smtClean="0"/>
              <a:t>které nacházejí výraz a naplnění v kulturních prvcích hmotné a duchovní kultury a v rovině interpersonálních vztahů</a:t>
            </a:r>
          </a:p>
          <a:p>
            <a:pPr eaLnBrk="1" hangingPunct="1"/>
            <a:r>
              <a:rPr lang="cs-CZ" altLang="cs-CZ" dirty="0" smtClean="0"/>
              <a:t>A které jsou dávány v procesu transmise</a:t>
            </a:r>
          </a:p>
          <a:p>
            <a:pPr eaLnBrk="1" hangingPunct="1"/>
            <a:r>
              <a:rPr lang="cs-CZ" altLang="cs-CZ" b="1" dirty="0" smtClean="0"/>
              <a:t>Evolucionismus x kulturní obrat x konstruktivismus</a:t>
            </a:r>
          </a:p>
          <a:p>
            <a:r>
              <a:rPr lang="cs-CZ" altLang="cs-CZ" dirty="0" smtClean="0"/>
              <a:t>Principy: K </a:t>
            </a:r>
            <a:r>
              <a:rPr lang="cs-CZ" altLang="cs-CZ" dirty="0" err="1" smtClean="0"/>
              <a:t>rel</a:t>
            </a:r>
            <a:r>
              <a:rPr lang="cs-CZ" altLang="cs-CZ" dirty="0" smtClean="0"/>
              <a:t>. A K. determinismu. – </a:t>
            </a:r>
          </a:p>
          <a:p>
            <a:r>
              <a:rPr lang="cs-CZ" altLang="cs-CZ" dirty="0" smtClean="0"/>
              <a:t>Racionalismus 19. a 20. století prosadil pojem kultura a koncept </a:t>
            </a:r>
          </a:p>
          <a:p>
            <a:pPr eaLnBrk="1" hangingPunct="1"/>
            <a:endParaRPr lang="cs-CZ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23930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Kultura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Organizační princip sám o sobě – v době existence „domorodců“ x globalizovaný svět</a:t>
            </a:r>
          </a:p>
          <a:p>
            <a:r>
              <a:rPr lang="cs-CZ" altLang="cs-CZ" dirty="0" smtClean="0"/>
              <a:t>Zde pojem kultury jako analytické kategorie se ztrácí.</a:t>
            </a:r>
          </a:p>
          <a:p>
            <a:r>
              <a:rPr lang="cs-CZ" altLang="cs-CZ" dirty="0" smtClean="0"/>
              <a:t>Přesto mnoho diskurzů s ní počítá</a:t>
            </a:r>
          </a:p>
          <a:p>
            <a:pPr marL="0" indent="0">
              <a:buNone/>
            </a:pPr>
            <a:r>
              <a:rPr lang="cs-CZ" altLang="cs-CZ" dirty="0" smtClean="0">
                <a:solidFill>
                  <a:schemeClr val="bg1">
                    <a:lumMod val="50000"/>
                  </a:schemeClr>
                </a:solidFill>
              </a:rPr>
              <a:t>                                                                     x Koncepty mentalit a identit</a:t>
            </a:r>
          </a:p>
          <a:p>
            <a:r>
              <a:rPr lang="cs-CZ" altLang="cs-CZ" dirty="0" smtClean="0"/>
              <a:t>kulturní fundamentalismus (</a:t>
            </a:r>
            <a:r>
              <a:rPr lang="cs-CZ" altLang="cs-CZ" dirty="0" err="1" smtClean="0"/>
              <a:t>Stolcke</a:t>
            </a:r>
            <a:r>
              <a:rPr lang="cs-CZ" altLang="cs-CZ" dirty="0" smtClean="0"/>
              <a:t> 1995, </a:t>
            </a:r>
            <a:r>
              <a:rPr lang="cs-CZ" altLang="cs-CZ" dirty="0" err="1" smtClean="0"/>
              <a:t>Rowlands</a:t>
            </a:r>
            <a:r>
              <a:rPr lang="cs-CZ" altLang="cs-CZ" dirty="0" smtClean="0"/>
              <a:t> 2002) </a:t>
            </a:r>
            <a:r>
              <a:rPr lang="cs-CZ" altLang="cs-CZ" sz="1400" dirty="0"/>
              <a:t>– představa, že každý musí mít jinou kulturu, jiné kulturní dědictví</a:t>
            </a:r>
          </a:p>
          <a:p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3725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Znaky kultury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>
              <a:buNone/>
              <a:defRPr/>
            </a:pPr>
            <a:r>
              <a:rPr lang="cs-CZ" dirty="0" smtClean="0"/>
              <a:t>- </a:t>
            </a:r>
            <a:r>
              <a:rPr lang="cs-CZ" dirty="0" err="1" smtClean="0"/>
              <a:t>Lawless</a:t>
            </a:r>
            <a:endParaRPr lang="cs-CZ" dirty="0" smtClean="0"/>
          </a:p>
          <a:p>
            <a:pPr>
              <a:defRPr/>
            </a:pPr>
            <a:r>
              <a:rPr lang="cs-CZ" dirty="0" smtClean="0"/>
              <a:t>Naučená</a:t>
            </a:r>
          </a:p>
          <a:p>
            <a:pPr>
              <a:defRPr/>
            </a:pPr>
            <a:r>
              <a:rPr lang="cs-CZ" dirty="0" smtClean="0"/>
              <a:t>Sdílená</a:t>
            </a:r>
          </a:p>
          <a:p>
            <a:pPr>
              <a:defRPr/>
            </a:pPr>
            <a:r>
              <a:rPr lang="cs-CZ" dirty="0" smtClean="0"/>
              <a:t>Symbolická</a:t>
            </a:r>
          </a:p>
          <a:p>
            <a:pPr>
              <a:defRPr/>
            </a:pPr>
            <a:r>
              <a:rPr lang="cs-CZ" dirty="0" smtClean="0"/>
              <a:t>Integrovaná</a:t>
            </a:r>
          </a:p>
          <a:p>
            <a:pPr>
              <a:defRPr/>
            </a:pPr>
            <a:r>
              <a:rPr lang="cs-CZ" dirty="0" smtClean="0"/>
              <a:t>Racionální</a:t>
            </a:r>
          </a:p>
          <a:p>
            <a:pPr>
              <a:defRPr/>
            </a:pPr>
            <a:r>
              <a:rPr lang="cs-CZ" dirty="0" smtClean="0"/>
              <a:t>Dynamická</a:t>
            </a:r>
          </a:p>
          <a:p>
            <a:pPr>
              <a:defRPr/>
            </a:pPr>
            <a:r>
              <a:rPr lang="cs-CZ" dirty="0" smtClean="0"/>
              <a:t>Adaptační</a:t>
            </a:r>
          </a:p>
          <a:p>
            <a:pPr>
              <a:defRPr/>
            </a:pPr>
            <a:r>
              <a:rPr lang="cs-CZ" dirty="0" err="1" smtClean="0"/>
              <a:t>Bourdieu</a:t>
            </a:r>
            <a:r>
              <a:rPr lang="cs-CZ" dirty="0" smtClean="0"/>
              <a:t>: </a:t>
            </a:r>
            <a:r>
              <a:rPr lang="cs-CZ" dirty="0" err="1" smtClean="0"/>
              <a:t>Habitualizovaná</a:t>
            </a:r>
            <a:endParaRPr lang="cs-CZ" dirty="0" smtClean="0"/>
          </a:p>
          <a:p>
            <a:pPr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4866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469</Words>
  <Application>Microsoft Office PowerPoint</Application>
  <PresentationFormat>Širokoúhlá obrazovka</PresentationFormat>
  <Paragraphs>51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Diverzita kultur:interkulturní komunikace a interkulturní psychologie?</vt:lpstr>
      <vt:lpstr>Co je interkulturní komunikace?</vt:lpstr>
      <vt:lpstr>Psychologie a kultura</vt:lpstr>
      <vt:lpstr>Psychický universalismus x kulturní partikularismus</vt:lpstr>
      <vt:lpstr>Perspektivy vztahu K a P</vt:lpstr>
      <vt:lpstr>Pohřeb Jana Kočky</vt:lpstr>
      <vt:lpstr>Kultura:Definice</vt:lpstr>
      <vt:lpstr>Kultura</vt:lpstr>
      <vt:lpstr>Znaky kultury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Diverzita kultur – proč se objevuje otázka interkulturní komunikace?</dc:title>
  <dc:creator>Admin</dc:creator>
  <cp:lastModifiedBy>Admin</cp:lastModifiedBy>
  <cp:revision>17</cp:revision>
  <dcterms:created xsi:type="dcterms:W3CDTF">2020-02-24T10:23:42Z</dcterms:created>
  <dcterms:modified xsi:type="dcterms:W3CDTF">2020-03-18T08:42:17Z</dcterms:modified>
</cp:coreProperties>
</file>