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84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83" r:id="rId12"/>
    <p:sldId id="267" r:id="rId13"/>
    <p:sldId id="272" r:id="rId14"/>
    <p:sldId id="274" r:id="rId15"/>
    <p:sldId id="275" r:id="rId16"/>
    <p:sldId id="278" r:id="rId17"/>
    <p:sldId id="280" r:id="rId18"/>
    <p:sldId id="279" r:id="rId19"/>
    <p:sldId id="281" r:id="rId20"/>
    <p:sldId id="285" r:id="rId21"/>
    <p:sldId id="286" r:id="rId22"/>
    <p:sldId id="287" r:id="rId23"/>
    <p:sldId id="288" r:id="rId24"/>
    <p:sldId id="273" r:id="rId25"/>
    <p:sldId id="258" r:id="rId26"/>
    <p:sldId id="259" r:id="rId27"/>
    <p:sldId id="26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961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F1CB0-4B35-4095-BA3F-E463F787316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FFE-E248-47FF-96DF-BE065EC2F1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6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59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MAAR de mens (homo-sapiens)</a:t>
            </a:r>
            <a:r>
              <a:rPr lang="cs-CZ" baseline="0" dirty="0"/>
              <a:t> </a:t>
            </a:r>
            <a:r>
              <a:rPr lang="cs-CZ" dirty="0" err="1"/>
              <a:t>heeft</a:t>
            </a:r>
            <a:r>
              <a:rPr lang="cs-CZ" dirty="0"/>
              <a:t> </a:t>
            </a:r>
            <a:r>
              <a:rPr lang="nl-NL" dirty="0"/>
              <a:t>een </a:t>
            </a:r>
            <a:r>
              <a:rPr lang="nl-NL" b="1" u="sng" dirty="0"/>
              <a:t>niet-verbogen onbepaald voornaamwoord voor zich</a:t>
            </a:r>
            <a:r>
              <a:rPr lang="cs-CZ" b="1" u="sng" dirty="0"/>
              <a:t>:</a:t>
            </a:r>
            <a:r>
              <a:rPr lang="nl-NL" dirty="0"/>
              <a:t> </a:t>
            </a:r>
            <a:r>
              <a:rPr lang="nl-NL" i="1" dirty="0"/>
              <a:t>ieder mens</a:t>
            </a:r>
            <a:r>
              <a:rPr lang="nl-NL" dirty="0"/>
              <a:t>, </a:t>
            </a:r>
            <a:r>
              <a:rPr lang="nl-NL" i="1" dirty="0"/>
              <a:t>elk mens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86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1" dirty="0"/>
              <a:t>de</a:t>
            </a:r>
            <a:r>
              <a:rPr lang="nl-NL" dirty="0"/>
              <a:t> (omstreeks 75%) </a:t>
            </a:r>
            <a:r>
              <a:rPr lang="cs-CZ" dirty="0"/>
              <a:t>     x  </a:t>
            </a:r>
            <a:r>
              <a:rPr lang="nl-NL" b="1" i="1" dirty="0"/>
              <a:t>het</a:t>
            </a:r>
            <a:r>
              <a:rPr lang="nl-NL" dirty="0"/>
              <a:t> (omstreeks 25%</a:t>
            </a:r>
            <a:r>
              <a:rPr lang="cs-CZ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/>
              <a:t>een</a:t>
            </a:r>
            <a:r>
              <a:rPr lang="cs-CZ" b="1" dirty="0"/>
              <a:t> </a:t>
            </a:r>
            <a:r>
              <a:rPr lang="cs-CZ" b="1" dirty="0" err="1"/>
              <a:t>aantal</a:t>
            </a:r>
            <a:r>
              <a:rPr lang="cs-CZ" b="1" dirty="0"/>
              <a:t> </a:t>
            </a:r>
            <a:r>
              <a:rPr lang="cs-CZ" b="1" dirty="0" err="1"/>
              <a:t>regels</a:t>
            </a:r>
            <a:r>
              <a:rPr lang="cs-CZ" dirty="0"/>
              <a:t> </a:t>
            </a:r>
            <a:r>
              <a:rPr lang="cs-CZ" dirty="0" err="1"/>
              <a:t>voor</a:t>
            </a:r>
            <a:r>
              <a:rPr lang="cs-CZ" dirty="0"/>
              <a:t> de </a:t>
            </a:r>
            <a:r>
              <a:rPr lang="cs-CZ" b="1" dirty="0" err="1"/>
              <a:t>verdeling</a:t>
            </a:r>
            <a:r>
              <a:rPr lang="cs-CZ" b="1" dirty="0"/>
              <a:t> de  x </a:t>
            </a:r>
            <a:r>
              <a:rPr lang="cs-CZ" b="1" dirty="0" err="1"/>
              <a:t>het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78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3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17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3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23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848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86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567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62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98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763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789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Voorgeplaatste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genitief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767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98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66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mannelijk</a:t>
            </a:r>
            <a:r>
              <a:rPr lang="cs-CZ" b="1" dirty="0"/>
              <a:t>, </a:t>
            </a:r>
            <a:r>
              <a:rPr lang="cs-CZ" b="1" dirty="0" err="1"/>
              <a:t>vrouwelijk</a:t>
            </a:r>
            <a:r>
              <a:rPr lang="cs-CZ" b="1" dirty="0"/>
              <a:t> , </a:t>
            </a:r>
            <a:r>
              <a:rPr lang="cs-CZ" b="1" dirty="0" err="1"/>
              <a:t>onzijdig</a:t>
            </a:r>
            <a:endParaRPr lang="cs-CZ" b="1" dirty="0"/>
          </a:p>
          <a:p>
            <a:endParaRPr lang="cs-CZ" b="1" dirty="0"/>
          </a:p>
          <a:p>
            <a:pPr marL="0" indent="0">
              <a:buFontTx/>
              <a:buNone/>
            </a:pPr>
            <a:r>
              <a:rPr lang="cs-CZ" dirty="0"/>
              <a:t>Zásadní kvůli </a:t>
            </a:r>
            <a:r>
              <a:rPr lang="cs-CZ" dirty="0" err="1"/>
              <a:t>odkaazování</a:t>
            </a:r>
            <a:r>
              <a:rPr lang="cs-CZ" baseline="0" dirty="0"/>
              <a:t> (</a:t>
            </a:r>
            <a:r>
              <a:rPr lang="cs-CZ" baseline="0" dirty="0" err="1"/>
              <a:t>hij</a:t>
            </a:r>
            <a:r>
              <a:rPr lang="cs-CZ" baseline="0" dirty="0"/>
              <a:t> x </a:t>
            </a:r>
            <a:r>
              <a:rPr lang="cs-CZ" baseline="0" dirty="0" err="1"/>
              <a:t>zij</a:t>
            </a:r>
            <a:r>
              <a:rPr lang="cs-CZ" baseline="0" dirty="0"/>
              <a:t>)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nl-NL" dirty="0"/>
              <a:t>bedoelde onderscheid is van belang voor de verwijzing door middel van persoonlijke en bezittelijke (en in beperkte mate vragende en betrekkelijke) voornaamwoorden,</a:t>
            </a: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De </a:t>
            </a:r>
            <a:r>
              <a:rPr lang="cs-CZ" dirty="0" err="1"/>
              <a:t>organisatie</a:t>
            </a:r>
            <a:r>
              <a:rPr lang="cs-CZ" dirty="0"/>
              <a:t> </a:t>
            </a:r>
            <a:r>
              <a:rPr lang="cs-CZ" dirty="0" err="1"/>
              <a:t>bestaat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lang</a:t>
            </a:r>
            <a:r>
              <a:rPr lang="cs-CZ" dirty="0"/>
              <a:t>. – </a:t>
            </a:r>
            <a:r>
              <a:rPr lang="cs-CZ" dirty="0" err="1"/>
              <a:t>Zij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… </a:t>
            </a:r>
            <a:r>
              <a:rPr lang="cs-CZ" dirty="0" err="1"/>
              <a:t>opgericht</a:t>
            </a:r>
            <a:r>
              <a:rPr lang="cs-CZ" dirty="0"/>
              <a:t>. </a:t>
            </a:r>
          </a:p>
          <a:p>
            <a:pPr marL="171450" indent="-171450">
              <a:buFontTx/>
              <a:buChar char="-"/>
            </a:pPr>
            <a:r>
              <a:rPr lang="cs-CZ" dirty="0"/>
              <a:t>De </a:t>
            </a:r>
            <a:r>
              <a:rPr lang="cs-CZ" dirty="0" err="1"/>
              <a:t>regering</a:t>
            </a:r>
            <a:r>
              <a:rPr lang="cs-CZ" dirty="0"/>
              <a:t> en </a:t>
            </a:r>
            <a:r>
              <a:rPr lang="cs-CZ" dirty="0" err="1"/>
              <a:t>haar</a:t>
            </a:r>
            <a:r>
              <a:rPr lang="cs-CZ" dirty="0"/>
              <a:t> </a:t>
            </a:r>
            <a:r>
              <a:rPr lang="cs-CZ" dirty="0" err="1"/>
              <a:t>beslissingen</a:t>
            </a:r>
            <a:r>
              <a:rPr lang="cs-CZ" dirty="0"/>
              <a:t>. 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De </a:t>
            </a:r>
            <a:r>
              <a:rPr lang="cs-CZ" dirty="0" err="1"/>
              <a:t>appel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zuur</a:t>
            </a:r>
            <a:r>
              <a:rPr lang="cs-CZ" dirty="0"/>
              <a:t>, </a:t>
            </a:r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hem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opeten</a:t>
            </a:r>
            <a:r>
              <a:rPr lang="cs-CZ" dirty="0"/>
              <a:t>.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De </a:t>
            </a:r>
            <a:r>
              <a:rPr lang="cs-CZ" baseline="0" dirty="0" err="1"/>
              <a:t>computer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kapot, </a:t>
            </a:r>
            <a:r>
              <a:rPr lang="cs-CZ" baseline="0" dirty="0" err="1"/>
              <a:t>hij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al </a:t>
            </a:r>
            <a:r>
              <a:rPr lang="cs-CZ" baseline="0" dirty="0" err="1"/>
              <a:t>oud</a:t>
            </a:r>
            <a:r>
              <a:rPr lang="cs-CZ" baseline="0" dirty="0"/>
              <a:t>.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/>
              <a:t>De </a:t>
            </a:r>
            <a:r>
              <a:rPr lang="cs-CZ" baseline="0" dirty="0" err="1"/>
              <a:t>soep</a:t>
            </a:r>
            <a:r>
              <a:rPr lang="cs-CZ" baseline="0" dirty="0"/>
              <a:t> – </a:t>
            </a:r>
            <a:r>
              <a:rPr lang="cs-CZ" baseline="0" dirty="0" err="1"/>
              <a:t>verschil</a:t>
            </a:r>
            <a:r>
              <a:rPr lang="cs-CZ" baseline="0" dirty="0"/>
              <a:t> </a:t>
            </a:r>
            <a:r>
              <a:rPr lang="cs-CZ" baseline="0" dirty="0" err="1"/>
              <a:t>Zuid</a:t>
            </a:r>
            <a:r>
              <a:rPr lang="cs-CZ" baseline="0" dirty="0"/>
              <a:t> (</a:t>
            </a:r>
            <a:r>
              <a:rPr lang="cs-CZ" baseline="0" dirty="0" err="1"/>
              <a:t>dialecten</a:t>
            </a:r>
            <a:r>
              <a:rPr lang="cs-CZ" baseline="0" dirty="0"/>
              <a:t>)   x   </a:t>
            </a:r>
            <a:r>
              <a:rPr lang="cs-CZ" baseline="0" dirty="0" err="1"/>
              <a:t>Noorden</a:t>
            </a:r>
            <a:r>
              <a:rPr lang="cs-CZ" baseline="0" dirty="0"/>
              <a:t> – Ze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te</a:t>
            </a:r>
            <a:r>
              <a:rPr lang="cs-CZ" baseline="0" dirty="0"/>
              <a:t> </a:t>
            </a:r>
            <a:r>
              <a:rPr lang="cs-CZ" baseline="0" dirty="0" err="1"/>
              <a:t>heet</a:t>
            </a:r>
            <a:r>
              <a:rPr lang="cs-CZ" baseline="0" dirty="0"/>
              <a:t>.  / </a:t>
            </a:r>
            <a:r>
              <a:rPr lang="cs-CZ" baseline="0" dirty="0" err="1"/>
              <a:t>Hij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te</a:t>
            </a:r>
            <a:r>
              <a:rPr lang="cs-CZ" baseline="0" dirty="0"/>
              <a:t> </a:t>
            </a:r>
            <a:r>
              <a:rPr lang="cs-CZ" baseline="0" dirty="0" err="1"/>
              <a:t>heet</a:t>
            </a:r>
            <a:r>
              <a:rPr lang="cs-CZ" baseline="0" dirty="0"/>
              <a:t>.  / </a:t>
            </a:r>
            <a:r>
              <a:rPr lang="cs-CZ" baseline="0" dirty="0" err="1"/>
              <a:t>Het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niet</a:t>
            </a:r>
            <a:r>
              <a:rPr lang="cs-CZ" baseline="0" dirty="0"/>
              <a:t> </a:t>
            </a:r>
            <a:r>
              <a:rPr lang="cs-CZ" baseline="0" dirty="0" err="1"/>
              <a:t>te</a:t>
            </a:r>
            <a:r>
              <a:rPr lang="cs-CZ" baseline="0" dirty="0"/>
              <a:t> </a:t>
            </a:r>
            <a:r>
              <a:rPr lang="cs-CZ" baseline="0" dirty="0" err="1"/>
              <a:t>eten</a:t>
            </a:r>
            <a:r>
              <a:rPr lang="cs-CZ" baseline="0" dirty="0"/>
              <a:t>.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4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mannelijk</a:t>
            </a:r>
            <a:r>
              <a:rPr lang="cs-CZ" b="1" dirty="0"/>
              <a:t>, </a:t>
            </a:r>
            <a:r>
              <a:rPr lang="cs-CZ" b="1" dirty="0" err="1"/>
              <a:t>vrouwelijk</a:t>
            </a:r>
            <a:r>
              <a:rPr lang="cs-CZ" b="1" dirty="0"/>
              <a:t> , </a:t>
            </a:r>
            <a:r>
              <a:rPr lang="cs-CZ" b="1" dirty="0" err="1"/>
              <a:t>onzijdig</a:t>
            </a:r>
            <a:endParaRPr lang="cs-CZ" b="1" dirty="0"/>
          </a:p>
          <a:p>
            <a:endParaRPr lang="cs-CZ" b="1" dirty="0"/>
          </a:p>
          <a:p>
            <a:pPr marL="0" indent="0">
              <a:buFontTx/>
              <a:buNone/>
            </a:pPr>
            <a:r>
              <a:rPr lang="cs-CZ" dirty="0"/>
              <a:t>Zásadní kvůli </a:t>
            </a:r>
            <a:r>
              <a:rPr lang="cs-CZ" dirty="0" err="1"/>
              <a:t>odkaazování</a:t>
            </a:r>
            <a:r>
              <a:rPr lang="cs-CZ" baseline="0" dirty="0"/>
              <a:t> (</a:t>
            </a:r>
            <a:r>
              <a:rPr lang="cs-CZ" baseline="0" dirty="0" err="1"/>
              <a:t>hij</a:t>
            </a:r>
            <a:r>
              <a:rPr lang="cs-CZ" baseline="0" dirty="0"/>
              <a:t> x </a:t>
            </a:r>
            <a:r>
              <a:rPr lang="cs-CZ" baseline="0" dirty="0" err="1"/>
              <a:t>zij</a:t>
            </a:r>
            <a:r>
              <a:rPr lang="cs-CZ" baseline="0" dirty="0"/>
              <a:t>)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nl-NL" dirty="0"/>
              <a:t>bedoelde onderscheid is van belang voor de verwijzing door middel van persoonlijke en bezittelijke (en in beperkte mate vragende en betrekkelijke) voornaamwoorden,</a:t>
            </a: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De </a:t>
            </a:r>
            <a:r>
              <a:rPr lang="cs-CZ" dirty="0" err="1"/>
              <a:t>organisatie</a:t>
            </a:r>
            <a:r>
              <a:rPr lang="cs-CZ" dirty="0"/>
              <a:t> </a:t>
            </a:r>
            <a:r>
              <a:rPr lang="cs-CZ" dirty="0" err="1"/>
              <a:t>bestaat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lang</a:t>
            </a:r>
            <a:r>
              <a:rPr lang="cs-CZ" dirty="0"/>
              <a:t>. – </a:t>
            </a:r>
            <a:r>
              <a:rPr lang="cs-CZ" dirty="0" err="1"/>
              <a:t>Zij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… </a:t>
            </a:r>
            <a:r>
              <a:rPr lang="cs-CZ" dirty="0" err="1"/>
              <a:t>opgericht</a:t>
            </a:r>
            <a:r>
              <a:rPr lang="cs-CZ" dirty="0"/>
              <a:t>. </a:t>
            </a:r>
          </a:p>
          <a:p>
            <a:pPr marL="171450" indent="-171450">
              <a:buFontTx/>
              <a:buChar char="-"/>
            </a:pPr>
            <a:r>
              <a:rPr lang="cs-CZ" dirty="0"/>
              <a:t>De </a:t>
            </a:r>
            <a:r>
              <a:rPr lang="cs-CZ" dirty="0" err="1"/>
              <a:t>regering</a:t>
            </a:r>
            <a:r>
              <a:rPr lang="cs-CZ" dirty="0"/>
              <a:t> en </a:t>
            </a:r>
            <a:r>
              <a:rPr lang="cs-CZ" dirty="0" err="1"/>
              <a:t>haar</a:t>
            </a:r>
            <a:r>
              <a:rPr lang="cs-CZ" dirty="0"/>
              <a:t> </a:t>
            </a:r>
            <a:r>
              <a:rPr lang="cs-CZ" dirty="0" err="1"/>
              <a:t>beslissingen</a:t>
            </a:r>
            <a:r>
              <a:rPr lang="cs-CZ" dirty="0"/>
              <a:t>. 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De </a:t>
            </a:r>
            <a:r>
              <a:rPr lang="cs-CZ" dirty="0" err="1"/>
              <a:t>appel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zuur</a:t>
            </a:r>
            <a:r>
              <a:rPr lang="cs-CZ" dirty="0"/>
              <a:t>, </a:t>
            </a:r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hem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opeten</a:t>
            </a:r>
            <a:r>
              <a:rPr lang="cs-CZ" dirty="0"/>
              <a:t>.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De </a:t>
            </a:r>
            <a:r>
              <a:rPr lang="cs-CZ" baseline="0" dirty="0" err="1"/>
              <a:t>computer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kapot, </a:t>
            </a:r>
            <a:r>
              <a:rPr lang="cs-CZ" baseline="0" dirty="0" err="1"/>
              <a:t>hij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al </a:t>
            </a:r>
            <a:r>
              <a:rPr lang="cs-CZ" baseline="0" dirty="0" err="1"/>
              <a:t>oud</a:t>
            </a:r>
            <a:r>
              <a:rPr lang="cs-CZ" baseline="0" dirty="0"/>
              <a:t>.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/>
              <a:t>De </a:t>
            </a:r>
            <a:r>
              <a:rPr lang="cs-CZ" baseline="0" dirty="0" err="1"/>
              <a:t>soep</a:t>
            </a:r>
            <a:r>
              <a:rPr lang="cs-CZ" baseline="0" dirty="0"/>
              <a:t> – </a:t>
            </a:r>
            <a:r>
              <a:rPr lang="cs-CZ" baseline="0" dirty="0" err="1"/>
              <a:t>verschil</a:t>
            </a:r>
            <a:r>
              <a:rPr lang="cs-CZ" baseline="0" dirty="0"/>
              <a:t> </a:t>
            </a:r>
            <a:r>
              <a:rPr lang="cs-CZ" baseline="0" dirty="0" err="1"/>
              <a:t>Zuid</a:t>
            </a:r>
            <a:r>
              <a:rPr lang="cs-CZ" baseline="0" dirty="0"/>
              <a:t> (</a:t>
            </a:r>
            <a:r>
              <a:rPr lang="cs-CZ" baseline="0" dirty="0" err="1"/>
              <a:t>dialecten</a:t>
            </a:r>
            <a:r>
              <a:rPr lang="cs-CZ" baseline="0" dirty="0"/>
              <a:t>)   x   </a:t>
            </a:r>
            <a:r>
              <a:rPr lang="cs-CZ" baseline="0" dirty="0" err="1"/>
              <a:t>Noorden</a:t>
            </a:r>
            <a:r>
              <a:rPr lang="cs-CZ" baseline="0" dirty="0"/>
              <a:t> – Ze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te</a:t>
            </a:r>
            <a:r>
              <a:rPr lang="cs-CZ" baseline="0" dirty="0"/>
              <a:t> </a:t>
            </a:r>
            <a:r>
              <a:rPr lang="cs-CZ" baseline="0" dirty="0" err="1"/>
              <a:t>heet</a:t>
            </a:r>
            <a:r>
              <a:rPr lang="cs-CZ" baseline="0" dirty="0"/>
              <a:t>.  / </a:t>
            </a:r>
            <a:r>
              <a:rPr lang="cs-CZ" baseline="0" dirty="0" err="1"/>
              <a:t>Hij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te</a:t>
            </a:r>
            <a:r>
              <a:rPr lang="cs-CZ" baseline="0" dirty="0"/>
              <a:t> </a:t>
            </a:r>
            <a:r>
              <a:rPr lang="cs-CZ" baseline="0" dirty="0" err="1"/>
              <a:t>heet</a:t>
            </a:r>
            <a:r>
              <a:rPr lang="cs-CZ" baseline="0" dirty="0"/>
              <a:t>.  / </a:t>
            </a:r>
            <a:r>
              <a:rPr lang="cs-CZ" baseline="0" dirty="0" err="1"/>
              <a:t>Het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niet</a:t>
            </a:r>
            <a:r>
              <a:rPr lang="cs-CZ" baseline="0" dirty="0"/>
              <a:t> </a:t>
            </a:r>
            <a:r>
              <a:rPr lang="cs-CZ" baseline="0" dirty="0" err="1"/>
              <a:t>te</a:t>
            </a:r>
            <a:r>
              <a:rPr lang="cs-CZ" baseline="0" dirty="0"/>
              <a:t> </a:t>
            </a:r>
            <a:r>
              <a:rPr lang="cs-CZ" baseline="0" dirty="0" err="1"/>
              <a:t>eten</a:t>
            </a:r>
            <a:r>
              <a:rPr lang="cs-CZ" baseline="0" dirty="0"/>
              <a:t>.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26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2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1" dirty="0"/>
              <a:t>de</a:t>
            </a:r>
            <a:r>
              <a:rPr lang="nl-NL" dirty="0"/>
              <a:t> (omstreeks 75%) </a:t>
            </a:r>
            <a:r>
              <a:rPr lang="cs-CZ" dirty="0"/>
              <a:t>     x  </a:t>
            </a:r>
            <a:r>
              <a:rPr lang="nl-NL" b="1" i="1" dirty="0"/>
              <a:t>het</a:t>
            </a:r>
            <a:r>
              <a:rPr lang="nl-NL" dirty="0"/>
              <a:t> (omstreeks 25%</a:t>
            </a:r>
            <a:r>
              <a:rPr lang="cs-CZ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/>
              <a:t>een</a:t>
            </a:r>
            <a:r>
              <a:rPr lang="cs-CZ" b="1" dirty="0"/>
              <a:t> </a:t>
            </a:r>
            <a:r>
              <a:rPr lang="cs-CZ" b="1" dirty="0" err="1"/>
              <a:t>aantal</a:t>
            </a:r>
            <a:r>
              <a:rPr lang="cs-CZ" b="1" dirty="0"/>
              <a:t> </a:t>
            </a:r>
            <a:r>
              <a:rPr lang="cs-CZ" b="1" dirty="0" err="1"/>
              <a:t>regels</a:t>
            </a:r>
            <a:r>
              <a:rPr lang="cs-CZ" dirty="0"/>
              <a:t> </a:t>
            </a:r>
            <a:r>
              <a:rPr lang="cs-CZ" dirty="0" err="1"/>
              <a:t>voor</a:t>
            </a:r>
            <a:r>
              <a:rPr lang="cs-CZ" dirty="0"/>
              <a:t> de </a:t>
            </a:r>
            <a:r>
              <a:rPr lang="cs-CZ" b="1" dirty="0" err="1"/>
              <a:t>verdeling</a:t>
            </a:r>
            <a:r>
              <a:rPr lang="cs-CZ" b="1" dirty="0"/>
              <a:t> de  x </a:t>
            </a:r>
            <a:r>
              <a:rPr lang="cs-CZ" b="1" dirty="0" err="1"/>
              <a:t>het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15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→</a:t>
            </a:r>
            <a:r>
              <a:rPr lang="cs-CZ" sz="1200" dirty="0" smtClean="0"/>
              <a:t>  </a:t>
            </a:r>
            <a:r>
              <a:rPr lang="cs-CZ" sz="1200" dirty="0" err="1" smtClean="0"/>
              <a:t>uitzonderingen</a:t>
            </a:r>
            <a:r>
              <a:rPr lang="cs-CZ" sz="1200" dirty="0" smtClean="0"/>
              <a:t> / </a:t>
            </a:r>
            <a:r>
              <a:rPr lang="cs-CZ" sz="1200" dirty="0" err="1" smtClean="0"/>
              <a:t>vyjimky</a:t>
            </a:r>
            <a:r>
              <a:rPr lang="cs-CZ" sz="1200" dirty="0" smtClean="0"/>
              <a:t>: 	</a:t>
            </a:r>
            <a:r>
              <a:rPr lang="cs-CZ" sz="1200" i="1" dirty="0" err="1" smtClean="0">
                <a:solidFill>
                  <a:srgbClr val="FF0000"/>
                </a:solidFill>
              </a:rPr>
              <a:t>het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werk</a:t>
            </a:r>
            <a:r>
              <a:rPr lang="cs-CZ" sz="1200" i="1" dirty="0" smtClean="0">
                <a:solidFill>
                  <a:srgbClr val="FF0000"/>
                </a:solidFill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</a:rPr>
              <a:t>het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deel</a:t>
            </a:r>
            <a:r>
              <a:rPr lang="cs-CZ" sz="1200" i="1" dirty="0" smtClean="0">
                <a:solidFill>
                  <a:srgbClr val="FF0000"/>
                </a:solidFill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</a:rPr>
              <a:t>het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misbruik</a:t>
            </a:r>
            <a:r>
              <a:rPr lang="cs-CZ" sz="1200" i="1" dirty="0" smtClean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1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 OP: ge + te = het woord = gestalte, gebergte…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výjmek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- </a:t>
            </a:r>
            <a:r>
              <a:rPr lang="en-GB" dirty="0" err="1"/>
              <a:t>ij</a:t>
            </a:r>
            <a:r>
              <a:rPr lang="en-GB" dirty="0"/>
              <a:t> – het </a:t>
            </a:r>
            <a:r>
              <a:rPr lang="en-GB" dirty="0" err="1"/>
              <a:t>schilderij</a:t>
            </a:r>
            <a:r>
              <a:rPr lang="en-GB" dirty="0"/>
              <a:t> (</a:t>
            </a:r>
            <a:r>
              <a:rPr lang="en-GB" dirty="0" err="1"/>
              <a:t>obraz</a:t>
            </a:r>
            <a:r>
              <a:rPr lang="en-GB" dirty="0"/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27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CFFE-E248-47FF-96DF-BE065EC2F17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0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8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5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36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71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7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96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B4B0-42AA-4C68-A6A4-BF94F47B7CF7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B399-CFED-4A17-877D-5C2CAA54C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0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ichtbaarnederlands.nl/nl/artikel/de_of_h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ichtbaarnederlands.nl/nl/artikel/de_of_h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s.ruhosting.nl/e-ans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ordenlijst.org/#/?q=taf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oordenlijst.org/#/?q=soe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aaladvies.net/de-muis-heeft-zijn-of-haar-staart-bezeer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oordenlijst.org/#/?q=mui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-ans.ivdnt.org/topics/pid/topic-1135718794732975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98485"/>
            <a:ext cx="9144000" cy="2494626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6700" dirty="0"/>
              <a:t/>
            </a:r>
            <a:br>
              <a:rPr lang="en-GB" sz="6700" dirty="0"/>
            </a:br>
            <a:r>
              <a:rPr lang="en-GB" sz="7300" b="1" dirty="0" smtClean="0"/>
              <a:t>SUBSTANTIEF</a:t>
            </a:r>
            <a:r>
              <a:rPr lang="en-GB" sz="7300" b="1" dirty="0"/>
              <a:t/>
            </a:r>
            <a:br>
              <a:rPr lang="en-GB" sz="7300" b="1" dirty="0"/>
            </a:b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GB" sz="6700" b="1" dirty="0">
                <a:solidFill>
                  <a:schemeClr val="accent1">
                    <a:lumMod val="75000"/>
                  </a:schemeClr>
                </a:solidFill>
              </a:rPr>
              <a:t>GENUS </a:t>
            </a:r>
            <a:br>
              <a:rPr lang="en-GB" sz="6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6700" b="1" dirty="0">
                <a:solidFill>
                  <a:schemeClr val="accent1">
                    <a:lumMod val="75000"/>
                  </a:schemeClr>
                </a:solidFill>
              </a:rPr>
              <a:t>- CASUS</a:t>
            </a:r>
            <a:endParaRPr lang="cs-CZ" sz="7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04361" y="5706318"/>
            <a:ext cx="6810971" cy="861809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2de</a:t>
            </a:r>
            <a:r>
              <a:rPr lang="cs-CZ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JAAR, Morfologie</a:t>
            </a: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I. </a:t>
            </a:r>
            <a:endParaRPr lang="cs-CZ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 </a:t>
            </a:r>
            <a:r>
              <a:rPr lang="cs-CZ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iva.rezkova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@ff.cuni.cz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4400" dirty="0"/>
          </a:p>
        </p:txBody>
      </p:sp>
      <p:pic>
        <p:nvPicPr>
          <p:cNvPr id="5" name="Obrázek 4" descr="Gender Symbol PNG Image - PNG All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19" y="474563"/>
            <a:ext cx="2560325" cy="2404877"/>
          </a:xfrm>
          <a:prstGeom prst="rect">
            <a:avLst/>
          </a:prstGeom>
        </p:spPr>
      </p:pic>
      <p:pic>
        <p:nvPicPr>
          <p:cNvPr id="7" name="Obrázek 6" descr="Busting the Binary! | KBO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2" y="2390104"/>
            <a:ext cx="3809524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8307"/>
            <a:ext cx="10515600" cy="926926"/>
          </a:xfrm>
        </p:spPr>
        <p:txBody>
          <a:bodyPr/>
          <a:lstStyle/>
          <a:p>
            <a:r>
              <a:rPr lang="cs-CZ" b="1" dirty="0"/>
              <a:t>DE-</a:t>
            </a:r>
            <a:r>
              <a:rPr lang="cs-CZ" b="1" dirty="0" err="1"/>
              <a:t>woorden</a:t>
            </a:r>
            <a:r>
              <a:rPr lang="cs-CZ" b="1" dirty="0"/>
              <a:t>: </a:t>
            </a:r>
            <a:r>
              <a:rPr lang="cs-CZ" b="1" dirty="0" err="1">
                <a:solidFill>
                  <a:srgbClr val="C00000"/>
                </a:solidFill>
                <a:hlinkClick r:id="rId3"/>
              </a:rPr>
              <a:t>b</a:t>
            </a:r>
            <a:r>
              <a:rPr lang="cs-CZ" b="1" dirty="0" err="1" smtClean="0">
                <a:solidFill>
                  <a:srgbClr val="C00000"/>
                </a:solidFill>
                <a:hlinkClick r:id="rId3"/>
              </a:rPr>
              <a:t>etekeniscategorieën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566" y="1427968"/>
            <a:ext cx="12074434" cy="53385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u="sng" dirty="0" err="1"/>
              <a:t>Persoonsnamen</a:t>
            </a:r>
            <a:r>
              <a:rPr lang="cs-CZ" dirty="0"/>
              <a:t>: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>
                <a:solidFill>
                  <a:srgbClr val="FF0000"/>
                </a:solidFill>
              </a:rPr>
              <a:t>neef</a:t>
            </a:r>
            <a:r>
              <a:rPr lang="cs-CZ" b="1" i="1" dirty="0">
                <a:solidFill>
                  <a:srgbClr val="FF0000"/>
                </a:solidFill>
              </a:rPr>
              <a:t>, de </a:t>
            </a:r>
            <a:r>
              <a:rPr lang="cs-CZ" b="1" i="1" dirty="0" err="1">
                <a:solidFill>
                  <a:srgbClr val="FF0000"/>
                </a:solidFill>
              </a:rPr>
              <a:t>broer</a:t>
            </a:r>
            <a:r>
              <a:rPr lang="cs-CZ" b="1" i="1" dirty="0">
                <a:solidFill>
                  <a:srgbClr val="FF0000"/>
                </a:solidFill>
              </a:rPr>
              <a:t>, de docent, de </a:t>
            </a:r>
            <a:r>
              <a:rPr lang="cs-CZ" b="1" i="1" dirty="0" err="1">
                <a:solidFill>
                  <a:srgbClr val="FF0000"/>
                </a:solidFill>
              </a:rPr>
              <a:t>leerling</a:t>
            </a:r>
            <a:r>
              <a:rPr lang="cs-CZ" b="1" i="1" dirty="0">
                <a:solidFill>
                  <a:srgbClr val="FF0000"/>
                </a:solidFill>
              </a:rPr>
              <a:t>, de </a:t>
            </a:r>
            <a:r>
              <a:rPr lang="cs-CZ" b="1" i="1" dirty="0" err="1">
                <a:solidFill>
                  <a:srgbClr val="FF0000"/>
                </a:solidFill>
              </a:rPr>
              <a:t>baas</a:t>
            </a:r>
            <a:r>
              <a:rPr lang="cs-CZ" b="1" i="1" dirty="0">
                <a:solidFill>
                  <a:srgbClr val="FF0000"/>
                </a:solidFill>
              </a:rPr>
              <a:t>, de mens</a:t>
            </a:r>
          </a:p>
          <a:p>
            <a:pPr marL="0" indent="0">
              <a:buNone/>
            </a:pPr>
            <a:r>
              <a:rPr lang="cs-CZ" dirty="0"/>
              <a:t>       (  x  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meisje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kind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mens/</a:t>
            </a:r>
            <a:r>
              <a:rPr lang="cs-CZ" i="1" dirty="0" err="1">
                <a:solidFill>
                  <a:srgbClr val="FF0000"/>
                </a:solidFill>
              </a:rPr>
              <a:t>wijf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sz="900" dirty="0"/>
          </a:p>
          <a:p>
            <a:pPr marL="514350" indent="-514350">
              <a:buFont typeface="+mj-lt"/>
              <a:buAutoNum type="arabicPeriod" startAt="2"/>
            </a:pPr>
            <a:r>
              <a:rPr lang="cs-CZ" u="sng" dirty="0" err="1"/>
              <a:t>Diernamen</a:t>
            </a:r>
            <a:r>
              <a:rPr lang="cs-CZ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de leeuw, hond, slang, papegaai, mier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vogel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	 </a:t>
            </a:r>
            <a:r>
              <a:rPr lang="cs-CZ" dirty="0"/>
              <a:t>( x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paard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rund,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kalf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sz="1400" dirty="0"/>
          </a:p>
          <a:p>
            <a:pPr marL="514350" indent="-514350">
              <a:buFont typeface="+mj-lt"/>
              <a:buAutoNum type="arabicPeriod" startAt="3"/>
            </a:pPr>
            <a:r>
              <a:rPr lang="cs-CZ" u="sng" dirty="0" err="1"/>
              <a:t>Namen</a:t>
            </a:r>
            <a:r>
              <a:rPr lang="cs-CZ" u="sng" dirty="0"/>
              <a:t> van </a:t>
            </a:r>
            <a:r>
              <a:rPr lang="cs-CZ" u="sng" dirty="0" err="1"/>
              <a:t>bloemen</a:t>
            </a:r>
            <a:r>
              <a:rPr lang="cs-CZ" u="sng" dirty="0"/>
              <a:t>, </a:t>
            </a:r>
            <a:r>
              <a:rPr lang="cs-CZ" u="sng" dirty="0" err="1"/>
              <a:t>bomen</a:t>
            </a:r>
            <a:r>
              <a:rPr lang="cs-CZ" u="sng" dirty="0"/>
              <a:t>, </a:t>
            </a:r>
            <a:r>
              <a:rPr lang="cs-CZ" u="sng" dirty="0" err="1"/>
              <a:t>vruchten</a:t>
            </a:r>
            <a:r>
              <a:rPr lang="cs-CZ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de roos, de narcis</a:t>
            </a:r>
            <a:r>
              <a:rPr lang="cs-CZ" b="1" i="1" dirty="0">
                <a:solidFill>
                  <a:srgbClr val="FF0000"/>
                </a:solidFill>
              </a:rPr>
              <a:t>, de </a:t>
            </a:r>
            <a:r>
              <a:rPr lang="cs-CZ" b="1" i="1" dirty="0" err="1">
                <a:solidFill>
                  <a:srgbClr val="FF0000"/>
                </a:solidFill>
              </a:rPr>
              <a:t>beuk</a:t>
            </a:r>
            <a:r>
              <a:rPr lang="cs-CZ" b="1" i="1" dirty="0">
                <a:solidFill>
                  <a:srgbClr val="FF0000"/>
                </a:solidFill>
              </a:rPr>
              <a:t>, de </a:t>
            </a:r>
            <a:r>
              <a:rPr lang="cs-CZ" b="1" i="1" dirty="0" err="1">
                <a:solidFill>
                  <a:srgbClr val="FF0000"/>
                </a:solidFill>
              </a:rPr>
              <a:t>eik</a:t>
            </a:r>
            <a:r>
              <a:rPr lang="cs-CZ" b="1" i="1" dirty="0">
                <a:solidFill>
                  <a:srgbClr val="FF0000"/>
                </a:solidFill>
              </a:rPr>
              <a:t>, de peer</a:t>
            </a:r>
          </a:p>
          <a:p>
            <a:pPr marL="514350" indent="-514350">
              <a:buFont typeface="+mj-lt"/>
              <a:buAutoNum type="arabicPeriod" startAt="3"/>
            </a:pPr>
            <a:endParaRPr lang="nl-NL" sz="400" b="1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cs-CZ" u="sng" dirty="0" err="1"/>
              <a:t>Jaargetijden</a:t>
            </a:r>
            <a:r>
              <a:rPr lang="cs-CZ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de lente, de zomer, de herfst, de winter</a:t>
            </a:r>
            <a:r>
              <a:rPr lang="cs-CZ" b="1" i="1" dirty="0">
                <a:solidFill>
                  <a:srgbClr val="FF0000"/>
                </a:solidFill>
              </a:rPr>
              <a:t>    </a:t>
            </a:r>
            <a:r>
              <a:rPr lang="cs-CZ" i="1" dirty="0"/>
              <a:t>( x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voorjaar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sz="1600" b="1" i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cs-CZ" u="sng" dirty="0" err="1"/>
              <a:t>Muziekinstrumenten</a:t>
            </a:r>
            <a:r>
              <a:rPr lang="cs-CZ" u="sng" dirty="0"/>
              <a:t>:  </a:t>
            </a:r>
            <a:r>
              <a:rPr lang="nl-NL" b="1" i="1" dirty="0">
                <a:solidFill>
                  <a:srgbClr val="FF0000"/>
                </a:solidFill>
              </a:rPr>
              <a:t>de fluit, de klarinet, de piano, de trompet, de viool 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        				 (x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klavier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orgel</a:t>
            </a:r>
            <a:r>
              <a:rPr lang="cs-CZ" i="1" dirty="0" smtClean="0"/>
              <a:t>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6.  </a:t>
            </a:r>
            <a:r>
              <a:rPr lang="nl-NL" dirty="0" smtClean="0"/>
              <a:t>Namen </a:t>
            </a:r>
            <a:r>
              <a:rPr lang="nl-NL" dirty="0"/>
              <a:t>van </a:t>
            </a:r>
            <a:r>
              <a:rPr lang="nl-NL" u="sng" dirty="0"/>
              <a:t>cijfers, getallen, klanken, letters</a:t>
            </a:r>
            <a:r>
              <a:rPr lang="cs-CZ" dirty="0"/>
              <a:t>: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>
                <a:solidFill>
                  <a:srgbClr val="FF0000"/>
                </a:solidFill>
              </a:rPr>
              <a:t>vier</a:t>
            </a:r>
            <a:r>
              <a:rPr lang="cs-CZ" b="1" i="1" dirty="0">
                <a:solidFill>
                  <a:srgbClr val="FF0000"/>
                </a:solidFill>
              </a:rPr>
              <a:t>, de 37 </a:t>
            </a:r>
            <a:r>
              <a:rPr lang="cs-CZ" dirty="0"/>
              <a:t>(bus), </a:t>
            </a:r>
            <a:r>
              <a:rPr lang="cs-CZ" b="1" i="1" dirty="0">
                <a:solidFill>
                  <a:srgbClr val="FF0000"/>
                </a:solidFill>
              </a:rPr>
              <a:t>de a, de x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Soubor:&lt;strong&gt;Lev&lt;/strong&gt;-tabor.jpg – Wikipedi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46" y="1828800"/>
            <a:ext cx="1334867" cy="1602376"/>
          </a:xfrm>
          <a:prstGeom prst="rect">
            <a:avLst/>
          </a:prstGeom>
        </p:spPr>
      </p:pic>
      <p:pic>
        <p:nvPicPr>
          <p:cNvPr id="5" name="Obrázek 4" descr="Banjo - Wikipedija, prosta enciklopedi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69" y="4332416"/>
            <a:ext cx="1141643" cy="16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</a:t>
            </a:r>
            <a:r>
              <a:rPr lang="cs-CZ" sz="5400" b="1" dirty="0"/>
              <a:t>   </a:t>
            </a:r>
            <a:r>
              <a:rPr lang="en-GB" sz="5400" b="1" dirty="0"/>
              <a:t>het</a:t>
            </a:r>
            <a:r>
              <a:rPr lang="cs-CZ" sz="5400" b="1" dirty="0"/>
              <a:t>- woorden 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892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HET-</a:t>
            </a:r>
            <a:r>
              <a:rPr lang="cs-CZ" b="1" dirty="0" err="1"/>
              <a:t>woorden</a:t>
            </a:r>
            <a:r>
              <a:rPr lang="cs-CZ" b="1" dirty="0"/>
              <a:t>: </a:t>
            </a:r>
            <a:r>
              <a:rPr lang="cs-CZ" b="1" dirty="0" err="1"/>
              <a:t>vormcategorieën</a:t>
            </a: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754" y="1825624"/>
            <a:ext cx="11900263" cy="46666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err="1"/>
              <a:t>alle</a:t>
            </a:r>
            <a:r>
              <a:rPr lang="cs-CZ" b="1" dirty="0"/>
              <a:t> </a:t>
            </a:r>
            <a:r>
              <a:rPr lang="cs-CZ" b="1" dirty="0" err="1"/>
              <a:t>verkleinwoorden</a:t>
            </a:r>
            <a:r>
              <a:rPr lang="cs-CZ" b="1" dirty="0"/>
              <a:t>: 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huisje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boompje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jongetje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meisje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400" b="1" dirty="0"/>
          </a:p>
          <a:p>
            <a:pPr marL="514350" indent="-514350">
              <a:buFont typeface="+mj-lt"/>
              <a:buAutoNum type="arabicPeriod" startAt="2"/>
            </a:pPr>
            <a:r>
              <a:rPr lang="cs-CZ" b="1" dirty="0" err="1"/>
              <a:t>achtervoegsels</a:t>
            </a:r>
            <a:r>
              <a:rPr lang="cs-CZ" b="1" dirty="0"/>
              <a:t>: </a:t>
            </a:r>
          </a:p>
          <a:p>
            <a:pPr>
              <a:buFontTx/>
              <a:buChar char="-"/>
            </a:pPr>
            <a:r>
              <a:rPr lang="cs-CZ" b="1" dirty="0"/>
              <a:t>isme/-</a:t>
            </a:r>
            <a:r>
              <a:rPr lang="nl-NL" b="1" dirty="0"/>
              <a:t>asme</a:t>
            </a:r>
            <a:r>
              <a:rPr lang="cs-CZ" b="1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het enthousiasme, het sarcasme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idealisme,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realisme</a:t>
            </a:r>
          </a:p>
          <a:p>
            <a:pPr>
              <a:buFontTx/>
              <a:buChar char="-"/>
            </a:pPr>
            <a:r>
              <a:rPr lang="cs-CZ" b="1" dirty="0"/>
              <a:t>m</a:t>
            </a:r>
            <a:r>
              <a:rPr lang="nl-NL" b="1" dirty="0"/>
              <a:t>ent</a:t>
            </a:r>
            <a:r>
              <a:rPr lang="cs-CZ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het instrument, het testament</a:t>
            </a:r>
            <a:endParaRPr lang="cs-CZ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s</a:t>
            </a:r>
            <a:r>
              <a:rPr lang="nl-NL" b="1" dirty="0"/>
              <a:t>el</a:t>
            </a:r>
            <a:r>
              <a:rPr lang="cs-CZ" b="1" dirty="0"/>
              <a:t>:</a:t>
            </a:r>
            <a:r>
              <a:rPr lang="nl-NL" dirty="0"/>
              <a:t> </a:t>
            </a:r>
            <a:r>
              <a:rPr lang="nl-NL" b="1" i="1" dirty="0">
                <a:solidFill>
                  <a:srgbClr val="FF0000"/>
                </a:solidFill>
              </a:rPr>
              <a:t>het achtervoegsel, het stelsel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deksel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b="1" dirty="0"/>
              <a:t>u</a:t>
            </a:r>
            <a:r>
              <a:rPr lang="nl-NL" b="1" dirty="0"/>
              <a:t>m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Latijn</a:t>
            </a:r>
            <a:r>
              <a:rPr lang="cs-CZ" dirty="0"/>
              <a:t>): </a:t>
            </a:r>
            <a:r>
              <a:rPr lang="nl-NL" b="1" dirty="0">
                <a:solidFill>
                  <a:srgbClr val="FF0000"/>
                </a:solidFill>
              </a:rPr>
              <a:t>het centrum, het gymnasium, het referendum</a:t>
            </a:r>
            <a:r>
              <a:rPr lang="cs-CZ" b="1" dirty="0">
                <a:solidFill>
                  <a:srgbClr val="FF0000"/>
                </a:solidFill>
              </a:rPr>
              <a:t>  </a:t>
            </a:r>
            <a:r>
              <a:rPr lang="cs-CZ" dirty="0"/>
              <a:t>(x maar: </a:t>
            </a:r>
            <a:r>
              <a:rPr lang="cs-CZ" i="1" dirty="0">
                <a:solidFill>
                  <a:srgbClr val="FF0000"/>
                </a:solidFill>
              </a:rPr>
              <a:t>de datum</a:t>
            </a:r>
            <a:r>
              <a:rPr lang="cs-CZ" dirty="0"/>
              <a:t>)</a:t>
            </a:r>
            <a:r>
              <a:rPr lang="cs-CZ" b="1" i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713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005" y="1541417"/>
            <a:ext cx="11756572" cy="5055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3. </a:t>
            </a:r>
            <a:r>
              <a:rPr lang="cs-CZ" b="1" dirty="0" err="1"/>
              <a:t>conversie</a:t>
            </a:r>
            <a:r>
              <a:rPr lang="cs-CZ" b="1" dirty="0"/>
              <a:t> van </a:t>
            </a:r>
            <a:r>
              <a:rPr lang="cs-CZ" b="1" dirty="0" err="1"/>
              <a:t>een</a:t>
            </a:r>
            <a:r>
              <a:rPr lang="cs-CZ" b="1" dirty="0"/>
              <a:t> </a:t>
            </a:r>
            <a:r>
              <a:rPr lang="cs-CZ" b="1" dirty="0" err="1"/>
              <a:t>werkwoordsstam</a:t>
            </a:r>
            <a:r>
              <a:rPr lang="cs-CZ" b="1" dirty="0"/>
              <a:t> </a:t>
            </a:r>
            <a:r>
              <a:rPr lang="cs-CZ" dirty="0"/>
              <a:t>met </a:t>
            </a:r>
            <a:r>
              <a:rPr lang="en-US" b="1" i="1" dirty="0"/>
              <a:t>be-</a:t>
            </a:r>
            <a:r>
              <a:rPr lang="en-US" b="1" dirty="0"/>
              <a:t>, </a:t>
            </a:r>
            <a:r>
              <a:rPr lang="en-US" b="1" i="1" dirty="0" err="1"/>
              <a:t>ge</a:t>
            </a:r>
            <a:r>
              <a:rPr lang="en-US" b="1" i="1" dirty="0"/>
              <a:t>-</a:t>
            </a:r>
            <a:r>
              <a:rPr lang="en-US" b="1" dirty="0"/>
              <a:t>, </a:t>
            </a:r>
            <a:r>
              <a:rPr lang="en-US" b="1" i="1" dirty="0" err="1"/>
              <a:t>ont</a:t>
            </a:r>
            <a:r>
              <a:rPr lang="en-US" b="1" i="1" dirty="0"/>
              <a:t>-</a:t>
            </a:r>
            <a:r>
              <a:rPr lang="en-US" b="1" dirty="0"/>
              <a:t> of </a:t>
            </a:r>
            <a:r>
              <a:rPr lang="en-US" b="1" i="1" dirty="0" err="1"/>
              <a:t>ver</a:t>
            </a:r>
            <a:r>
              <a:rPr lang="en-US" b="1" i="1" dirty="0"/>
              <a:t>-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nl-NL" b="1" i="1" dirty="0">
                <a:solidFill>
                  <a:srgbClr val="FF0000"/>
                </a:solidFill>
              </a:rPr>
              <a:t>het begin, bestuur, geloof, ontslag, verband, verzet</a:t>
            </a:r>
            <a:r>
              <a:rPr lang="cs-CZ" b="1" i="1" dirty="0">
                <a:solidFill>
                  <a:srgbClr val="FF0000"/>
                </a:solidFill>
              </a:rPr>
              <a:t>, ver</a:t>
            </a:r>
            <a:r>
              <a:rPr lang="nl-NL" b="1" i="1" dirty="0">
                <a:solidFill>
                  <a:srgbClr val="FF0000"/>
                </a:solidFill>
              </a:rPr>
              <a:t>haal</a:t>
            </a:r>
          </a:p>
          <a:p>
            <a:pPr marL="0" indent="0">
              <a:buNone/>
            </a:pPr>
            <a:endParaRPr lang="cs-CZ" sz="1300" b="1" dirty="0"/>
          </a:p>
          <a:p>
            <a:pPr marL="0" indent="0">
              <a:buNone/>
            </a:pPr>
            <a:r>
              <a:rPr lang="cs-CZ" b="1" dirty="0"/>
              <a:t>4. a</a:t>
            </a:r>
            <a:r>
              <a:rPr lang="nl-NL" b="1" dirty="0"/>
              <a:t>fleidingen van </a:t>
            </a:r>
            <a:r>
              <a:rPr lang="cs-CZ" b="1" dirty="0" err="1"/>
              <a:t>ww</a:t>
            </a:r>
            <a:r>
              <a:rPr lang="cs-CZ" b="1" dirty="0"/>
              <a:t>-</a:t>
            </a:r>
            <a:r>
              <a:rPr lang="nl-NL" b="1" dirty="0"/>
              <a:t>stam</a:t>
            </a:r>
            <a:r>
              <a:rPr lang="cs-CZ" b="1" dirty="0" err="1"/>
              <a:t>men</a:t>
            </a:r>
            <a:r>
              <a:rPr lang="nl-NL" b="1" dirty="0"/>
              <a:t> </a:t>
            </a:r>
            <a:r>
              <a:rPr lang="cs-CZ" b="1" dirty="0"/>
              <a:t>+  </a:t>
            </a:r>
            <a:r>
              <a:rPr lang="nl-NL" b="1" i="1" dirty="0"/>
              <a:t>ge-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doen</a:t>
            </a:r>
            <a:r>
              <a:rPr lang="cs-CZ" b="1" i="1" dirty="0">
                <a:solidFill>
                  <a:srgbClr val="FF0000"/>
                </a:solidFill>
              </a:rPr>
              <a:t>- </a:t>
            </a:r>
            <a:r>
              <a:rPr lang="nl-NL" b="1" i="1" dirty="0">
                <a:solidFill>
                  <a:srgbClr val="FF0000"/>
                </a:solidFill>
              </a:rPr>
              <a:t>gedoe, </a:t>
            </a:r>
            <a:r>
              <a:rPr lang="cs-CZ" b="1" i="1" dirty="0" err="1">
                <a:solidFill>
                  <a:srgbClr val="FF0000"/>
                </a:solidFill>
              </a:rPr>
              <a:t>zeuren</a:t>
            </a:r>
            <a:r>
              <a:rPr lang="cs-CZ" b="1" i="1" dirty="0">
                <a:solidFill>
                  <a:srgbClr val="FF0000"/>
                </a:solidFill>
              </a:rPr>
              <a:t> - </a:t>
            </a:r>
            <a:r>
              <a:rPr lang="nl-NL" b="1" i="1" dirty="0">
                <a:solidFill>
                  <a:srgbClr val="FF0000"/>
                </a:solidFill>
              </a:rPr>
              <a:t>gezeur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gezeik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gejuich, </a:t>
            </a:r>
            <a:r>
              <a:rPr lang="cs-CZ" b="1" i="1" dirty="0" err="1">
                <a:solidFill>
                  <a:srgbClr val="FF0000"/>
                </a:solidFill>
              </a:rPr>
              <a:t>gebak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geval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5. </a:t>
            </a:r>
            <a:r>
              <a:rPr lang="cs-CZ" b="1" dirty="0" err="1"/>
              <a:t>verzamelnamen</a:t>
            </a:r>
            <a:r>
              <a:rPr lang="nl-NL" b="1" dirty="0"/>
              <a:t> </a:t>
            </a:r>
            <a:r>
              <a:rPr lang="nl-NL" b="1" i="1" dirty="0"/>
              <a:t>ge-</a:t>
            </a:r>
            <a:r>
              <a:rPr lang="cs-CZ" b="1" i="1" dirty="0"/>
              <a:t> </a:t>
            </a:r>
            <a:r>
              <a:rPr lang="cs-CZ" b="1" dirty="0"/>
              <a:t>+ -</a:t>
            </a:r>
            <a:r>
              <a:rPr lang="cs-CZ" b="1" i="1" dirty="0" err="1"/>
              <a:t>te</a:t>
            </a:r>
            <a:endParaRPr lang="cs-CZ" b="1" i="1" dirty="0"/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geboomte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gebergte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geraamte</a:t>
            </a:r>
            <a:r>
              <a:rPr lang="cs-CZ" b="1" i="1" dirty="0">
                <a:solidFill>
                  <a:srgbClr val="FF0000"/>
                </a:solidFill>
              </a:rPr>
              <a:t>, (on)</a:t>
            </a:r>
            <a:r>
              <a:rPr lang="cs-CZ" b="1" i="1" dirty="0" err="1">
                <a:solidFill>
                  <a:srgbClr val="FF0000"/>
                </a:solidFill>
              </a:rPr>
              <a:t>gedierte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6. </a:t>
            </a:r>
            <a:r>
              <a:rPr lang="cs-CZ" b="1" dirty="0" err="1"/>
              <a:t>Substantivisatie</a:t>
            </a:r>
            <a:r>
              <a:rPr lang="cs-CZ" b="1" dirty="0"/>
              <a:t> van </a:t>
            </a:r>
            <a:r>
              <a:rPr lang="cs-CZ" b="1" dirty="0" err="1"/>
              <a:t>andere</a:t>
            </a:r>
            <a:r>
              <a:rPr lang="cs-CZ" b="1" dirty="0"/>
              <a:t> </a:t>
            </a:r>
            <a:r>
              <a:rPr lang="cs-CZ" b="1" dirty="0" err="1"/>
              <a:t>woordsoorten</a:t>
            </a:r>
            <a:r>
              <a:rPr lang="cs-CZ" b="1" dirty="0"/>
              <a:t> (V, A): </a:t>
            </a:r>
            <a:endParaRPr lang="cs-CZ" b="1" dirty="0" smtClean="0"/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het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eten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slapen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aflopen</a:t>
            </a:r>
            <a:r>
              <a:rPr lang="cs-CZ" b="1" i="1" dirty="0" smtClean="0">
                <a:solidFill>
                  <a:srgbClr val="FF0000"/>
                </a:solidFill>
              </a:rPr>
              <a:t>,   </a:t>
            </a:r>
          </a:p>
          <a:p>
            <a:pPr marL="0" indent="0">
              <a:buNone/>
            </a:pPr>
            <a:r>
              <a:rPr lang="nl-NL" b="1" i="1" dirty="0" smtClean="0">
                <a:solidFill>
                  <a:srgbClr val="FF0000"/>
                </a:solidFill>
              </a:rPr>
              <a:t>het </a:t>
            </a:r>
            <a:r>
              <a:rPr lang="nl-NL" b="1" i="1" dirty="0">
                <a:solidFill>
                  <a:srgbClr val="FF0000"/>
                </a:solidFill>
              </a:rPr>
              <a:t>wit (van een ei), het leuke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aangename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Frans,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Engels</a:t>
            </a:r>
          </a:p>
          <a:p>
            <a:pPr marL="0" indent="0">
              <a:buNone/>
            </a:pPr>
            <a:r>
              <a:rPr lang="cs-CZ" sz="2900" b="1" i="1" dirty="0" err="1">
                <a:solidFill>
                  <a:srgbClr val="FF0000"/>
                </a:solidFill>
              </a:rPr>
              <a:t>het</a:t>
            </a:r>
            <a:r>
              <a:rPr lang="cs-CZ" sz="2900" b="1" i="1" dirty="0">
                <a:solidFill>
                  <a:srgbClr val="FF0000"/>
                </a:solidFill>
              </a:rPr>
              <a:t> </a:t>
            </a:r>
            <a:r>
              <a:rPr lang="nl-NL" sz="2900" b="1" i="1" dirty="0">
                <a:solidFill>
                  <a:srgbClr val="FF0000"/>
                </a:solidFill>
              </a:rPr>
              <a:t>waarom, het voor en tegen</a:t>
            </a:r>
            <a:endParaRPr lang="cs-CZ" sz="2900" b="1" i="1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6292"/>
          </a:xfrm>
        </p:spPr>
        <p:txBody>
          <a:bodyPr/>
          <a:lstStyle/>
          <a:p>
            <a:r>
              <a:rPr lang="cs-CZ" b="1" dirty="0"/>
              <a:t>HET-</a:t>
            </a:r>
            <a:r>
              <a:rPr lang="cs-CZ" b="1" dirty="0" err="1"/>
              <a:t>woorden</a:t>
            </a:r>
            <a:r>
              <a:rPr lang="cs-CZ" b="1" dirty="0"/>
              <a:t>: </a:t>
            </a:r>
            <a:r>
              <a:rPr lang="cs-CZ" b="1" dirty="0" err="1"/>
              <a:t>vormcategorieën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613" y="1825624"/>
            <a:ext cx="11854543" cy="50323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 err="1"/>
              <a:t>namen</a:t>
            </a:r>
            <a:r>
              <a:rPr lang="cs-CZ" dirty="0"/>
              <a:t> van </a:t>
            </a:r>
            <a:r>
              <a:rPr lang="cs-CZ" b="1" dirty="0" err="1"/>
              <a:t>windrichtingen</a:t>
            </a:r>
            <a:r>
              <a:rPr lang="cs-CZ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het </a:t>
            </a:r>
            <a:r>
              <a:rPr lang="cs-CZ" b="1" i="1" dirty="0" err="1">
                <a:solidFill>
                  <a:srgbClr val="FF0000"/>
                </a:solidFill>
              </a:rPr>
              <a:t>zuiden</a:t>
            </a:r>
            <a:r>
              <a:rPr lang="nl-NL" b="1" i="1" dirty="0">
                <a:solidFill>
                  <a:srgbClr val="FF0000"/>
                </a:solidFill>
              </a:rPr>
              <a:t>, het </a:t>
            </a:r>
            <a:r>
              <a:rPr lang="cs-CZ" b="1" i="1" dirty="0" err="1">
                <a:solidFill>
                  <a:srgbClr val="FF0000"/>
                </a:solidFill>
              </a:rPr>
              <a:t>westen</a:t>
            </a:r>
            <a:r>
              <a:rPr lang="nl-NL" b="1" i="1" dirty="0">
                <a:solidFill>
                  <a:srgbClr val="FF0000"/>
                </a:solidFill>
              </a:rPr>
              <a:t>, het zuid</a:t>
            </a:r>
            <a:r>
              <a:rPr lang="cs-CZ" b="1" i="1" dirty="0" err="1">
                <a:solidFill>
                  <a:srgbClr val="FF0000"/>
                </a:solidFill>
              </a:rPr>
              <a:t>oosten</a:t>
            </a:r>
            <a:endParaRPr lang="cs-CZ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 err="1"/>
              <a:t>namen</a:t>
            </a:r>
            <a:r>
              <a:rPr lang="cs-CZ" dirty="0"/>
              <a:t> van </a:t>
            </a:r>
            <a:r>
              <a:rPr lang="cs-CZ" b="1" dirty="0" err="1"/>
              <a:t>metalen</a:t>
            </a:r>
            <a:r>
              <a:rPr lang="cs-CZ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het goud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het zilver</a:t>
            </a:r>
            <a:r>
              <a:rPr lang="cs-CZ" b="1" i="1" dirty="0">
                <a:solidFill>
                  <a:srgbClr val="FF0000"/>
                </a:solidFill>
              </a:rPr>
              <a:t>,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i="1" dirty="0">
                <a:solidFill>
                  <a:srgbClr val="FF0000"/>
                </a:solidFill>
              </a:rPr>
              <a:t>het ijzer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koper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b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 </a:t>
            </a:r>
            <a:r>
              <a:rPr lang="cs-CZ" b="1" dirty="0" err="1"/>
              <a:t>talen</a:t>
            </a:r>
            <a:r>
              <a:rPr lang="cs-CZ" dirty="0"/>
              <a:t> : </a:t>
            </a:r>
            <a:r>
              <a:rPr lang="nl-NL" b="1" i="1" dirty="0">
                <a:solidFill>
                  <a:srgbClr val="FF0000"/>
                </a:solidFill>
              </a:rPr>
              <a:t>het Deens,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Arabisch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het Gents, het slang</a:t>
            </a:r>
            <a:endParaRPr lang="cs-CZ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 err="1"/>
              <a:t>sporten</a:t>
            </a:r>
            <a:r>
              <a:rPr lang="cs-CZ" dirty="0"/>
              <a:t> en </a:t>
            </a:r>
            <a:r>
              <a:rPr lang="cs-CZ" dirty="0" err="1"/>
              <a:t>spelen</a:t>
            </a:r>
            <a:r>
              <a:rPr lang="cs-CZ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het hockey, het</a:t>
            </a:r>
            <a:r>
              <a:rPr lang="cs-CZ" b="1" i="1" dirty="0">
                <a:solidFill>
                  <a:srgbClr val="FF0000"/>
                </a:solidFill>
              </a:rPr>
              <a:t> basket</a:t>
            </a:r>
            <a:r>
              <a:rPr lang="nl-NL" b="1" i="1" dirty="0">
                <a:solidFill>
                  <a:srgbClr val="FF0000"/>
                </a:solidFill>
              </a:rPr>
              <a:t>bal, het scrabble</a:t>
            </a:r>
            <a:endParaRPr lang="cs-CZ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namen van </a:t>
            </a:r>
            <a:r>
              <a:rPr lang="nl-NL" b="1" dirty="0"/>
              <a:t>landen en steden</a:t>
            </a:r>
            <a:r>
              <a:rPr lang="cs-CZ" b="1" dirty="0"/>
              <a:t> – </a:t>
            </a:r>
            <a:r>
              <a:rPr lang="cs-CZ" b="1" dirty="0" err="1"/>
              <a:t>als</a:t>
            </a:r>
            <a:r>
              <a:rPr lang="cs-CZ" b="1" dirty="0"/>
              <a:t> nader </a:t>
            </a:r>
            <a:r>
              <a:rPr lang="cs-CZ" b="1" dirty="0" err="1"/>
              <a:t>bepaald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mooie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Praag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Nederland</a:t>
            </a:r>
            <a:r>
              <a:rPr lang="cs-CZ" b="1" i="1" dirty="0">
                <a:solidFill>
                  <a:srgbClr val="FF0000"/>
                </a:solidFill>
              </a:rPr>
              <a:t> van nu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49084" y="299810"/>
            <a:ext cx="10515600" cy="1325563"/>
          </a:xfrm>
        </p:spPr>
        <p:txBody>
          <a:bodyPr/>
          <a:lstStyle/>
          <a:p>
            <a:r>
              <a:rPr lang="cs-CZ" b="1" dirty="0"/>
              <a:t>HET-</a:t>
            </a:r>
            <a:r>
              <a:rPr lang="cs-CZ" b="1" dirty="0" err="1"/>
              <a:t>woorden</a:t>
            </a:r>
            <a:r>
              <a:rPr lang="cs-CZ" b="1" dirty="0"/>
              <a:t>: </a:t>
            </a:r>
            <a:r>
              <a:rPr lang="cs-CZ" b="1" dirty="0" err="1">
                <a:solidFill>
                  <a:srgbClr val="C00000"/>
                </a:solidFill>
                <a:hlinkClick r:id="rId3"/>
              </a:rPr>
              <a:t>Betekeniscategorieën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193" y="1541416"/>
            <a:ext cx="11691258" cy="515982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cs-CZ" b="1" dirty="0" err="1" smtClean="0"/>
              <a:t>Zonder</a:t>
            </a:r>
            <a:r>
              <a:rPr lang="cs-CZ" b="1" dirty="0" smtClean="0"/>
              <a:t> </a:t>
            </a:r>
            <a:r>
              <a:rPr lang="cs-CZ" b="1" dirty="0" err="1" smtClean="0"/>
              <a:t>betekenisverschil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/ bez změny významu</a:t>
            </a:r>
            <a:r>
              <a:rPr lang="cs-CZ" dirty="0" smtClean="0">
                <a:solidFill>
                  <a:srgbClr val="0070C0"/>
                </a:solidFill>
              </a:rPr>
              <a:t>: </a:t>
            </a: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dirty="0"/>
              <a:t>			</a:t>
            </a:r>
            <a:endParaRPr lang="cs-CZ" dirty="0" smtClean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cs-CZ" i="1" u="sng" dirty="0" smtClean="0">
                <a:solidFill>
                  <a:srgbClr val="FF0000"/>
                </a:solidFill>
              </a:rPr>
              <a:t>de/</a:t>
            </a:r>
            <a:r>
              <a:rPr lang="cs-CZ" i="1" u="sng" dirty="0" err="1" smtClean="0">
                <a:solidFill>
                  <a:srgbClr val="FF0000"/>
                </a:solidFill>
              </a:rPr>
              <a:t>he</a:t>
            </a:r>
            <a:r>
              <a:rPr lang="cs-CZ" i="1" dirty="0" err="1" smtClean="0">
                <a:solidFill>
                  <a:srgbClr val="FF0000"/>
                </a:solidFill>
              </a:rPr>
              <a:t>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figuur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nl-NL" i="1" dirty="0">
                <a:solidFill>
                  <a:srgbClr val="FF0000"/>
                </a:solidFill>
              </a:rPr>
              <a:t>kilo, </a:t>
            </a:r>
            <a:r>
              <a:rPr lang="nl-NL" i="1" dirty="0" smtClean="0">
                <a:solidFill>
                  <a:srgbClr val="FF0000"/>
                </a:solidFill>
              </a:rPr>
              <a:t>keer </a:t>
            </a:r>
            <a:r>
              <a:rPr lang="nl-NL" i="1" dirty="0"/>
              <a:t>(deze keer, dit keer</a:t>
            </a:r>
            <a:r>
              <a:rPr lang="cs-CZ" i="1" dirty="0"/>
              <a:t>) </a:t>
            </a:r>
            <a:endParaRPr lang="cs-CZ" i="1" dirty="0" smtClean="0"/>
          </a:p>
          <a:p>
            <a:pPr marL="0" indent="0">
              <a:buNone/>
            </a:pPr>
            <a:endParaRPr lang="cs-CZ" sz="800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u="sng" dirty="0" err="1" smtClean="0">
                <a:solidFill>
                  <a:srgbClr val="FF0000"/>
                </a:solidFill>
              </a:rPr>
              <a:t>het</a:t>
            </a:r>
            <a:r>
              <a:rPr lang="cs-CZ" i="1" u="sng" dirty="0" smtClean="0">
                <a:solidFill>
                  <a:srgbClr val="FF0000"/>
                </a:solidFill>
              </a:rPr>
              <a:t>/de </a:t>
            </a:r>
            <a:r>
              <a:rPr lang="cs-CZ" i="1" dirty="0" err="1" smtClean="0">
                <a:solidFill>
                  <a:srgbClr val="FF0000"/>
                </a:solidFill>
              </a:rPr>
              <a:t>mengelmoes</a:t>
            </a:r>
            <a:r>
              <a:rPr lang="cs-CZ" i="1" dirty="0">
                <a:solidFill>
                  <a:srgbClr val="FF0000"/>
                </a:solidFill>
              </a:rPr>
              <a:t>, menu, </a:t>
            </a:r>
            <a:r>
              <a:rPr lang="cs-CZ" i="1" dirty="0" err="1">
                <a:solidFill>
                  <a:srgbClr val="FF0000"/>
                </a:solidFill>
              </a:rPr>
              <a:t>risico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  <a:r>
              <a:rPr lang="cs-CZ" i="1" dirty="0" err="1" smtClean="0">
                <a:solidFill>
                  <a:srgbClr val="FF0000"/>
                </a:solidFill>
              </a:rPr>
              <a:t>rooster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schilderij</a:t>
            </a:r>
            <a:r>
              <a:rPr lang="cs-CZ" i="1" dirty="0" smtClean="0">
                <a:solidFill>
                  <a:srgbClr val="FF0000"/>
                </a:solidFill>
              </a:rPr>
              <a:t>, …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II. Met </a:t>
            </a:r>
            <a:r>
              <a:rPr lang="cs-CZ" b="1" dirty="0" err="1" smtClean="0"/>
              <a:t>betekenisverschil</a:t>
            </a:r>
            <a:r>
              <a:rPr lang="cs-CZ" b="1" dirty="0" smtClean="0"/>
              <a:t> </a:t>
            </a:r>
            <a:r>
              <a:rPr lang="cs-CZ" b="1" dirty="0">
                <a:solidFill>
                  <a:srgbClr val="0070C0"/>
                </a:solidFill>
              </a:rPr>
              <a:t>/ </a:t>
            </a:r>
            <a:r>
              <a:rPr lang="cs-CZ" b="1" dirty="0" smtClean="0">
                <a:solidFill>
                  <a:srgbClr val="0070C0"/>
                </a:solidFill>
              </a:rPr>
              <a:t>člen změní význam slova   </a:t>
            </a:r>
          </a:p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.  </a:t>
            </a:r>
            <a:r>
              <a:rPr lang="cs-CZ" u="sng" dirty="0" err="1"/>
              <a:t>Stofnamen</a:t>
            </a:r>
            <a:r>
              <a:rPr lang="cs-CZ" u="sng" dirty="0"/>
              <a:t>   x  </a:t>
            </a:r>
            <a:r>
              <a:rPr lang="cs-CZ" u="sng" dirty="0" err="1"/>
              <a:t>voorwerpsnaam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600" i="1" u="sng" dirty="0" err="1">
                <a:solidFill>
                  <a:srgbClr val="FF0000"/>
                </a:solidFill>
              </a:rPr>
              <a:t>het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industrieel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gebruikte</a:t>
            </a:r>
            <a:r>
              <a:rPr lang="cs-CZ" sz="2600" i="1" dirty="0">
                <a:solidFill>
                  <a:srgbClr val="FF0000"/>
                </a:solidFill>
              </a:rPr>
              <a:t> diamant   	</a:t>
            </a:r>
            <a:r>
              <a:rPr lang="cs-CZ" dirty="0"/>
              <a:t>x  </a:t>
            </a:r>
            <a:r>
              <a:rPr lang="cs-CZ" sz="2600" i="1" u="sng" dirty="0">
                <a:solidFill>
                  <a:srgbClr val="FF0000"/>
                </a:solidFill>
              </a:rPr>
              <a:t>de</a:t>
            </a:r>
            <a:r>
              <a:rPr lang="cs-CZ" sz="2600" i="1" dirty="0">
                <a:solidFill>
                  <a:srgbClr val="FF0000"/>
                </a:solidFill>
              </a:rPr>
              <a:t> diamant in </a:t>
            </a:r>
            <a:r>
              <a:rPr lang="cs-CZ" sz="2600" i="1" dirty="0" err="1">
                <a:solidFill>
                  <a:srgbClr val="FF0000"/>
                </a:solidFill>
              </a:rPr>
              <a:t>haar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smtClean="0">
                <a:solidFill>
                  <a:srgbClr val="FF0000"/>
                </a:solidFill>
              </a:rPr>
              <a:t>ring</a:t>
            </a:r>
            <a:endParaRPr lang="cs-CZ" sz="2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600" i="1" u="sng" dirty="0" err="1">
                <a:solidFill>
                  <a:srgbClr val="FF0000"/>
                </a:solidFill>
              </a:rPr>
              <a:t>het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kurk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als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vloerbedekking</a:t>
            </a:r>
            <a:r>
              <a:rPr lang="cs-CZ" sz="2600" i="1" dirty="0">
                <a:solidFill>
                  <a:srgbClr val="FF0000"/>
                </a:solidFill>
              </a:rPr>
              <a:t>              	</a:t>
            </a:r>
            <a:r>
              <a:rPr lang="cs-CZ" dirty="0"/>
              <a:t>x  </a:t>
            </a:r>
            <a:r>
              <a:rPr lang="cs-CZ" sz="2600" i="1" u="sng" dirty="0">
                <a:solidFill>
                  <a:srgbClr val="FF0000"/>
                </a:solidFill>
              </a:rPr>
              <a:t>de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kurk</a:t>
            </a:r>
            <a:r>
              <a:rPr lang="cs-CZ" sz="2600" i="1" dirty="0">
                <a:solidFill>
                  <a:srgbClr val="FF0000"/>
                </a:solidFill>
              </a:rPr>
              <a:t> van </a:t>
            </a:r>
            <a:r>
              <a:rPr lang="cs-CZ" sz="2600" i="1" dirty="0" err="1">
                <a:solidFill>
                  <a:srgbClr val="FF0000"/>
                </a:solidFill>
              </a:rPr>
              <a:t>een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fles</a:t>
            </a:r>
            <a:endParaRPr lang="cs-CZ" dirty="0"/>
          </a:p>
          <a:p>
            <a:pPr marL="514350" indent="-514350">
              <a:buAutoNum type="arabicPeriod" startAt="2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989" y="365125"/>
            <a:ext cx="10877811" cy="117629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DE</a:t>
            </a:r>
            <a:r>
              <a:rPr lang="nl-NL" b="1" dirty="0"/>
              <a:t>-</a:t>
            </a:r>
            <a:r>
              <a:rPr lang="cs-CZ" b="1" dirty="0"/>
              <a:t>/ HET</a:t>
            </a:r>
            <a:r>
              <a:rPr lang="nl-NL" b="1" dirty="0"/>
              <a:t>-woord</a:t>
            </a:r>
            <a:r>
              <a:rPr lang="cs-CZ" b="1" dirty="0" smtClean="0"/>
              <a:t>en  - </a:t>
            </a:r>
            <a:r>
              <a:rPr lang="cs-CZ" b="1" dirty="0" smtClean="0">
                <a:solidFill>
                  <a:srgbClr val="0070C0"/>
                </a:solidFill>
              </a:rPr>
              <a:t>slovo má obě možnosti členu 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Obrázek 3" descr="Pozor Varování Vykřičník · Free vector graphic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1582" y="3895594"/>
            <a:ext cx="1133475" cy="9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166" y="196771"/>
            <a:ext cx="8028008" cy="97227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/>
              <a:t>DE</a:t>
            </a:r>
            <a:r>
              <a:rPr lang="nl-NL" b="1" dirty="0"/>
              <a:t>-</a:t>
            </a:r>
            <a:r>
              <a:rPr lang="cs-CZ" b="1" dirty="0"/>
              <a:t>/ </a:t>
            </a:r>
            <a:r>
              <a:rPr lang="cs-CZ" b="1" dirty="0" smtClean="0"/>
              <a:t>HET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olidFill>
                  <a:srgbClr val="FF0000"/>
                </a:solidFill>
              </a:rPr>
              <a:t>met </a:t>
            </a:r>
            <a:r>
              <a:rPr lang="cs-CZ" b="1" dirty="0" err="1">
                <a:solidFill>
                  <a:srgbClr val="FF0000"/>
                </a:solidFill>
              </a:rPr>
              <a:t>betekenis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verschil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570" y="1365812"/>
            <a:ext cx="10515600" cy="5492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200" u="sng" dirty="0" err="1"/>
              <a:t>Andere</a:t>
            </a:r>
            <a:r>
              <a:rPr lang="cs-CZ" sz="4200" u="sng" dirty="0"/>
              <a:t> </a:t>
            </a:r>
            <a:r>
              <a:rPr lang="cs-CZ" sz="4200" u="sng" dirty="0" err="1"/>
              <a:t>substantieven</a:t>
            </a:r>
            <a:r>
              <a:rPr lang="cs-CZ" sz="4200" dirty="0"/>
              <a:t>:</a:t>
            </a:r>
          </a:p>
          <a:p>
            <a:pPr marL="0" indent="0">
              <a:buNone/>
            </a:pPr>
            <a:r>
              <a:rPr lang="cs-CZ" sz="4200" dirty="0"/>
              <a:t>	</a:t>
            </a:r>
            <a:r>
              <a:rPr lang="nl-NL" sz="4200" b="1" i="1" dirty="0">
                <a:solidFill>
                  <a:srgbClr val="C00000"/>
                </a:solidFill>
              </a:rPr>
              <a:t>de bal </a:t>
            </a:r>
            <a:r>
              <a:rPr lang="nl-NL" sz="4200" i="1" dirty="0" smtClean="0"/>
              <a:t>(m</a:t>
            </a:r>
            <a:r>
              <a:rPr lang="cs-CZ" sz="4200" i="1" dirty="0" err="1" smtClean="0"/>
              <a:t>íč</a:t>
            </a:r>
            <a:r>
              <a:rPr lang="nl-NL" sz="4200" i="1" dirty="0" smtClean="0"/>
              <a:t>) </a:t>
            </a:r>
            <a:r>
              <a:rPr lang="nl-NL" sz="4200" i="1" dirty="0"/>
              <a:t>- </a:t>
            </a:r>
            <a:r>
              <a:rPr lang="nl-NL" sz="4200" b="1" i="1" dirty="0">
                <a:solidFill>
                  <a:srgbClr val="0070C0"/>
                </a:solidFill>
              </a:rPr>
              <a:t>het bal </a:t>
            </a:r>
            <a:r>
              <a:rPr lang="nl-NL" sz="4200" i="1" dirty="0" smtClean="0"/>
              <a:t>(</a:t>
            </a:r>
            <a:r>
              <a:rPr lang="cs-CZ" sz="4200" i="1" dirty="0" smtClean="0"/>
              <a:t>bál</a:t>
            </a:r>
            <a:r>
              <a:rPr lang="nl-NL" sz="4200" i="1" dirty="0" smtClean="0"/>
              <a:t>)</a:t>
            </a:r>
            <a:endParaRPr lang="cs-CZ" sz="4200" dirty="0"/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nl-NL" sz="4200" b="1" i="1" dirty="0">
                <a:solidFill>
                  <a:srgbClr val="C00000"/>
                </a:solidFill>
              </a:rPr>
              <a:t>de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C00000"/>
                </a:solidFill>
              </a:rPr>
              <a:t>blik</a:t>
            </a:r>
            <a:r>
              <a:rPr lang="nl-NL" sz="4200" i="1" dirty="0"/>
              <a:t> </a:t>
            </a:r>
            <a:r>
              <a:rPr lang="nl-NL" sz="4200" i="1" dirty="0" smtClean="0"/>
              <a:t>(pohled) </a:t>
            </a:r>
            <a:r>
              <a:rPr lang="nl-NL" sz="4200" i="1" dirty="0"/>
              <a:t>- </a:t>
            </a:r>
            <a:r>
              <a:rPr lang="nl-NL" sz="4200" b="1" i="1" dirty="0">
                <a:solidFill>
                  <a:srgbClr val="0070C0"/>
                </a:solidFill>
              </a:rPr>
              <a:t>het blik </a:t>
            </a:r>
            <a:r>
              <a:rPr lang="nl-NL" sz="4200" i="1" dirty="0" smtClean="0"/>
              <a:t>(plechovka)</a:t>
            </a:r>
            <a:endParaRPr lang="cs-CZ" sz="4200" i="1" dirty="0"/>
          </a:p>
          <a:p>
            <a:pPr marL="0" indent="0">
              <a:buNone/>
            </a:pPr>
            <a:r>
              <a:rPr lang="cs-CZ" sz="4200" b="1" i="1" dirty="0"/>
              <a:t>	</a:t>
            </a:r>
            <a:r>
              <a:rPr lang="nl-NL" sz="4200" b="1" i="1" dirty="0">
                <a:solidFill>
                  <a:srgbClr val="C00000"/>
                </a:solidFill>
              </a:rPr>
              <a:t>de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C00000"/>
                </a:solidFill>
              </a:rPr>
              <a:t>bos</a:t>
            </a:r>
            <a:r>
              <a:rPr lang="nl-NL" sz="4200" i="1" dirty="0"/>
              <a:t> </a:t>
            </a:r>
            <a:r>
              <a:rPr lang="nl-NL" sz="4200" i="1" dirty="0" smtClean="0"/>
              <a:t>(</a:t>
            </a:r>
            <a:r>
              <a:rPr lang="cs-CZ" sz="4200" i="1" dirty="0" smtClean="0"/>
              <a:t>svazek</a:t>
            </a:r>
            <a:r>
              <a:rPr lang="nl-NL" sz="4200" i="1" dirty="0" smtClean="0"/>
              <a:t>) </a:t>
            </a:r>
            <a:r>
              <a:rPr lang="nl-NL" sz="4200" i="1" dirty="0"/>
              <a:t>- </a:t>
            </a:r>
            <a:r>
              <a:rPr lang="nl-NL" sz="4200" b="1" i="1" dirty="0">
                <a:solidFill>
                  <a:srgbClr val="0070C0"/>
                </a:solidFill>
              </a:rPr>
              <a:t>het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0070C0"/>
                </a:solidFill>
              </a:rPr>
              <a:t>bos</a:t>
            </a:r>
            <a:r>
              <a:rPr lang="nl-NL" sz="4200" i="1" dirty="0"/>
              <a:t> (' </a:t>
            </a:r>
            <a:r>
              <a:rPr lang="cs-CZ" sz="4200" i="1" dirty="0" smtClean="0"/>
              <a:t>les</a:t>
            </a:r>
            <a:r>
              <a:rPr lang="nl-NL" sz="4200" i="1" dirty="0" smtClean="0"/>
              <a:t>)</a:t>
            </a:r>
            <a:endParaRPr lang="cs-CZ" sz="4200" i="1" dirty="0"/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nl-NL" sz="4200" b="1" i="1" dirty="0">
                <a:solidFill>
                  <a:srgbClr val="C00000"/>
                </a:solidFill>
              </a:rPr>
              <a:t>de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C00000"/>
                </a:solidFill>
              </a:rPr>
              <a:t>bot</a:t>
            </a:r>
            <a:r>
              <a:rPr lang="nl-NL" sz="4200" i="1" dirty="0"/>
              <a:t> </a:t>
            </a:r>
            <a:r>
              <a:rPr lang="nl-NL" sz="4200" i="1" dirty="0" smtClean="0"/>
              <a:t>(</a:t>
            </a:r>
            <a:r>
              <a:rPr lang="cs-CZ" sz="4200" i="1" dirty="0" smtClean="0"/>
              <a:t>druh ryby</a:t>
            </a:r>
            <a:r>
              <a:rPr lang="nl-NL" sz="4200" i="1" dirty="0" smtClean="0"/>
              <a:t>) </a:t>
            </a:r>
            <a:r>
              <a:rPr lang="nl-NL" sz="4200" i="1" dirty="0"/>
              <a:t>- </a:t>
            </a:r>
            <a:r>
              <a:rPr lang="nl-NL" sz="4200" b="1" i="1" dirty="0">
                <a:solidFill>
                  <a:srgbClr val="0070C0"/>
                </a:solidFill>
              </a:rPr>
              <a:t>het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0070C0"/>
                </a:solidFill>
              </a:rPr>
              <a:t>bot</a:t>
            </a:r>
            <a:r>
              <a:rPr lang="nl-NL" sz="4200" i="1" dirty="0"/>
              <a:t> (' </a:t>
            </a:r>
            <a:r>
              <a:rPr lang="cs-CZ" sz="4200" i="1" dirty="0" smtClean="0"/>
              <a:t>kost</a:t>
            </a:r>
            <a:r>
              <a:rPr lang="nl-NL" sz="4200" i="1" dirty="0" smtClean="0"/>
              <a:t>)</a:t>
            </a:r>
            <a:endParaRPr lang="cs-CZ" sz="4200" i="1" dirty="0"/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cs-CZ" sz="4200" b="1" i="1" dirty="0">
                <a:solidFill>
                  <a:srgbClr val="C00000"/>
                </a:solidFill>
              </a:rPr>
              <a:t>de</a:t>
            </a:r>
            <a:r>
              <a:rPr lang="cs-CZ" sz="4200" i="1" dirty="0"/>
              <a:t> </a:t>
            </a:r>
            <a:r>
              <a:rPr lang="cs-CZ" sz="4200" b="1" i="1" dirty="0" err="1">
                <a:solidFill>
                  <a:srgbClr val="C00000"/>
                </a:solidFill>
              </a:rPr>
              <a:t>gift</a:t>
            </a:r>
            <a:r>
              <a:rPr lang="cs-CZ" sz="4200" i="1" dirty="0"/>
              <a:t> </a:t>
            </a:r>
            <a:r>
              <a:rPr lang="cs-CZ" sz="4200" i="1" dirty="0" smtClean="0"/>
              <a:t>(dar) </a:t>
            </a:r>
            <a:r>
              <a:rPr lang="cs-CZ" sz="4200" i="1" dirty="0"/>
              <a:t>- </a:t>
            </a:r>
            <a:r>
              <a:rPr lang="cs-CZ" sz="4200" b="1" i="1" dirty="0" err="1">
                <a:solidFill>
                  <a:srgbClr val="0070C0"/>
                </a:solidFill>
              </a:rPr>
              <a:t>het</a:t>
            </a:r>
            <a:r>
              <a:rPr lang="cs-CZ" sz="4200" i="1" dirty="0"/>
              <a:t> </a:t>
            </a:r>
            <a:r>
              <a:rPr lang="cs-CZ" sz="4200" b="1" i="1" dirty="0" err="1">
                <a:solidFill>
                  <a:srgbClr val="0070C0"/>
                </a:solidFill>
              </a:rPr>
              <a:t>gif</a:t>
            </a:r>
            <a:r>
              <a:rPr lang="cs-CZ" sz="4200" b="1" i="1" dirty="0">
                <a:solidFill>
                  <a:srgbClr val="0070C0"/>
                </a:solidFill>
              </a:rPr>
              <a:t>(t</a:t>
            </a:r>
            <a:r>
              <a:rPr lang="cs-CZ" sz="4200" i="1" dirty="0"/>
              <a:t>) </a:t>
            </a:r>
            <a:r>
              <a:rPr lang="cs-CZ" sz="4200" i="1" dirty="0" smtClean="0"/>
              <a:t>(jed)</a:t>
            </a:r>
            <a:endParaRPr lang="cs-CZ" sz="4200" dirty="0"/>
          </a:p>
          <a:p>
            <a:pPr marL="0" indent="0">
              <a:buNone/>
            </a:pPr>
            <a:r>
              <a:rPr lang="cs-CZ" sz="4200" dirty="0"/>
              <a:t>	</a:t>
            </a:r>
            <a:r>
              <a:rPr lang="nl-NL" sz="4200" b="1" i="1" dirty="0">
                <a:solidFill>
                  <a:srgbClr val="C00000"/>
                </a:solidFill>
              </a:rPr>
              <a:t>de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C00000"/>
                </a:solidFill>
              </a:rPr>
              <a:t>jacht</a:t>
            </a:r>
            <a:r>
              <a:rPr lang="nl-NL" sz="4200" i="1" dirty="0"/>
              <a:t> </a:t>
            </a:r>
            <a:r>
              <a:rPr lang="nl-NL" sz="4200" i="1" dirty="0" smtClean="0"/>
              <a:t>(</a:t>
            </a:r>
            <a:r>
              <a:rPr lang="cs-CZ" sz="4200" i="1" dirty="0" smtClean="0"/>
              <a:t>hon)</a:t>
            </a:r>
            <a:r>
              <a:rPr lang="nl-NL" sz="4200" i="1" dirty="0" smtClean="0"/>
              <a:t> </a:t>
            </a:r>
            <a:r>
              <a:rPr lang="nl-NL" sz="4200" i="1" dirty="0"/>
              <a:t>- </a:t>
            </a:r>
            <a:r>
              <a:rPr lang="nl-NL" sz="4200" b="1" i="1" dirty="0">
                <a:solidFill>
                  <a:srgbClr val="0070C0"/>
                </a:solidFill>
              </a:rPr>
              <a:t>het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0070C0"/>
                </a:solidFill>
              </a:rPr>
              <a:t>jacht</a:t>
            </a:r>
            <a:r>
              <a:rPr lang="nl-NL" sz="4200" i="1" dirty="0"/>
              <a:t> </a:t>
            </a:r>
            <a:r>
              <a:rPr lang="nl-NL" sz="4200" i="1" dirty="0" smtClean="0"/>
              <a:t>(</a:t>
            </a:r>
            <a:r>
              <a:rPr lang="cs-CZ" sz="4200" i="1" dirty="0" smtClean="0"/>
              <a:t>jachta</a:t>
            </a:r>
            <a:r>
              <a:rPr lang="nl-NL" sz="4200" i="1" dirty="0" smtClean="0"/>
              <a:t>)</a:t>
            </a:r>
            <a:endParaRPr lang="cs-CZ" sz="4200" dirty="0"/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nl-NL" sz="4200" b="1" i="1" dirty="0">
                <a:solidFill>
                  <a:srgbClr val="C00000"/>
                </a:solidFill>
              </a:rPr>
              <a:t>de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C00000"/>
                </a:solidFill>
              </a:rPr>
              <a:t>mens</a:t>
            </a:r>
            <a:r>
              <a:rPr lang="nl-NL" sz="4200" i="1" dirty="0"/>
              <a:t> </a:t>
            </a:r>
            <a:r>
              <a:rPr lang="nl-NL" sz="4200" i="1" dirty="0" smtClean="0"/>
              <a:t>(</a:t>
            </a:r>
            <a:r>
              <a:rPr lang="cs-CZ" sz="4200" i="1" dirty="0" smtClean="0"/>
              <a:t>člověk</a:t>
            </a:r>
            <a:r>
              <a:rPr lang="nl-NL" sz="4200" i="1" dirty="0" smtClean="0"/>
              <a:t>) </a:t>
            </a:r>
            <a:r>
              <a:rPr lang="nl-NL" sz="4200" i="1" dirty="0"/>
              <a:t>- </a:t>
            </a:r>
            <a:r>
              <a:rPr lang="nl-NL" sz="4200" b="1" i="1" dirty="0">
                <a:solidFill>
                  <a:srgbClr val="0070C0"/>
                </a:solidFill>
              </a:rPr>
              <a:t>het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0070C0"/>
                </a:solidFill>
              </a:rPr>
              <a:t>mens</a:t>
            </a:r>
            <a:r>
              <a:rPr lang="nl-NL" sz="4200" i="1" dirty="0"/>
              <a:t> </a:t>
            </a:r>
            <a:r>
              <a:rPr lang="nl-NL" sz="4200" i="1" dirty="0" smtClean="0"/>
              <a:t>(</a:t>
            </a:r>
            <a:r>
              <a:rPr lang="cs-CZ" sz="4200" i="1" dirty="0" smtClean="0"/>
              <a:t>babizna</a:t>
            </a:r>
            <a:r>
              <a:rPr lang="nl-NL" sz="4200" i="1" dirty="0" smtClean="0"/>
              <a:t>) </a:t>
            </a:r>
            <a:endParaRPr lang="cs-CZ" sz="4200" i="1" dirty="0"/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nl-NL" sz="4200" b="1" i="1" dirty="0">
                <a:solidFill>
                  <a:srgbClr val="C00000"/>
                </a:solidFill>
              </a:rPr>
              <a:t>de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C00000"/>
                </a:solidFill>
              </a:rPr>
              <a:t>pad</a:t>
            </a:r>
            <a:r>
              <a:rPr lang="nl-NL" sz="4200" i="1" dirty="0"/>
              <a:t> </a:t>
            </a:r>
            <a:r>
              <a:rPr lang="nl-NL" sz="4200" i="1" dirty="0" smtClean="0"/>
              <a:t>(</a:t>
            </a:r>
            <a:r>
              <a:rPr lang="cs-CZ" sz="4200" i="1" dirty="0" smtClean="0"/>
              <a:t>ropucha</a:t>
            </a:r>
            <a:r>
              <a:rPr lang="nl-NL" sz="4200" i="1" dirty="0" smtClean="0"/>
              <a:t>) </a:t>
            </a:r>
            <a:r>
              <a:rPr lang="nl-NL" sz="4200" i="1" dirty="0"/>
              <a:t>- </a:t>
            </a:r>
            <a:r>
              <a:rPr lang="nl-NL" sz="4200" b="1" i="1" dirty="0">
                <a:solidFill>
                  <a:srgbClr val="0070C0"/>
                </a:solidFill>
              </a:rPr>
              <a:t>het</a:t>
            </a:r>
            <a:r>
              <a:rPr lang="nl-NL" sz="4200" i="1" dirty="0"/>
              <a:t> </a:t>
            </a:r>
            <a:r>
              <a:rPr lang="nl-NL" sz="4200" b="1" i="1" dirty="0">
                <a:solidFill>
                  <a:srgbClr val="0070C0"/>
                </a:solidFill>
              </a:rPr>
              <a:t>pad</a:t>
            </a:r>
            <a:r>
              <a:rPr lang="nl-NL" sz="4200" i="1" dirty="0"/>
              <a:t> (' </a:t>
            </a:r>
            <a:r>
              <a:rPr lang="cs-CZ" sz="4200" i="1" dirty="0" smtClean="0"/>
              <a:t>pěšina</a:t>
            </a:r>
            <a:r>
              <a:rPr lang="nl-NL" sz="4200" i="1" dirty="0" smtClean="0"/>
              <a:t>)</a:t>
            </a:r>
            <a:endParaRPr lang="cs-CZ" sz="4200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  <a:hlinkClick r:id="rId3"/>
              </a:rPr>
              <a:t>ANS: </a:t>
            </a:r>
            <a:r>
              <a:rPr lang="cs-CZ" b="1" i="1" dirty="0" err="1">
                <a:solidFill>
                  <a:srgbClr val="0070C0"/>
                </a:solidFill>
                <a:hlinkClick r:id="rId3"/>
              </a:rPr>
              <a:t>hoofdstuk</a:t>
            </a:r>
            <a:r>
              <a:rPr lang="cs-CZ" b="1" i="1" dirty="0">
                <a:solidFill>
                  <a:srgbClr val="0070C0"/>
                </a:solidFill>
                <a:hlinkClick r:id="rId3"/>
              </a:rPr>
              <a:t> </a:t>
            </a:r>
            <a:r>
              <a:rPr lang="cs-CZ" b="1" dirty="0">
                <a:solidFill>
                  <a:srgbClr val="0070C0"/>
                </a:solidFill>
                <a:hlinkClick r:id="rId3"/>
              </a:rPr>
              <a:t>3·3·2·4·i·3: najdi 5 dalších příkladů + překlad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62" y="393540"/>
            <a:ext cx="3001585" cy="40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468" y="1227552"/>
            <a:ext cx="11966532" cy="5423769"/>
          </a:xfrm>
        </p:spPr>
        <p:txBody>
          <a:bodyPr>
            <a:noAutofit/>
          </a:bodyPr>
          <a:lstStyle/>
          <a:p>
            <a:r>
              <a:rPr lang="cs-CZ" dirty="0" err="1"/>
              <a:t>g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persoonsnamen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/odkazování na neživotná substantiva </a:t>
            </a:r>
            <a:r>
              <a:rPr lang="cs-CZ" dirty="0" smtClean="0">
                <a:solidFill>
                  <a:srgbClr val="C00000"/>
                </a:solidFill>
              </a:rPr>
              <a:t>( !! </a:t>
            </a:r>
            <a:r>
              <a:rPr lang="cs-CZ" dirty="0">
                <a:solidFill>
                  <a:srgbClr val="C00000"/>
                </a:solidFill>
              </a:rPr>
              <a:t>x</a:t>
            </a:r>
            <a:r>
              <a:rPr lang="cs-CZ" dirty="0" smtClean="0">
                <a:solidFill>
                  <a:srgbClr val="C00000"/>
                </a:solidFill>
              </a:rPr>
              <a:t> AJ </a:t>
            </a:r>
            <a:r>
              <a:rPr lang="cs-CZ" b="1" dirty="0" smtClean="0"/>
              <a:t>→ 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it</a:t>
            </a:r>
            <a:r>
              <a:rPr lang="cs-CZ" dirty="0" smtClean="0">
                <a:solidFill>
                  <a:srgbClr val="C00000"/>
                </a:solidFill>
              </a:rPr>
              <a:t>) </a:t>
            </a:r>
          </a:p>
          <a:p>
            <a:pPr marL="0" indent="0">
              <a:buNone/>
            </a:pPr>
            <a:endParaRPr lang="cs-CZ" sz="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b="1" dirty="0" err="1" smtClean="0"/>
              <a:t>verschil</a:t>
            </a:r>
            <a:r>
              <a:rPr lang="cs-CZ" b="1" dirty="0" smtClean="0"/>
              <a:t> </a:t>
            </a:r>
            <a:r>
              <a:rPr lang="cs-CZ" b="1" dirty="0" err="1"/>
              <a:t>noorden</a:t>
            </a:r>
            <a:r>
              <a:rPr lang="cs-CZ" b="1" dirty="0"/>
              <a:t>  x  </a:t>
            </a:r>
            <a:r>
              <a:rPr lang="cs-CZ" b="1" dirty="0" err="1" smtClean="0"/>
              <a:t>zuiden</a:t>
            </a:r>
            <a:r>
              <a:rPr lang="cs-CZ" b="1" dirty="0" smtClean="0"/>
              <a:t> (</a:t>
            </a:r>
            <a:r>
              <a:rPr lang="cs-CZ" dirty="0" err="1" smtClean="0"/>
              <a:t>gesproken</a:t>
            </a:r>
            <a:r>
              <a:rPr lang="cs-CZ" dirty="0" smtClean="0"/>
              <a:t> </a:t>
            </a:r>
            <a:r>
              <a:rPr lang="cs-CZ" dirty="0" err="1" smtClean="0"/>
              <a:t>taal</a:t>
            </a:r>
            <a:r>
              <a:rPr lang="cs-CZ" dirty="0" smtClean="0"/>
              <a:t>)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/rozdíl rodu na severu a jihu  </a:t>
            </a:r>
            <a:endParaRPr lang="cs-CZ" b="1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→ </a:t>
            </a:r>
            <a:r>
              <a:rPr lang="cs-CZ" b="1" dirty="0" err="1" smtClean="0">
                <a:solidFill>
                  <a:srgbClr val="C00000"/>
                </a:solidFill>
              </a:rPr>
              <a:t>noorden</a:t>
            </a:r>
            <a:r>
              <a:rPr lang="cs-CZ" b="1" dirty="0" smtClean="0"/>
              <a:t> 		→  </a:t>
            </a:r>
            <a:r>
              <a:rPr lang="cs-CZ" b="1" dirty="0" err="1" smtClean="0">
                <a:solidFill>
                  <a:srgbClr val="0070C0"/>
                </a:solidFill>
              </a:rPr>
              <a:t>masculina</a:t>
            </a: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900" dirty="0"/>
          </a:p>
          <a:p>
            <a:pPr marL="0" indent="0">
              <a:buNone/>
            </a:pPr>
            <a:r>
              <a:rPr lang="cs-CZ" dirty="0" smtClean="0"/>
              <a:t>	→ </a:t>
            </a:r>
            <a:r>
              <a:rPr lang="cs-CZ" b="1" dirty="0" err="1" smtClean="0">
                <a:solidFill>
                  <a:srgbClr val="C00000"/>
                </a:solidFill>
              </a:rPr>
              <a:t>zuiden</a:t>
            </a:r>
            <a:r>
              <a:rPr lang="cs-CZ" b="1" dirty="0" smtClean="0"/>
              <a:t> 	→ </a:t>
            </a:r>
            <a:r>
              <a:rPr lang="cs-CZ" b="1" dirty="0">
                <a:solidFill>
                  <a:srgbClr val="FF00FF"/>
                </a:solidFill>
              </a:rPr>
              <a:t>feminina</a:t>
            </a:r>
            <a:r>
              <a:rPr lang="cs-CZ" b="1" dirty="0"/>
              <a:t> 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>
              <a:buNone/>
            </a:pPr>
            <a:r>
              <a:rPr lang="nl-NL" i="1" dirty="0">
                <a:solidFill>
                  <a:srgbClr val="7030A0"/>
                </a:solidFill>
              </a:rPr>
              <a:t>Als </a:t>
            </a:r>
            <a:r>
              <a:rPr lang="nl-NL" i="1" u="sng" dirty="0">
                <a:solidFill>
                  <a:srgbClr val="7030A0"/>
                </a:solidFill>
                <a:hlinkClick r:id="rId3"/>
              </a:rPr>
              <a:t>de tafel </a:t>
            </a:r>
            <a:r>
              <a:rPr lang="nl-NL" i="1" dirty="0">
                <a:solidFill>
                  <a:srgbClr val="7030A0"/>
                </a:solidFill>
              </a:rPr>
              <a:t>in de weg staat, schuif </a:t>
            </a:r>
            <a:r>
              <a:rPr lang="cs-CZ" b="1" i="1" u="sng" dirty="0">
                <a:solidFill>
                  <a:srgbClr val="7030A0"/>
                </a:solidFill>
              </a:rPr>
              <a:t>he</a:t>
            </a:r>
            <a:r>
              <a:rPr lang="nl-NL" b="1" i="1" u="sng" dirty="0">
                <a:solidFill>
                  <a:srgbClr val="7030A0"/>
                </a:solidFill>
              </a:rPr>
              <a:t>m</a:t>
            </a:r>
            <a:r>
              <a:rPr lang="nl-NL" i="1" dirty="0">
                <a:solidFill>
                  <a:srgbClr val="7030A0"/>
                </a:solidFill>
              </a:rPr>
              <a:t> dan maar opzij</a:t>
            </a:r>
            <a:r>
              <a:rPr lang="nl-NL" i="1" dirty="0">
                <a:solidFill>
                  <a:srgbClr val="FF0000"/>
                </a:solidFill>
              </a:rPr>
              <a:t>. </a:t>
            </a:r>
            <a:r>
              <a:rPr lang="cs-CZ" dirty="0"/>
              <a:t>(N)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B050"/>
                </a:solidFill>
              </a:rPr>
              <a:t>Als </a:t>
            </a:r>
            <a:r>
              <a:rPr lang="nl-NL" i="1" u="sng" dirty="0">
                <a:solidFill>
                  <a:srgbClr val="00B050"/>
                </a:solidFill>
                <a:hlinkClick r:id="rId3"/>
              </a:rPr>
              <a:t>de tafel </a:t>
            </a:r>
            <a:r>
              <a:rPr lang="nl-NL" i="1" dirty="0">
                <a:solidFill>
                  <a:srgbClr val="00B050"/>
                </a:solidFill>
              </a:rPr>
              <a:t>in de weg staat, schuif </a:t>
            </a:r>
            <a:r>
              <a:rPr lang="nl-NL" b="1" i="1" u="sng" dirty="0">
                <a:solidFill>
                  <a:srgbClr val="00B050"/>
                </a:solidFill>
              </a:rPr>
              <a:t>ze</a:t>
            </a:r>
            <a:r>
              <a:rPr lang="nl-NL" i="1" dirty="0">
                <a:solidFill>
                  <a:srgbClr val="00B050"/>
                </a:solidFill>
              </a:rPr>
              <a:t> dan maar opzij.</a:t>
            </a:r>
            <a:r>
              <a:rPr lang="cs-CZ" i="1" dirty="0">
                <a:solidFill>
                  <a:srgbClr val="00B050"/>
                </a:solidFill>
              </a:rPr>
              <a:t>     </a:t>
            </a:r>
            <a:r>
              <a:rPr lang="cs-CZ" dirty="0"/>
              <a:t>(Z)</a:t>
            </a:r>
          </a:p>
          <a:p>
            <a:pPr marL="0" indent="0">
              <a:buNone/>
            </a:pPr>
            <a:endParaRPr lang="cs-CZ" sz="1000" b="1" dirty="0"/>
          </a:p>
          <a:p>
            <a:pPr marL="0" indent="0">
              <a:buNone/>
            </a:pPr>
            <a:r>
              <a:rPr lang="cs-CZ" i="1" dirty="0" err="1">
                <a:solidFill>
                  <a:srgbClr val="FF0000"/>
                </a:solidFill>
              </a:rPr>
              <a:t>Hoe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vind</a:t>
            </a:r>
            <a:r>
              <a:rPr lang="cs-CZ" i="1" dirty="0">
                <a:solidFill>
                  <a:srgbClr val="FF0000"/>
                </a:solidFill>
              </a:rPr>
              <a:t> je </a:t>
            </a:r>
            <a:r>
              <a:rPr lang="cs-CZ" i="1" u="sng" dirty="0">
                <a:solidFill>
                  <a:srgbClr val="FF0000"/>
                </a:solidFill>
                <a:hlinkClick r:id="rId4"/>
              </a:rPr>
              <a:t>de </a:t>
            </a:r>
            <a:r>
              <a:rPr lang="cs-CZ" i="1" u="sng" dirty="0" err="1">
                <a:solidFill>
                  <a:srgbClr val="FF0000"/>
                </a:solidFill>
                <a:hlinkClick r:id="rId4"/>
              </a:rPr>
              <a:t>soep</a:t>
            </a:r>
            <a:r>
              <a:rPr lang="cs-CZ" i="1" dirty="0">
                <a:solidFill>
                  <a:srgbClr val="FF0000"/>
                </a:solidFill>
              </a:rPr>
              <a:t>? – </a:t>
            </a:r>
            <a:r>
              <a:rPr lang="cs-CZ" i="1" dirty="0" err="1">
                <a:solidFill>
                  <a:srgbClr val="FF0000"/>
                </a:solidFill>
              </a:rPr>
              <a:t>Ja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b="1" i="1" u="sng" dirty="0" err="1">
                <a:solidFill>
                  <a:srgbClr val="FF0000"/>
                </a:solidFill>
              </a:rPr>
              <a:t>hij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lekker</a:t>
            </a:r>
            <a:r>
              <a:rPr lang="cs-CZ" i="1" dirty="0">
                <a:solidFill>
                  <a:srgbClr val="FF0000"/>
                </a:solidFill>
              </a:rPr>
              <a:t>.  </a:t>
            </a:r>
            <a:r>
              <a:rPr lang="cs-CZ" dirty="0"/>
              <a:t>(N)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i="1" dirty="0" err="1">
                <a:solidFill>
                  <a:srgbClr val="FF0000"/>
                </a:solidFill>
              </a:rPr>
              <a:t>Hoe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vind</a:t>
            </a:r>
            <a:r>
              <a:rPr lang="cs-CZ" i="1" dirty="0">
                <a:solidFill>
                  <a:srgbClr val="FF0000"/>
                </a:solidFill>
              </a:rPr>
              <a:t> je </a:t>
            </a:r>
            <a:r>
              <a:rPr lang="cs-CZ" i="1" u="sng" dirty="0">
                <a:solidFill>
                  <a:srgbClr val="FF0000"/>
                </a:solidFill>
              </a:rPr>
              <a:t>de </a:t>
            </a:r>
            <a:r>
              <a:rPr lang="cs-CZ" i="1" u="sng" dirty="0" err="1">
                <a:solidFill>
                  <a:srgbClr val="FF0000"/>
                </a:solidFill>
              </a:rPr>
              <a:t>soep</a:t>
            </a:r>
            <a:r>
              <a:rPr lang="cs-CZ" i="1" dirty="0">
                <a:solidFill>
                  <a:srgbClr val="FF0000"/>
                </a:solidFill>
              </a:rPr>
              <a:t>? – </a:t>
            </a:r>
            <a:r>
              <a:rPr lang="cs-CZ" i="1" dirty="0" err="1">
                <a:solidFill>
                  <a:srgbClr val="FF0000"/>
                </a:solidFill>
              </a:rPr>
              <a:t>Tja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b="1" i="1" u="sng" dirty="0">
                <a:solidFill>
                  <a:srgbClr val="FF0000"/>
                </a:solidFill>
              </a:rPr>
              <a:t>ze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lekker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dirty="0"/>
              <a:t>(Z)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66754" y="161027"/>
            <a:ext cx="7373074" cy="8624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MASCULINA</a:t>
            </a:r>
            <a:r>
              <a:rPr lang="cs-CZ" b="1" dirty="0" smtClean="0"/>
              <a:t>   </a:t>
            </a:r>
            <a:r>
              <a:rPr lang="cs-CZ" b="1" dirty="0"/>
              <a:t>X </a:t>
            </a:r>
            <a:r>
              <a:rPr lang="cs-CZ" b="1" dirty="0" smtClean="0"/>
              <a:t>   </a:t>
            </a:r>
            <a:r>
              <a:rPr lang="cs-CZ" b="1" dirty="0" smtClean="0">
                <a:solidFill>
                  <a:srgbClr val="FF00FF"/>
                </a:solidFill>
              </a:rPr>
              <a:t>FEMININA</a:t>
            </a:r>
            <a:endParaRPr lang="cs-CZ" b="1" dirty="0">
              <a:solidFill>
                <a:srgbClr val="FF00FF"/>
              </a:solidFill>
            </a:endParaRPr>
          </a:p>
        </p:txBody>
      </p:sp>
      <p:pic>
        <p:nvPicPr>
          <p:cNvPr id="5" name="Obrázek 4" descr="TransGriot: It Takes A Village To Enforce The &lt;strong&gt;Gender&lt;/strong&gt; Binar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73" y="3316793"/>
            <a:ext cx="2505207" cy="26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4644"/>
            <a:ext cx="10515600" cy="844952"/>
          </a:xfrm>
        </p:spPr>
        <p:txBody>
          <a:bodyPr/>
          <a:lstStyle/>
          <a:p>
            <a:r>
              <a:rPr lang="cs-CZ" dirty="0"/>
              <a:t>DE-</a:t>
            </a:r>
            <a:r>
              <a:rPr lang="cs-CZ" dirty="0" err="1"/>
              <a:t>woorden</a:t>
            </a:r>
            <a:r>
              <a:rPr lang="cs-CZ" dirty="0"/>
              <a:t>:  </a:t>
            </a:r>
            <a:r>
              <a:rPr lang="cs-CZ" b="1" dirty="0"/>
              <a:t>MASCULINA   X FEMININA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4" y="1265130"/>
            <a:ext cx="11954005" cy="559287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Dierennamen</a:t>
            </a:r>
            <a:r>
              <a:rPr lang="cs-CZ" b="1" dirty="0"/>
              <a:t>: </a:t>
            </a:r>
            <a:r>
              <a:rPr lang="cs-CZ" b="1" dirty="0" err="1">
                <a:hlinkClick r:id="rId3"/>
              </a:rPr>
              <a:t>verschil</a:t>
            </a:r>
            <a:r>
              <a:rPr lang="cs-CZ" b="1" dirty="0">
                <a:hlinkClick r:id="rId3"/>
              </a:rPr>
              <a:t> NL x </a:t>
            </a:r>
            <a:r>
              <a:rPr lang="cs-CZ" b="1" dirty="0" err="1">
                <a:hlinkClick r:id="rId3"/>
              </a:rPr>
              <a:t>België</a:t>
            </a:r>
            <a:r>
              <a:rPr lang="cs-CZ" i="1" dirty="0">
                <a:solidFill>
                  <a:srgbClr val="FF0000"/>
                </a:solidFill>
                <a:hlinkClick r:id="rId3"/>
              </a:rPr>
              <a:t> </a:t>
            </a:r>
            <a:endParaRPr lang="cs-CZ" i="1" dirty="0" smtClean="0">
              <a:solidFill>
                <a:srgbClr val="FF0000"/>
              </a:solidFill>
            </a:endParaRPr>
          </a:p>
          <a:p>
            <a:endParaRPr lang="cs-CZ" i="1" dirty="0">
              <a:solidFill>
                <a:srgbClr val="FF0000"/>
              </a:solidFill>
            </a:endParaRPr>
          </a:p>
          <a:p>
            <a:pPr lvl="1"/>
            <a:r>
              <a:rPr lang="nl-NL" sz="2800" i="1" dirty="0">
                <a:solidFill>
                  <a:srgbClr val="7030A0"/>
                </a:solidFill>
              </a:rPr>
              <a:t>Zie je </a:t>
            </a:r>
            <a:r>
              <a:rPr lang="nl-NL" sz="2800" b="1" i="1" dirty="0">
                <a:solidFill>
                  <a:srgbClr val="7030A0"/>
                </a:solidFill>
                <a:hlinkClick r:id="rId4"/>
              </a:rPr>
              <a:t>die </a:t>
            </a:r>
            <a:r>
              <a:rPr lang="cs-CZ" sz="2800" b="1" i="1" u="sng" dirty="0" err="1" smtClean="0">
                <a:solidFill>
                  <a:srgbClr val="7030A0"/>
                </a:solidFill>
                <a:hlinkClick r:id="rId4"/>
              </a:rPr>
              <a:t>muis</a:t>
            </a:r>
            <a:r>
              <a:rPr lang="nl-NL" sz="2800" i="1" u="sng" dirty="0" smtClean="0">
                <a:solidFill>
                  <a:srgbClr val="7030A0"/>
                </a:solidFill>
              </a:rPr>
              <a:t>?</a:t>
            </a:r>
            <a:r>
              <a:rPr lang="cs-CZ" sz="2800" i="1" dirty="0" smtClean="0">
                <a:solidFill>
                  <a:srgbClr val="7030A0"/>
                </a:solidFill>
              </a:rPr>
              <a:t>  </a:t>
            </a:r>
            <a:r>
              <a:rPr lang="nl-NL" sz="2800" i="1" u="sng" dirty="0">
                <a:solidFill>
                  <a:srgbClr val="7030A0"/>
                </a:solidFill>
              </a:rPr>
              <a:t>Hij</a:t>
            </a:r>
            <a:r>
              <a:rPr lang="nl-NL" sz="2800" i="1" dirty="0">
                <a:solidFill>
                  <a:srgbClr val="7030A0"/>
                </a:solidFill>
              </a:rPr>
              <a:t> </a:t>
            </a:r>
            <a:r>
              <a:rPr lang="cs-CZ" sz="2800" i="1" dirty="0" err="1" smtClean="0">
                <a:solidFill>
                  <a:srgbClr val="7030A0"/>
                </a:solidFill>
              </a:rPr>
              <a:t>heeft</a:t>
            </a:r>
            <a:r>
              <a:rPr lang="cs-CZ" sz="2800" i="1" dirty="0" smtClean="0">
                <a:solidFill>
                  <a:srgbClr val="7030A0"/>
                </a:solidFill>
              </a:rPr>
              <a:t> </a:t>
            </a:r>
            <a:r>
              <a:rPr lang="cs-CZ" sz="2800" b="1" i="1" dirty="0" err="1" smtClean="0">
                <a:solidFill>
                  <a:srgbClr val="7030A0"/>
                </a:solidFill>
              </a:rPr>
              <a:t>zijn</a:t>
            </a:r>
            <a:r>
              <a:rPr lang="cs-CZ" sz="2800" i="1" dirty="0" smtClean="0">
                <a:solidFill>
                  <a:srgbClr val="7030A0"/>
                </a:solidFill>
              </a:rPr>
              <a:t> </a:t>
            </a:r>
            <a:r>
              <a:rPr lang="cs-CZ" sz="2800" i="1" dirty="0" err="1" smtClean="0">
                <a:solidFill>
                  <a:srgbClr val="7030A0"/>
                </a:solidFill>
              </a:rPr>
              <a:t>staart</a:t>
            </a:r>
            <a:r>
              <a:rPr lang="nl-NL" sz="2800" i="1" dirty="0" smtClean="0">
                <a:solidFill>
                  <a:srgbClr val="7030A0"/>
                </a:solidFill>
              </a:rPr>
              <a:t> </a:t>
            </a:r>
            <a:r>
              <a:rPr lang="cs-CZ" sz="2800" i="1" dirty="0" err="1" smtClean="0">
                <a:solidFill>
                  <a:srgbClr val="7030A0"/>
                </a:solidFill>
              </a:rPr>
              <a:t>gewonden</a:t>
            </a:r>
            <a:r>
              <a:rPr lang="cs-CZ" sz="2800" i="1" dirty="0" smtClean="0">
                <a:solidFill>
                  <a:srgbClr val="7030A0"/>
                </a:solidFill>
              </a:rPr>
              <a:t>. </a:t>
            </a:r>
            <a:r>
              <a:rPr lang="cs-CZ" dirty="0" smtClean="0"/>
              <a:t>(</a:t>
            </a:r>
            <a:r>
              <a:rPr lang="cs-CZ" dirty="0" err="1" smtClean="0"/>
              <a:t>noorden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nl-NL" sz="2800" b="1" i="1" dirty="0">
                <a:solidFill>
                  <a:srgbClr val="00B050"/>
                </a:solidFill>
              </a:rPr>
              <a:t>De </a:t>
            </a:r>
            <a:r>
              <a:rPr lang="nl-NL" sz="2800" b="1" i="1" u="sng" dirty="0">
                <a:solidFill>
                  <a:srgbClr val="00B050"/>
                </a:solidFill>
              </a:rPr>
              <a:t>muis</a:t>
            </a:r>
            <a:r>
              <a:rPr lang="nl-NL" sz="2800" b="1" i="1" dirty="0">
                <a:solidFill>
                  <a:srgbClr val="00B050"/>
                </a:solidFill>
              </a:rPr>
              <a:t> </a:t>
            </a:r>
            <a:r>
              <a:rPr lang="nl-NL" sz="2800" i="1" dirty="0">
                <a:solidFill>
                  <a:srgbClr val="00B050"/>
                </a:solidFill>
              </a:rPr>
              <a:t>heeft </a:t>
            </a:r>
            <a:r>
              <a:rPr lang="nl-NL" sz="2800" b="1" i="1" u="sng" dirty="0">
                <a:solidFill>
                  <a:srgbClr val="00B050"/>
                </a:solidFill>
              </a:rPr>
              <a:t>haar</a:t>
            </a:r>
            <a:r>
              <a:rPr lang="nl-NL" sz="2800" i="1" dirty="0">
                <a:solidFill>
                  <a:srgbClr val="00B050"/>
                </a:solidFill>
              </a:rPr>
              <a:t> </a:t>
            </a:r>
            <a:r>
              <a:rPr lang="cs-CZ" sz="2800" i="1" dirty="0" err="1" smtClean="0">
                <a:solidFill>
                  <a:srgbClr val="00B050"/>
                </a:solidFill>
              </a:rPr>
              <a:t>staart</a:t>
            </a:r>
            <a:r>
              <a:rPr lang="nl-NL" sz="2800" i="1" dirty="0" smtClean="0">
                <a:solidFill>
                  <a:srgbClr val="00B050"/>
                </a:solidFill>
              </a:rPr>
              <a:t> </a:t>
            </a:r>
            <a:r>
              <a:rPr lang="nl-NL" sz="2800" i="1" dirty="0">
                <a:solidFill>
                  <a:srgbClr val="00B050"/>
                </a:solidFill>
              </a:rPr>
              <a:t>bezeerd</a:t>
            </a:r>
            <a:r>
              <a:rPr lang="cs-CZ" sz="2800" i="1" dirty="0">
                <a:solidFill>
                  <a:srgbClr val="00B050"/>
                </a:solidFill>
              </a:rPr>
              <a:t>. </a:t>
            </a:r>
            <a:r>
              <a:rPr lang="cs-CZ" dirty="0" smtClean="0"/>
              <a:t>(</a:t>
            </a:r>
            <a:r>
              <a:rPr lang="cs-CZ" dirty="0" err="1" smtClean="0"/>
              <a:t>zuiden</a:t>
            </a:r>
            <a:r>
              <a:rPr lang="cs-CZ" dirty="0" smtClean="0"/>
              <a:t> &amp; </a:t>
            </a:r>
            <a:r>
              <a:rPr lang="cs-CZ" dirty="0" err="1" smtClean="0"/>
              <a:t>Vlaanderen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lvl="1"/>
            <a:endParaRPr lang="cs-CZ" sz="2800" dirty="0" smtClean="0"/>
          </a:p>
        </p:txBody>
      </p:sp>
      <p:pic>
        <p:nvPicPr>
          <p:cNvPr id="4" name="Obrázek 3" descr="mouse, rat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94" y="2592728"/>
            <a:ext cx="6296628" cy="41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/>
          <a:lstStyle/>
          <a:p>
            <a:r>
              <a:rPr lang="cs-CZ" b="1" dirty="0">
                <a:solidFill>
                  <a:srgbClr val="FF00FF"/>
                </a:solidFill>
              </a:rPr>
              <a:t>FEMININA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509" y="1290182"/>
            <a:ext cx="11299371" cy="525431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EEN AANTAL TYPISCHE </a:t>
            </a:r>
            <a:r>
              <a:rPr lang="cs-CZ" u="sng" dirty="0"/>
              <a:t>VROUWELIJKE ACHTERVOEGSELS</a:t>
            </a:r>
            <a:r>
              <a:rPr lang="cs-CZ" dirty="0"/>
              <a:t>:</a:t>
            </a:r>
          </a:p>
          <a:p>
            <a:pPr marL="514350" indent="-514350">
              <a:buAutoNum type="arabicPeriod"/>
            </a:pPr>
            <a:r>
              <a:rPr lang="cs-CZ" u="sng" dirty="0" err="1"/>
              <a:t>persoonsnamen</a:t>
            </a:r>
            <a:r>
              <a:rPr lang="cs-CZ" dirty="0"/>
              <a:t>: 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- </a:t>
            </a:r>
            <a:r>
              <a:rPr lang="cs-CZ" b="1" dirty="0"/>
              <a:t>e: </a:t>
            </a:r>
            <a:r>
              <a:rPr lang="cs-CZ" b="1" i="1" dirty="0">
                <a:solidFill>
                  <a:srgbClr val="FF0000"/>
                </a:solidFill>
              </a:rPr>
              <a:t>studente, docente, </a:t>
            </a:r>
            <a:r>
              <a:rPr lang="cs-CZ" b="1" i="1" dirty="0" err="1">
                <a:solidFill>
                  <a:srgbClr val="FF0000"/>
                </a:solidFill>
              </a:rPr>
              <a:t>assistente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b="1" dirty="0"/>
              <a:t>ster: </a:t>
            </a:r>
            <a:r>
              <a:rPr lang="cs-CZ" b="1" i="1" dirty="0" err="1">
                <a:solidFill>
                  <a:srgbClr val="FF0000"/>
                </a:solidFill>
              </a:rPr>
              <a:t>werkster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kapster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dichtster</a:t>
            </a:r>
            <a:endParaRPr lang="cs-CZ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in: </a:t>
            </a:r>
            <a:r>
              <a:rPr lang="cs-CZ" b="1" i="1" dirty="0" err="1">
                <a:solidFill>
                  <a:srgbClr val="FF0000"/>
                </a:solidFill>
              </a:rPr>
              <a:t>boerin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kokkin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apin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leeuwin</a:t>
            </a:r>
            <a:endParaRPr lang="cs-CZ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es/</a:t>
            </a:r>
            <a:r>
              <a:rPr lang="cs-CZ" b="1" dirty="0" err="1"/>
              <a:t>esse</a:t>
            </a:r>
            <a:r>
              <a:rPr lang="cs-CZ" b="1" dirty="0"/>
              <a:t>: </a:t>
            </a:r>
            <a:r>
              <a:rPr lang="cs-CZ" b="1" i="1" dirty="0" err="1">
                <a:solidFill>
                  <a:srgbClr val="FF0000"/>
                </a:solidFill>
              </a:rPr>
              <a:t>lerares</a:t>
            </a:r>
            <a:r>
              <a:rPr lang="cs-CZ" b="1" i="1" dirty="0">
                <a:solidFill>
                  <a:srgbClr val="FF0000"/>
                </a:solidFill>
              </a:rPr>
              <a:t>, princes, </a:t>
            </a:r>
            <a:r>
              <a:rPr lang="cs-CZ" b="1" i="1" dirty="0" err="1">
                <a:solidFill>
                  <a:srgbClr val="FF0000"/>
                </a:solidFill>
              </a:rPr>
              <a:t>baronesse</a:t>
            </a:r>
            <a:endParaRPr lang="cs-CZ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cs-CZ" sz="900" dirty="0"/>
          </a:p>
          <a:p>
            <a:pPr marL="514350" indent="-514350">
              <a:buFont typeface="+mj-lt"/>
              <a:buAutoNum type="arabicPeriod" startAt="2"/>
            </a:pPr>
            <a:r>
              <a:rPr lang="cs-CZ" u="sng" dirty="0" err="1"/>
              <a:t>Geen</a:t>
            </a:r>
            <a:r>
              <a:rPr lang="cs-CZ" u="sng" dirty="0"/>
              <a:t> </a:t>
            </a:r>
            <a:r>
              <a:rPr lang="cs-CZ" u="sng" dirty="0" err="1"/>
              <a:t>persoonsnamen</a:t>
            </a:r>
            <a:r>
              <a:rPr lang="cs-CZ" dirty="0"/>
              <a:t>: </a:t>
            </a:r>
          </a:p>
          <a:p>
            <a:pPr>
              <a:buFontTx/>
              <a:buChar char="-"/>
            </a:pPr>
            <a:r>
              <a:rPr lang="nl-NL" b="1" i="1" u="sng" dirty="0" smtClean="0"/>
              <a:t>-</a:t>
            </a:r>
            <a:r>
              <a:rPr lang="nl-NL" b="1" i="1" u="sng" dirty="0"/>
              <a:t>de</a:t>
            </a:r>
            <a:r>
              <a:rPr lang="nl-NL" b="1" u="sng" dirty="0"/>
              <a:t> /</a:t>
            </a:r>
            <a:r>
              <a:rPr lang="nl-NL" b="1" i="1" u="sng" dirty="0"/>
              <a:t>-te</a:t>
            </a:r>
            <a:r>
              <a:rPr lang="nl-NL" b="1" u="sng" dirty="0"/>
              <a:t>, </a:t>
            </a:r>
            <a:r>
              <a:rPr lang="nl-NL" b="1" i="1" u="sng" dirty="0"/>
              <a:t>-heid</a:t>
            </a:r>
            <a:r>
              <a:rPr lang="nl-NL" b="1" u="sng" dirty="0"/>
              <a:t>, </a:t>
            </a:r>
            <a:r>
              <a:rPr lang="nl-NL" b="1" i="1" u="sng" dirty="0"/>
              <a:t>-ij</a:t>
            </a:r>
            <a:r>
              <a:rPr lang="nl-NL" b="1" u="sng" dirty="0"/>
              <a:t>, </a:t>
            </a:r>
            <a:r>
              <a:rPr lang="nl-NL" b="1" i="1" u="sng" dirty="0"/>
              <a:t>-ing</a:t>
            </a:r>
            <a:r>
              <a:rPr lang="nl-NL" b="1" u="sng" dirty="0"/>
              <a:t>, </a:t>
            </a:r>
            <a:r>
              <a:rPr lang="nl-NL" b="1" i="1" u="sng" dirty="0"/>
              <a:t>-nis</a:t>
            </a:r>
            <a:r>
              <a:rPr lang="cs-CZ" b="1" u="sng" dirty="0"/>
              <a:t>, </a:t>
            </a:r>
            <a:r>
              <a:rPr lang="nl-NL" b="1" i="1" u="sng" dirty="0"/>
              <a:t>–st</a:t>
            </a:r>
            <a:endParaRPr lang="cs-CZ" b="1" i="1" u="sng" dirty="0"/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nl-NL" b="1" i="1" dirty="0">
                <a:solidFill>
                  <a:srgbClr val="FF0000"/>
                </a:solidFill>
              </a:rPr>
              <a:t>de liefde en haar </a:t>
            </a:r>
            <a:r>
              <a:rPr lang="nl-NL" b="1" i="1" dirty="0" smtClean="0">
                <a:solidFill>
                  <a:srgbClr val="FF0000"/>
                </a:solidFill>
              </a:rPr>
              <a:t>schaduwkante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de </a:t>
            </a:r>
            <a:r>
              <a:rPr lang="cs-CZ" b="1" i="1" dirty="0" err="1">
                <a:solidFill>
                  <a:srgbClr val="FF0000"/>
                </a:solidFill>
              </a:rPr>
              <a:t>schoonheid</a:t>
            </a:r>
            <a:r>
              <a:rPr lang="cs-CZ" b="1" i="1" dirty="0">
                <a:solidFill>
                  <a:srgbClr val="FF0000"/>
                </a:solidFill>
              </a:rPr>
              <a:t> en </a:t>
            </a:r>
            <a:r>
              <a:rPr lang="cs-CZ" b="1" i="1" dirty="0" err="1">
                <a:solidFill>
                  <a:srgbClr val="FF0000"/>
                </a:solidFill>
              </a:rPr>
              <a:t>haar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werking</a:t>
            </a: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91400" cy="774742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/>
              <a:t>GENUS</a:t>
            </a:r>
            <a:r>
              <a:rPr lang="cs-CZ" b="1" dirty="0"/>
              <a:t>: grammaticaal geslacht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26" y="1284790"/>
            <a:ext cx="11312434" cy="5337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smtClean="0">
                <a:solidFill>
                  <a:srgbClr val="0070C0"/>
                </a:solidFill>
              </a:rPr>
              <a:t>WAAROM MOET JE HET KENNEN?  </a:t>
            </a: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b="1" dirty="0"/>
              <a:t>keuze van lidwoorden</a:t>
            </a:r>
            <a:r>
              <a:rPr lang="cs-CZ" dirty="0"/>
              <a:t>: </a:t>
            </a:r>
            <a:r>
              <a:rPr lang="cs-CZ" b="1" i="1" u="sng" dirty="0">
                <a:solidFill>
                  <a:srgbClr val="7030A0"/>
                </a:solidFill>
              </a:rPr>
              <a:t>het</a:t>
            </a:r>
            <a:r>
              <a:rPr lang="cs-CZ" b="1" i="1" dirty="0">
                <a:solidFill>
                  <a:srgbClr val="7030A0"/>
                </a:solidFill>
              </a:rPr>
              <a:t> huis   </a:t>
            </a:r>
            <a:r>
              <a:rPr lang="cs-CZ" b="1" i="1" dirty="0">
                <a:solidFill>
                  <a:srgbClr val="FF0000"/>
                </a:solidFill>
              </a:rPr>
              <a:t>x  </a:t>
            </a:r>
            <a:r>
              <a:rPr lang="cs-CZ" b="1" i="1" u="sng" dirty="0">
                <a:solidFill>
                  <a:srgbClr val="FF0000"/>
                </a:solidFill>
              </a:rPr>
              <a:t>de</a:t>
            </a:r>
            <a:r>
              <a:rPr lang="cs-CZ" b="1" i="1" dirty="0">
                <a:solidFill>
                  <a:srgbClr val="FF0000"/>
                </a:solidFill>
              </a:rPr>
              <a:t> woning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b="1" dirty="0" err="1"/>
              <a:t>vorm</a:t>
            </a:r>
            <a:r>
              <a:rPr lang="cs-CZ" b="1" dirty="0"/>
              <a:t> van </a:t>
            </a:r>
            <a:r>
              <a:rPr lang="cs-CZ" b="1" dirty="0" err="1"/>
              <a:t>adjectief</a:t>
            </a:r>
            <a:r>
              <a:rPr lang="cs-CZ" dirty="0"/>
              <a:t>: </a:t>
            </a:r>
            <a:r>
              <a:rPr lang="cs-CZ" b="1" i="1" dirty="0" err="1">
                <a:solidFill>
                  <a:srgbClr val="7030A0"/>
                </a:solidFill>
              </a:rPr>
              <a:t>een</a:t>
            </a:r>
            <a:r>
              <a:rPr lang="cs-CZ" b="1" i="1" dirty="0">
                <a:solidFill>
                  <a:srgbClr val="7030A0"/>
                </a:solidFill>
              </a:rPr>
              <a:t> </a:t>
            </a:r>
            <a:r>
              <a:rPr lang="cs-CZ" b="1" i="1" u="sng" dirty="0" err="1">
                <a:solidFill>
                  <a:srgbClr val="7030A0"/>
                </a:solidFill>
              </a:rPr>
              <a:t>groot</a:t>
            </a:r>
            <a:r>
              <a:rPr lang="cs-CZ" b="1" i="1" u="sng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huis</a:t>
            </a:r>
            <a:r>
              <a:rPr lang="cs-CZ" b="1" i="1" dirty="0">
                <a:solidFill>
                  <a:srgbClr val="7030A0"/>
                </a:solidFill>
              </a:rPr>
              <a:t>  </a:t>
            </a:r>
            <a:r>
              <a:rPr lang="cs-CZ" b="1" i="1" dirty="0">
                <a:solidFill>
                  <a:srgbClr val="FF0000"/>
                </a:solidFill>
              </a:rPr>
              <a:t>x  </a:t>
            </a:r>
            <a:r>
              <a:rPr lang="cs-CZ" b="1" i="1" dirty="0" err="1">
                <a:solidFill>
                  <a:srgbClr val="FF0000"/>
                </a:solidFill>
              </a:rPr>
              <a:t>een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u="sng" dirty="0" err="1">
                <a:solidFill>
                  <a:srgbClr val="FF0000"/>
                </a:solidFill>
              </a:rPr>
              <a:t>grote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woning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b="1" dirty="0" err="1"/>
              <a:t>distributie</a:t>
            </a:r>
            <a:r>
              <a:rPr lang="cs-CZ" b="1" dirty="0"/>
              <a:t> van </a:t>
            </a:r>
            <a:r>
              <a:rPr lang="cs-CZ" b="1" dirty="0" err="1" smtClean="0"/>
              <a:t>pronomina</a:t>
            </a:r>
            <a:r>
              <a:rPr lang="cs-CZ" b="1" dirty="0"/>
              <a:t> </a:t>
            </a:r>
            <a:r>
              <a:rPr lang="cs-CZ" b="1" dirty="0" smtClean="0"/>
              <a:t>/ odkazování zájmeny</a:t>
            </a:r>
            <a:endParaRPr lang="cs-CZ" dirty="0"/>
          </a:p>
          <a:p>
            <a:pPr marL="0" indent="0">
              <a:buNone/>
            </a:pPr>
            <a:endParaRPr lang="cs-CZ" sz="13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b="1" i="1" u="sng" dirty="0" err="1">
                <a:solidFill>
                  <a:srgbClr val="7030A0"/>
                </a:solidFill>
              </a:rPr>
              <a:t>Het</a:t>
            </a:r>
            <a:r>
              <a:rPr lang="cs-CZ" b="1" i="1" u="sng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is</a:t>
            </a:r>
            <a:r>
              <a:rPr lang="cs-CZ" b="1" i="1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duur</a:t>
            </a:r>
            <a:r>
              <a:rPr lang="cs-CZ" b="1" i="1" dirty="0">
                <a:solidFill>
                  <a:srgbClr val="7030A0"/>
                </a:solidFill>
              </a:rPr>
              <a:t>.   </a:t>
            </a:r>
            <a:r>
              <a:rPr lang="cs-CZ" b="1" i="1" dirty="0">
                <a:solidFill>
                  <a:srgbClr val="FF0000"/>
                </a:solidFill>
              </a:rPr>
              <a:t>X  </a:t>
            </a:r>
            <a:r>
              <a:rPr lang="cs-CZ" b="1" i="1" u="sng" dirty="0">
                <a:solidFill>
                  <a:srgbClr val="FF0000"/>
                </a:solidFill>
              </a:rPr>
              <a:t>Hij</a:t>
            </a:r>
            <a:r>
              <a:rPr lang="cs-CZ" b="1" i="1" dirty="0">
                <a:solidFill>
                  <a:srgbClr val="FF0000"/>
                </a:solidFill>
              </a:rPr>
              <a:t> is duur. 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b="1" i="1" u="sng" dirty="0">
                <a:solidFill>
                  <a:srgbClr val="7030A0"/>
                </a:solidFill>
              </a:rPr>
              <a:t>Dit/Dat </a:t>
            </a:r>
            <a:r>
              <a:rPr lang="cs-CZ" b="1" i="1" u="sng" dirty="0" err="1">
                <a:solidFill>
                  <a:srgbClr val="7030A0"/>
                </a:solidFill>
              </a:rPr>
              <a:t>boek</a:t>
            </a:r>
            <a:r>
              <a:rPr lang="cs-CZ" b="1" i="1" u="sng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moet</a:t>
            </a:r>
            <a:r>
              <a:rPr lang="cs-CZ" b="1" i="1" dirty="0">
                <a:solidFill>
                  <a:srgbClr val="7030A0"/>
                </a:solidFill>
              </a:rPr>
              <a:t> je </a:t>
            </a:r>
            <a:r>
              <a:rPr lang="cs-CZ" b="1" i="1" dirty="0" err="1">
                <a:solidFill>
                  <a:srgbClr val="7030A0"/>
                </a:solidFill>
              </a:rPr>
              <a:t>hebben</a:t>
            </a:r>
            <a:r>
              <a:rPr lang="cs-CZ" b="1" i="1" dirty="0">
                <a:solidFill>
                  <a:srgbClr val="7030A0"/>
                </a:solidFill>
              </a:rPr>
              <a:t>.    </a:t>
            </a:r>
            <a:r>
              <a:rPr lang="cs-CZ" b="1" i="1" dirty="0">
                <a:solidFill>
                  <a:srgbClr val="FF0000"/>
                </a:solidFill>
              </a:rPr>
              <a:t>x   </a:t>
            </a:r>
            <a:r>
              <a:rPr lang="cs-CZ" b="1" i="1" u="sng" dirty="0">
                <a:solidFill>
                  <a:srgbClr val="FF0000"/>
                </a:solidFill>
              </a:rPr>
              <a:t>Deze/die</a:t>
            </a:r>
            <a:r>
              <a:rPr lang="cs-CZ" b="1" i="1" dirty="0">
                <a:solidFill>
                  <a:srgbClr val="FF0000"/>
                </a:solidFill>
              </a:rPr>
              <a:t> film moet je zien.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b="1" i="1" u="sng" dirty="0" err="1">
                <a:solidFill>
                  <a:srgbClr val="7030A0"/>
                </a:solidFill>
              </a:rPr>
              <a:t>Ons</a:t>
            </a:r>
            <a:r>
              <a:rPr lang="cs-CZ" b="1" i="1" u="sng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kind</a:t>
            </a:r>
            <a:r>
              <a:rPr lang="cs-CZ" b="1" i="1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is</a:t>
            </a:r>
            <a:r>
              <a:rPr lang="cs-CZ" b="1" i="1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heel</a:t>
            </a:r>
            <a:r>
              <a:rPr lang="cs-CZ" b="1" i="1" dirty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klein</a:t>
            </a:r>
            <a:r>
              <a:rPr lang="cs-CZ" b="1" i="1" dirty="0" smtClean="0">
                <a:solidFill>
                  <a:srgbClr val="7030A0"/>
                </a:solidFill>
              </a:rPr>
              <a:t>.       </a:t>
            </a:r>
            <a:r>
              <a:rPr lang="cs-CZ" b="1" i="1" dirty="0" smtClean="0">
                <a:solidFill>
                  <a:srgbClr val="FF0000"/>
                </a:solidFill>
              </a:rPr>
              <a:t>X  </a:t>
            </a:r>
            <a:r>
              <a:rPr lang="cs-CZ" b="1" i="1" u="sng" dirty="0" err="1">
                <a:solidFill>
                  <a:srgbClr val="FF0000"/>
                </a:solidFill>
              </a:rPr>
              <a:t>Onze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dochter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jarig</a:t>
            </a:r>
            <a:r>
              <a:rPr lang="cs-CZ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Obrázek 3" descr="Clipart - Men and wom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57" y="525554"/>
            <a:ext cx="2955217" cy="19122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2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42420"/>
              </p:ext>
            </p:extLst>
          </p:nvPr>
        </p:nvGraphicFramePr>
        <p:xfrm>
          <a:off x="277792" y="4767781"/>
          <a:ext cx="11667282" cy="20027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833641">
                  <a:extLst>
                    <a:ext uri="{9D8B030D-6E8A-4147-A177-3AD203B41FA5}">
                      <a16:colId xmlns:a16="http://schemas.microsoft.com/office/drawing/2014/main" val="60999743"/>
                    </a:ext>
                  </a:extLst>
                </a:gridCol>
                <a:gridCol w="5833641">
                  <a:extLst>
                    <a:ext uri="{9D8B030D-6E8A-4147-A177-3AD203B41FA5}">
                      <a16:colId xmlns:a16="http://schemas.microsoft.com/office/drawing/2014/main" val="3239251231"/>
                    </a:ext>
                  </a:extLst>
                </a:gridCol>
              </a:tblGrid>
              <a:tr h="670030"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DE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HET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24657"/>
                  </a:ext>
                </a:extLst>
              </a:tr>
              <a:tr h="124078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1501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62045" y="104172"/>
            <a:ext cx="11910349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i="1" dirty="0" smtClean="0">
                <a:solidFill>
                  <a:srgbClr val="FF0000"/>
                </a:solidFill>
              </a:rPr>
              <a:t>LIEFDE</a:t>
            </a:r>
            <a:r>
              <a:rPr lang="cs-CZ" sz="2800" dirty="0" smtClean="0"/>
              <a:t>   		 </a:t>
            </a:r>
            <a:r>
              <a:rPr lang="cs-CZ" sz="3200" b="1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EVENEMENT</a:t>
            </a:r>
            <a:r>
              <a:rPr lang="cs-CZ" sz="2800" dirty="0" smtClean="0"/>
              <a:t> 		</a:t>
            </a:r>
            <a:r>
              <a:rPr lang="cs-CZ" sz="32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DIEPTE</a:t>
            </a:r>
            <a:r>
              <a:rPr lang="cs-CZ" sz="2800" dirty="0" smtClean="0"/>
              <a:t>		</a:t>
            </a:r>
            <a:r>
              <a:rPr lang="cs-CZ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WONING</a:t>
            </a:r>
            <a:r>
              <a:rPr lang="cs-CZ" sz="2800" dirty="0" smtClean="0"/>
              <a:t>        </a:t>
            </a:r>
            <a:r>
              <a:rPr lang="cs-CZ" sz="2800" i="1" dirty="0">
                <a:solidFill>
                  <a:srgbClr val="FF00FF"/>
                </a:solidFill>
                <a:latin typeface="Bahnschrift SemiBold" panose="020B0502040204020203" pitchFamily="34" charset="0"/>
              </a:rPr>
              <a:t>VAL</a:t>
            </a:r>
            <a:r>
              <a:rPr lang="cs-CZ" sz="2800" dirty="0" smtClean="0"/>
              <a:t>      	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GEBRUIK</a:t>
            </a:r>
            <a:r>
              <a:rPr lang="cs-CZ" sz="2800" dirty="0" smtClean="0"/>
              <a:t>             </a:t>
            </a:r>
            <a:r>
              <a:rPr lang="cs-CZ" sz="3200" b="1" i="1" dirty="0">
                <a:solidFill>
                  <a:srgbClr val="FF0000"/>
                </a:solidFill>
              </a:rPr>
              <a:t>VERMAAK</a:t>
            </a:r>
            <a:r>
              <a:rPr lang="cs-CZ" sz="2800" dirty="0" smtClean="0"/>
              <a:t>      	 </a:t>
            </a:r>
            <a:r>
              <a:rPr lang="cs-CZ" sz="3200" b="1" dirty="0">
                <a:solidFill>
                  <a:srgbClr val="7030A0"/>
                </a:solidFill>
                <a:latin typeface="Bahnschrift Condensed" panose="020B0502040204020203" pitchFamily="34" charset="0"/>
              </a:rPr>
              <a:t>AMUSEMENT</a:t>
            </a:r>
            <a:r>
              <a:rPr lang="cs-CZ" sz="2800" dirty="0" smtClean="0"/>
              <a:t> 		</a:t>
            </a:r>
            <a:r>
              <a:rPr lang="cs-CZ" sz="2800" i="1" dirty="0" smtClean="0">
                <a:solidFill>
                  <a:srgbClr val="FF00FF"/>
                </a:solidFill>
                <a:latin typeface="Bahnschrift SemiBold" panose="020B0502040204020203" pitchFamily="34" charset="0"/>
              </a:rPr>
              <a:t>OPTIMISME</a:t>
            </a:r>
            <a:r>
              <a:rPr lang="cs-CZ" sz="2800" dirty="0" smtClean="0"/>
              <a:t>      </a:t>
            </a:r>
            <a:r>
              <a:rPr lang="cs-CZ" sz="2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HOCKEY</a:t>
            </a:r>
            <a:r>
              <a:rPr lang="cs-CZ" sz="2800" dirty="0" smtClean="0"/>
              <a:t> 		</a:t>
            </a:r>
            <a:r>
              <a:rPr lang="cs-CZ" sz="3200" b="1" dirty="0">
                <a:solidFill>
                  <a:srgbClr val="7030A0"/>
                </a:solidFill>
                <a:latin typeface="Bahnschrift Condensed" panose="020B0502040204020203" pitchFamily="34" charset="0"/>
              </a:rPr>
              <a:t>INSTRUMENT</a:t>
            </a:r>
            <a:r>
              <a:rPr lang="cs-CZ" sz="2800" dirty="0" smtClean="0"/>
              <a:t>        	</a:t>
            </a:r>
            <a:r>
              <a:rPr lang="cs-CZ" sz="2800" b="1" dirty="0">
                <a:solidFill>
                  <a:srgbClr val="0070C0"/>
                </a:solidFill>
                <a:latin typeface="Cooper Black" panose="0208090404030B020404" pitchFamily="18" charset="0"/>
              </a:rPr>
              <a:t>VIOOL</a:t>
            </a:r>
            <a:r>
              <a:rPr lang="cs-CZ" sz="2800" dirty="0" smtClean="0"/>
              <a:t>	</a:t>
            </a:r>
            <a:r>
              <a:rPr lang="cs-CZ" sz="3200" b="1" dirty="0">
                <a:solidFill>
                  <a:srgbClr val="FFC000"/>
                </a:solidFill>
                <a:latin typeface="Algerian" panose="04020705040A02060702" pitchFamily="82" charset="0"/>
              </a:rPr>
              <a:t>NOORDEN</a:t>
            </a:r>
            <a:r>
              <a:rPr lang="cs-CZ" sz="2800" dirty="0" smtClean="0"/>
              <a:t>		</a:t>
            </a:r>
            <a:r>
              <a:rPr lang="cs-CZ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PEER</a:t>
            </a:r>
            <a:r>
              <a:rPr lang="cs-CZ" sz="2800" dirty="0" smtClean="0"/>
              <a:t>               </a:t>
            </a:r>
            <a:r>
              <a:rPr lang="cs-CZ" sz="2800" i="1" dirty="0">
                <a:solidFill>
                  <a:srgbClr val="FF00FF"/>
                </a:solidFill>
                <a:latin typeface="Bahnschrift SemiBold" panose="020B0502040204020203" pitchFamily="34" charset="0"/>
              </a:rPr>
              <a:t>ZUIDWESTEN</a:t>
            </a:r>
            <a:r>
              <a:rPr lang="cs-CZ" sz="2800" dirty="0" smtClean="0"/>
              <a:t>          </a:t>
            </a:r>
            <a:r>
              <a:rPr lang="cs-CZ" sz="2800" b="1" dirty="0">
                <a:solidFill>
                  <a:srgbClr val="0070C0"/>
                </a:solidFill>
                <a:latin typeface="Cooper Black" panose="0208090404030B020404" pitchFamily="18" charset="0"/>
              </a:rPr>
              <a:t>ZILVER</a:t>
            </a:r>
            <a:r>
              <a:rPr lang="cs-CZ" sz="2800" dirty="0" smtClean="0"/>
              <a:t>     </a:t>
            </a:r>
            <a:r>
              <a:rPr lang="cs-CZ" sz="2800" b="1" dirty="0">
                <a:solidFill>
                  <a:srgbClr val="0070C0"/>
                </a:solidFill>
                <a:latin typeface="Cooper Black" panose="0208090404030B020404" pitchFamily="18" charset="0"/>
              </a:rPr>
              <a:t>BERK</a:t>
            </a:r>
            <a:r>
              <a:rPr lang="cs-CZ" sz="2800" dirty="0" smtClean="0"/>
              <a:t>         </a:t>
            </a:r>
            <a:r>
              <a:rPr lang="cs-CZ" sz="3200" b="1" dirty="0">
                <a:solidFill>
                  <a:srgbClr val="7030A0"/>
                </a:solidFill>
                <a:latin typeface="Bahnschrift Condensed" panose="020B0502040204020203" pitchFamily="34" charset="0"/>
              </a:rPr>
              <a:t>SCRABBLE</a:t>
            </a:r>
            <a:r>
              <a:rPr lang="cs-CZ" sz="2800" dirty="0" smtClean="0"/>
              <a:t>               </a:t>
            </a:r>
            <a:r>
              <a:rPr lang="cs-CZ" sz="3200" b="1" i="1" dirty="0">
                <a:solidFill>
                  <a:srgbClr val="FF0000"/>
                </a:solidFill>
              </a:rPr>
              <a:t>KOKKIN</a:t>
            </a:r>
            <a:r>
              <a:rPr lang="cs-CZ" sz="2800" dirty="0" smtClean="0"/>
              <a:t>         	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SCHOONHEID</a:t>
            </a:r>
            <a:r>
              <a:rPr lang="cs-CZ" sz="2800" dirty="0" smtClean="0"/>
              <a:t>     	 </a:t>
            </a: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LANDSCHAP</a:t>
            </a:r>
            <a:r>
              <a:rPr lang="cs-CZ" sz="2800" dirty="0" smtClean="0"/>
              <a:t>          </a:t>
            </a:r>
            <a:r>
              <a:rPr lang="cs-CZ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SLAGERIJ</a:t>
            </a:r>
            <a:r>
              <a:rPr lang="cs-CZ" sz="2800" dirty="0" smtClean="0"/>
              <a:t>           	</a:t>
            </a: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KENNIS</a:t>
            </a:r>
            <a:r>
              <a:rPr lang="cs-CZ" sz="2800" dirty="0" smtClean="0"/>
              <a:t>       	</a:t>
            </a:r>
            <a:r>
              <a:rPr lang="cs-CZ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SPAANS</a:t>
            </a:r>
            <a:r>
              <a:rPr lang="cs-CZ" sz="2800" dirty="0" smtClean="0"/>
              <a:t>     	 	</a:t>
            </a:r>
            <a:r>
              <a:rPr lang="cs-CZ" sz="3200" b="1" i="1" dirty="0">
                <a:solidFill>
                  <a:srgbClr val="FF0000"/>
                </a:solidFill>
              </a:rPr>
              <a:t>IJZER</a:t>
            </a:r>
            <a:r>
              <a:rPr lang="cs-CZ" sz="2800" dirty="0" smtClean="0"/>
              <a:t>                   </a:t>
            </a:r>
            <a:r>
              <a:rPr lang="cs-CZ" sz="2800" b="1" dirty="0" smtClean="0">
                <a:solidFill>
                  <a:srgbClr val="FF00FF"/>
                </a:solidFill>
              </a:rPr>
              <a:t>WINST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7933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4466840"/>
          <a:ext cx="11945074" cy="217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537">
                  <a:extLst>
                    <a:ext uri="{9D8B030D-6E8A-4147-A177-3AD203B41FA5}">
                      <a16:colId xmlns:a16="http://schemas.microsoft.com/office/drawing/2014/main" val="60999743"/>
                    </a:ext>
                  </a:extLst>
                </a:gridCol>
                <a:gridCol w="5972537">
                  <a:extLst>
                    <a:ext uri="{9D8B030D-6E8A-4147-A177-3AD203B41FA5}">
                      <a16:colId xmlns:a16="http://schemas.microsoft.com/office/drawing/2014/main" val="3239251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DE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HET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24657"/>
                  </a:ext>
                </a:extLst>
              </a:tr>
              <a:tr h="141109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1501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284788" y="451412"/>
            <a:ext cx="9850057" cy="3508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cs-CZ" sz="36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ISME</a:t>
            </a:r>
            <a:r>
              <a:rPr lang="cs-CZ" sz="3600" dirty="0" smtClean="0"/>
              <a:t> 		</a:t>
            </a:r>
            <a:r>
              <a:rPr lang="cs-CZ" sz="3600" b="1" dirty="0">
                <a:solidFill>
                  <a:srgbClr val="FF00FF"/>
                </a:solidFill>
                <a:latin typeface="Bahnschrift Light" panose="020B0502040204020203" pitchFamily="34" charset="0"/>
              </a:rPr>
              <a:t>-</a:t>
            </a:r>
            <a:r>
              <a:rPr lang="cs-CZ" sz="3600" b="1" dirty="0" smtClean="0">
                <a:solidFill>
                  <a:srgbClr val="FF00FF"/>
                </a:solidFill>
                <a:latin typeface="Bahnschrift Light" panose="020B0502040204020203" pitchFamily="34" charset="0"/>
              </a:rPr>
              <a:t>HEID</a:t>
            </a:r>
            <a:r>
              <a:rPr lang="cs-CZ" sz="3600" dirty="0" smtClean="0"/>
              <a:t>		</a:t>
            </a:r>
            <a:r>
              <a:rPr lang="cs-CZ" sz="3600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-UM	           </a:t>
            </a:r>
            <a:r>
              <a:rPr lang="cs-CZ" sz="3600" b="1" dirty="0" smtClean="0">
                <a:solidFill>
                  <a:srgbClr val="FFC000"/>
                </a:solidFill>
                <a:latin typeface="Castellar" panose="020A0402060406010301" pitchFamily="18" charset="0"/>
              </a:rPr>
              <a:t>-ST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cs-CZ" sz="36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cs-CZ" sz="4000" b="1" i="1" dirty="0" smtClean="0">
                <a:solidFill>
                  <a:srgbClr val="FF0000"/>
                </a:solidFill>
              </a:rPr>
              <a:t>IJ	</a:t>
            </a:r>
            <a:r>
              <a:rPr lang="cs-CZ" sz="3600" dirty="0" smtClean="0"/>
              <a:t>		-</a:t>
            </a:r>
            <a:r>
              <a:rPr lang="cs-CZ" sz="3600" dirty="0"/>
              <a:t>MENT</a:t>
            </a:r>
            <a:r>
              <a:rPr lang="cs-CZ" sz="3600" dirty="0" smtClean="0"/>
              <a:t>		</a:t>
            </a:r>
            <a:r>
              <a:rPr lang="cs-CZ" sz="4000" b="1" i="1" dirty="0" smtClean="0">
                <a:solidFill>
                  <a:srgbClr val="00B050"/>
                </a:solidFill>
              </a:rPr>
              <a:t>-DE/TE</a:t>
            </a:r>
            <a:r>
              <a:rPr lang="cs-CZ" sz="3600" dirty="0" smtClean="0"/>
              <a:t>	       </a:t>
            </a:r>
            <a:r>
              <a:rPr lang="cs-CZ" sz="36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- </a:t>
            </a:r>
            <a:r>
              <a:rPr lang="cs-CZ" sz="3600" b="1" dirty="0">
                <a:solidFill>
                  <a:srgbClr val="7030A0"/>
                </a:solidFill>
                <a:latin typeface="Algerian" panose="04020705040A02060702" pitchFamily="82" charset="0"/>
              </a:rPr>
              <a:t>SEL</a:t>
            </a:r>
            <a:r>
              <a:rPr lang="cs-CZ" sz="3600" dirty="0"/>
              <a:t>	</a:t>
            </a:r>
            <a:r>
              <a:rPr lang="cs-CZ" sz="3600" dirty="0" smtClean="0"/>
              <a:t>		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749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82443"/>
              </p:ext>
            </p:extLst>
          </p:nvPr>
        </p:nvGraphicFramePr>
        <p:xfrm>
          <a:off x="243068" y="4466840"/>
          <a:ext cx="11702006" cy="217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003">
                  <a:extLst>
                    <a:ext uri="{9D8B030D-6E8A-4147-A177-3AD203B41FA5}">
                      <a16:colId xmlns:a16="http://schemas.microsoft.com/office/drawing/2014/main" val="60999743"/>
                    </a:ext>
                  </a:extLst>
                </a:gridCol>
                <a:gridCol w="5851003">
                  <a:extLst>
                    <a:ext uri="{9D8B030D-6E8A-4147-A177-3AD203B41FA5}">
                      <a16:colId xmlns:a16="http://schemas.microsoft.com/office/drawing/2014/main" val="3239251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DE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HET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24657"/>
                  </a:ext>
                </a:extLst>
              </a:tr>
              <a:tr h="141109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1501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92407" y="701028"/>
            <a:ext cx="11603328" cy="3508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cs-CZ" sz="36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SPORT</a:t>
            </a:r>
            <a:r>
              <a:rPr lang="cs-CZ" sz="3600" dirty="0" smtClean="0"/>
              <a:t>		</a:t>
            </a:r>
            <a:r>
              <a:rPr lang="cs-CZ" sz="3600" b="1" dirty="0" smtClean="0">
                <a:solidFill>
                  <a:srgbClr val="FF00FF"/>
                </a:solidFill>
                <a:latin typeface="Bahnschrift Light" panose="020B0502040204020203" pitchFamily="34" charset="0"/>
              </a:rPr>
              <a:t>-BLOEM</a:t>
            </a:r>
            <a:r>
              <a:rPr lang="cs-CZ" sz="3600" dirty="0" smtClean="0"/>
              <a:t>		</a:t>
            </a:r>
            <a:r>
              <a:rPr lang="cs-CZ" sz="3600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-DIER	           </a:t>
            </a:r>
            <a:r>
              <a:rPr lang="cs-CZ" sz="3600" b="1" dirty="0" smtClean="0">
                <a:solidFill>
                  <a:srgbClr val="FFC000"/>
                </a:solidFill>
                <a:latin typeface="Castellar" panose="020A0402060406010301" pitchFamily="18" charset="0"/>
              </a:rPr>
              <a:t>-CIJFER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cs-CZ" sz="36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cs-CZ" sz="4000" b="1" i="1" dirty="0" smtClean="0">
                <a:solidFill>
                  <a:srgbClr val="FF0000"/>
                </a:solidFill>
              </a:rPr>
              <a:t>TAAL	</a:t>
            </a:r>
            <a:r>
              <a:rPr lang="cs-CZ" sz="3600" dirty="0" smtClean="0"/>
              <a:t>	</a:t>
            </a:r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- METAAL</a:t>
            </a:r>
            <a:r>
              <a:rPr lang="cs-CZ" sz="3600" dirty="0" smtClean="0"/>
              <a:t>		</a:t>
            </a:r>
            <a:r>
              <a:rPr lang="cs-CZ" sz="4000" b="1" i="1" dirty="0" smtClean="0">
                <a:solidFill>
                  <a:srgbClr val="00B050"/>
                </a:solidFill>
              </a:rPr>
              <a:t>-BOOM	     </a:t>
            </a:r>
            <a:r>
              <a:rPr lang="cs-CZ" sz="36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- FRUIT</a:t>
            </a:r>
            <a:r>
              <a:rPr lang="cs-CZ" sz="3600" dirty="0"/>
              <a:t>	</a:t>
            </a:r>
            <a:r>
              <a:rPr lang="cs-CZ" sz="3600" dirty="0" smtClean="0"/>
              <a:t>		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8073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86113"/>
              </p:ext>
            </p:extLst>
          </p:nvPr>
        </p:nvGraphicFramePr>
        <p:xfrm>
          <a:off x="267854" y="406400"/>
          <a:ext cx="11677220" cy="604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610">
                  <a:extLst>
                    <a:ext uri="{9D8B030D-6E8A-4147-A177-3AD203B41FA5}">
                      <a16:colId xmlns:a16="http://schemas.microsoft.com/office/drawing/2014/main" val="60999743"/>
                    </a:ext>
                  </a:extLst>
                </a:gridCol>
                <a:gridCol w="5838610">
                  <a:extLst>
                    <a:ext uri="{9D8B030D-6E8A-4147-A177-3AD203B41FA5}">
                      <a16:colId xmlns:a16="http://schemas.microsoft.com/office/drawing/2014/main" val="3239251231"/>
                    </a:ext>
                  </a:extLst>
                </a:gridCol>
              </a:tblGrid>
              <a:tr h="756965"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MANNELIJK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4400" dirty="0" smtClean="0">
                          <a:hlinkClick r:id="rId2"/>
                        </a:rPr>
                        <a:t>VROUWELIJK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24657"/>
                  </a:ext>
                </a:extLst>
              </a:tr>
              <a:tr h="5278532">
                <a:tc>
                  <a:txBody>
                    <a:bodyPr/>
                    <a:lstStyle/>
                    <a:p>
                      <a:r>
                        <a:rPr lang="cs-CZ" sz="3000" dirty="0" smtClean="0"/>
                        <a:t>Docent</a:t>
                      </a:r>
                    </a:p>
                    <a:p>
                      <a:r>
                        <a:rPr lang="cs-CZ" sz="3000" dirty="0" err="1" smtClean="0"/>
                        <a:t>Fotograaf</a:t>
                      </a:r>
                      <a:endParaRPr lang="cs-CZ" sz="3000" dirty="0" smtClean="0"/>
                    </a:p>
                    <a:p>
                      <a:r>
                        <a:rPr lang="cs-CZ" sz="3000" dirty="0" err="1" smtClean="0"/>
                        <a:t>Amsterdams</a:t>
                      </a:r>
                      <a:r>
                        <a:rPr lang="cs-CZ" sz="3000" dirty="0" smtClean="0"/>
                        <a:t> </a:t>
                      </a:r>
                    </a:p>
                    <a:p>
                      <a:r>
                        <a:rPr lang="cs-CZ" sz="3000" dirty="0" err="1" smtClean="0"/>
                        <a:t>Leraar</a:t>
                      </a:r>
                      <a:endParaRPr lang="cs-CZ" sz="3000" dirty="0" smtClean="0"/>
                    </a:p>
                    <a:p>
                      <a:r>
                        <a:rPr lang="cs-CZ" sz="3000" dirty="0" err="1" smtClean="0"/>
                        <a:t>Zanger</a:t>
                      </a:r>
                      <a:endParaRPr lang="cs-CZ" sz="3000" dirty="0" smtClean="0"/>
                    </a:p>
                    <a:p>
                      <a:r>
                        <a:rPr lang="cs-CZ" sz="3000" dirty="0" smtClean="0"/>
                        <a:t>Beer</a:t>
                      </a:r>
                    </a:p>
                    <a:p>
                      <a:r>
                        <a:rPr lang="cs-CZ" sz="3000" dirty="0" err="1" smtClean="0"/>
                        <a:t>Boer</a:t>
                      </a:r>
                      <a:endParaRPr lang="cs-CZ" sz="3000" dirty="0" smtClean="0"/>
                    </a:p>
                    <a:p>
                      <a:r>
                        <a:rPr lang="cs-CZ" sz="3000" dirty="0" err="1" smtClean="0"/>
                        <a:t>Schrijver</a:t>
                      </a:r>
                      <a:endParaRPr lang="cs-CZ" sz="3000" dirty="0" smtClean="0"/>
                    </a:p>
                    <a:p>
                      <a:r>
                        <a:rPr lang="cs-CZ" sz="3000" dirty="0" err="1" smtClean="0"/>
                        <a:t>Loper</a:t>
                      </a:r>
                      <a:endParaRPr lang="cs-CZ" sz="3000" dirty="0" smtClean="0"/>
                    </a:p>
                    <a:p>
                      <a:r>
                        <a:rPr lang="cs-CZ" sz="3000" dirty="0" err="1" smtClean="0"/>
                        <a:t>Acteur</a:t>
                      </a:r>
                      <a:endParaRPr lang="cs-CZ" sz="3000" dirty="0" smtClean="0"/>
                    </a:p>
                    <a:p>
                      <a:r>
                        <a:rPr lang="cs-CZ" sz="3000" dirty="0" err="1" smtClean="0"/>
                        <a:t>Inspecteur</a:t>
                      </a:r>
                      <a:endParaRPr lang="cs-CZ" sz="3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1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1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b="1" dirty="0"/>
              <a:t>			</a:t>
            </a:r>
            <a:r>
              <a:rPr lang="cs-CZ" sz="9600" b="1" u="sng" dirty="0"/>
              <a:t>CASUS</a:t>
            </a:r>
          </a:p>
        </p:txBody>
      </p:sp>
    </p:spTree>
    <p:extLst>
      <p:ext uri="{BB962C8B-B14F-4D97-AF65-F5344CB8AC3E}">
        <p14:creationId xmlns:p14="http://schemas.microsoft.com/office/powerpoint/2010/main" val="15388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6726" y="190464"/>
            <a:ext cx="6189324" cy="104243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/>
              <a:t>Casus: </a:t>
            </a:r>
            <a:r>
              <a:rPr lang="cs-CZ" b="1" dirty="0" err="1"/>
              <a:t>genitief</a:t>
            </a:r>
            <a:r>
              <a:rPr lang="cs-CZ" b="1" dirty="0"/>
              <a:t> en </a:t>
            </a:r>
            <a:r>
              <a:rPr lang="cs-CZ" b="1" dirty="0" err="1"/>
              <a:t>datief</a:t>
            </a: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243" y="1407560"/>
            <a:ext cx="11560628" cy="5270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u="sng" dirty="0" smtClean="0"/>
              <a:t>1</a:t>
            </a:r>
            <a:r>
              <a:rPr lang="cs-CZ" sz="3600" b="1" u="sng" dirty="0"/>
              <a:t>. GENITIEF:</a:t>
            </a:r>
            <a:r>
              <a:rPr lang="cs-CZ" sz="3600" b="1" dirty="0"/>
              <a:t>   </a:t>
            </a:r>
            <a:r>
              <a:rPr lang="cs-CZ" sz="3600" dirty="0" err="1"/>
              <a:t>Bezittelijke</a:t>
            </a:r>
            <a:r>
              <a:rPr lang="cs-CZ" sz="3600" dirty="0"/>
              <a:t> </a:t>
            </a:r>
            <a:r>
              <a:rPr lang="cs-CZ" sz="3600" dirty="0" err="1"/>
              <a:t>functie</a:t>
            </a:r>
            <a:endParaRPr lang="cs-CZ" sz="3600" dirty="0"/>
          </a:p>
          <a:p>
            <a:r>
              <a:rPr lang="cs-CZ" sz="3600" dirty="0" err="1"/>
              <a:t>Beperkt</a:t>
            </a:r>
            <a:r>
              <a:rPr lang="cs-CZ" sz="3600" dirty="0"/>
              <a:t> </a:t>
            </a:r>
            <a:r>
              <a:rPr lang="cs-CZ" sz="3600" dirty="0" err="1"/>
              <a:t>tot</a:t>
            </a:r>
            <a:r>
              <a:rPr lang="cs-CZ" sz="3600" dirty="0"/>
              <a:t> </a:t>
            </a:r>
            <a:r>
              <a:rPr lang="cs-CZ" sz="3600" dirty="0" err="1"/>
              <a:t>persoonsnamen</a:t>
            </a:r>
            <a:r>
              <a:rPr lang="cs-CZ" sz="3600" dirty="0"/>
              <a:t> - </a:t>
            </a:r>
            <a:r>
              <a:rPr lang="cs-CZ" sz="3600" dirty="0" err="1"/>
              <a:t>eigennamen</a:t>
            </a:r>
            <a:r>
              <a:rPr lang="cs-CZ" sz="3600" dirty="0"/>
              <a:t>, </a:t>
            </a:r>
            <a:r>
              <a:rPr lang="cs-CZ" sz="3600" dirty="0" err="1"/>
              <a:t>familieleden</a:t>
            </a:r>
            <a:r>
              <a:rPr lang="cs-CZ" sz="3600" dirty="0"/>
              <a:t>:</a:t>
            </a:r>
          </a:p>
          <a:p>
            <a:pPr lvl="1"/>
            <a:r>
              <a:rPr lang="cs-CZ" sz="3900" b="1" i="1" dirty="0" err="1">
                <a:solidFill>
                  <a:srgbClr val="FF0000"/>
                </a:solidFill>
              </a:rPr>
              <a:t>Piets</a:t>
            </a:r>
            <a:r>
              <a:rPr lang="cs-CZ" sz="3900" b="1" i="1" dirty="0">
                <a:solidFill>
                  <a:srgbClr val="FF0000"/>
                </a:solidFill>
              </a:rPr>
              <a:t> </a:t>
            </a:r>
            <a:r>
              <a:rPr lang="cs-CZ" sz="3900" b="1" i="1" dirty="0" err="1">
                <a:solidFill>
                  <a:srgbClr val="FF0000"/>
                </a:solidFill>
              </a:rPr>
              <a:t>nieuwe</a:t>
            </a:r>
            <a:r>
              <a:rPr lang="cs-CZ" sz="3900" b="1" i="1" dirty="0">
                <a:solidFill>
                  <a:srgbClr val="FF0000"/>
                </a:solidFill>
              </a:rPr>
              <a:t> </a:t>
            </a:r>
            <a:r>
              <a:rPr lang="cs-CZ" sz="3900" b="1" i="1" dirty="0" err="1" smtClean="0">
                <a:solidFill>
                  <a:srgbClr val="FF0000"/>
                </a:solidFill>
              </a:rPr>
              <a:t>vriendin</a:t>
            </a:r>
            <a:endParaRPr lang="cs-CZ" sz="3900" b="1" i="1" dirty="0" smtClean="0">
              <a:solidFill>
                <a:srgbClr val="FF0000"/>
              </a:solidFill>
            </a:endParaRPr>
          </a:p>
          <a:p>
            <a:pPr lvl="1"/>
            <a:r>
              <a:rPr lang="cs-CZ" sz="3900" b="1" i="1" dirty="0" err="1" smtClean="0">
                <a:solidFill>
                  <a:srgbClr val="FF0000"/>
                </a:solidFill>
              </a:rPr>
              <a:t>mijn</a:t>
            </a:r>
            <a:r>
              <a:rPr lang="cs-CZ" sz="3900" b="1" i="1" dirty="0" smtClean="0">
                <a:solidFill>
                  <a:srgbClr val="FF0000"/>
                </a:solidFill>
              </a:rPr>
              <a:t> </a:t>
            </a:r>
            <a:r>
              <a:rPr lang="cs-CZ" sz="3900" b="1" i="1" dirty="0" err="1">
                <a:solidFill>
                  <a:srgbClr val="FF0000"/>
                </a:solidFill>
              </a:rPr>
              <a:t>vaders</a:t>
            </a:r>
            <a:r>
              <a:rPr lang="cs-CZ" sz="3900" b="1" i="1" dirty="0">
                <a:solidFill>
                  <a:srgbClr val="FF0000"/>
                </a:solidFill>
              </a:rPr>
              <a:t> </a:t>
            </a:r>
            <a:r>
              <a:rPr lang="cs-CZ" sz="3900" b="1" i="1" dirty="0" err="1" smtClean="0">
                <a:solidFill>
                  <a:srgbClr val="FF0000"/>
                </a:solidFill>
              </a:rPr>
              <a:t>baan</a:t>
            </a:r>
            <a:endParaRPr lang="cs-CZ" sz="3900" b="1" i="1" dirty="0" smtClean="0">
              <a:solidFill>
                <a:srgbClr val="FF0000"/>
              </a:solidFill>
            </a:endParaRPr>
          </a:p>
          <a:p>
            <a:pPr lvl="1"/>
            <a:r>
              <a:rPr lang="cs-CZ" sz="3900" b="1" i="1" dirty="0" err="1" smtClean="0">
                <a:solidFill>
                  <a:srgbClr val="FF0000"/>
                </a:solidFill>
              </a:rPr>
              <a:t>Vondels</a:t>
            </a:r>
            <a:r>
              <a:rPr lang="cs-CZ" sz="3900" b="1" i="1" dirty="0" smtClean="0">
                <a:solidFill>
                  <a:srgbClr val="FF0000"/>
                </a:solidFill>
              </a:rPr>
              <a:t> </a:t>
            </a:r>
            <a:r>
              <a:rPr lang="cs-CZ" sz="3900" b="1" i="1" dirty="0" err="1" smtClean="0">
                <a:solidFill>
                  <a:srgbClr val="FF0000"/>
                </a:solidFill>
              </a:rPr>
              <a:t>drama's</a:t>
            </a:r>
            <a:endParaRPr lang="cs-CZ" sz="3900" b="1" i="1" dirty="0" smtClean="0">
              <a:solidFill>
                <a:srgbClr val="FF0000"/>
              </a:solidFill>
            </a:endParaRPr>
          </a:p>
          <a:p>
            <a:pPr lvl="1"/>
            <a:r>
              <a:rPr lang="cs-CZ" sz="3900" b="1" i="1" dirty="0" err="1" smtClean="0">
                <a:solidFill>
                  <a:srgbClr val="FF0000"/>
                </a:solidFill>
              </a:rPr>
              <a:t>Amsterdams</a:t>
            </a:r>
            <a:r>
              <a:rPr lang="cs-CZ" sz="3900" b="1" i="1" dirty="0" smtClean="0">
                <a:solidFill>
                  <a:srgbClr val="FF0000"/>
                </a:solidFill>
              </a:rPr>
              <a:t> </a:t>
            </a:r>
            <a:r>
              <a:rPr lang="cs-CZ" sz="3900" b="1" i="1" dirty="0" err="1">
                <a:solidFill>
                  <a:srgbClr val="FF0000"/>
                </a:solidFill>
              </a:rPr>
              <a:t>grachten</a:t>
            </a:r>
            <a:endParaRPr lang="cs-CZ" sz="39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r>
              <a:rPr lang="cs-CZ" sz="3000" dirty="0" err="1"/>
              <a:t>Woorden</a:t>
            </a:r>
            <a:r>
              <a:rPr lang="cs-CZ" sz="3000" dirty="0"/>
              <a:t> op –s: </a:t>
            </a:r>
            <a:r>
              <a:rPr lang="cs-CZ" sz="3000" dirty="0" err="1"/>
              <a:t>samenval</a:t>
            </a:r>
            <a:r>
              <a:rPr lang="cs-CZ" sz="3000" dirty="0"/>
              <a:t> → </a:t>
            </a:r>
            <a:r>
              <a:rPr lang="cs-CZ" sz="3000" b="1" i="1" dirty="0" err="1">
                <a:solidFill>
                  <a:srgbClr val="FF0000"/>
                </a:solidFill>
              </a:rPr>
              <a:t>Mies</a:t>
            </a:r>
            <a:r>
              <a:rPr lang="cs-CZ" sz="3000" b="1" i="1" dirty="0">
                <a:solidFill>
                  <a:srgbClr val="FF0000"/>
                </a:solidFill>
              </a:rPr>
              <a:t> – </a:t>
            </a:r>
            <a:r>
              <a:rPr lang="cs-CZ" sz="3000" b="1" i="1" dirty="0" err="1">
                <a:solidFill>
                  <a:srgbClr val="FF0000"/>
                </a:solidFill>
              </a:rPr>
              <a:t>Mies</a:t>
            </a:r>
            <a:r>
              <a:rPr lang="cs-CZ" sz="3000" b="1" i="1" dirty="0">
                <a:solidFill>
                  <a:srgbClr val="FF0000"/>
                </a:solidFill>
              </a:rPr>
              <a:t>‘ pop</a:t>
            </a:r>
          </a:p>
          <a:p>
            <a:pPr marL="0" indent="0">
              <a:buNone/>
            </a:pPr>
            <a:endParaRPr lang="cs-CZ" sz="3000" b="1" i="1" dirty="0">
              <a:solidFill>
                <a:srgbClr val="FF0000"/>
              </a:solidFill>
            </a:endParaRPr>
          </a:p>
          <a:p>
            <a:r>
              <a:rPr lang="cs-CZ" sz="3000" dirty="0" err="1"/>
              <a:t>Voorkeur</a:t>
            </a:r>
            <a:r>
              <a:rPr lang="cs-CZ" sz="3000" dirty="0"/>
              <a:t>: </a:t>
            </a:r>
            <a:r>
              <a:rPr lang="cs-CZ" sz="3000" dirty="0" err="1"/>
              <a:t>omschrijving</a:t>
            </a:r>
            <a:r>
              <a:rPr lang="cs-CZ" sz="3000" dirty="0"/>
              <a:t> met „van“: </a:t>
            </a:r>
            <a:r>
              <a:rPr lang="cs-CZ" sz="3000" b="1" i="1" dirty="0" err="1">
                <a:solidFill>
                  <a:srgbClr val="FF0000"/>
                </a:solidFill>
              </a:rPr>
              <a:t>een</a:t>
            </a:r>
            <a:r>
              <a:rPr lang="cs-CZ" sz="3000" b="1" i="1" dirty="0">
                <a:solidFill>
                  <a:srgbClr val="FF0000"/>
                </a:solidFill>
              </a:rPr>
              <a:t> </a:t>
            </a:r>
            <a:r>
              <a:rPr lang="cs-CZ" sz="3000" b="1" i="1" dirty="0" err="1">
                <a:solidFill>
                  <a:srgbClr val="FF0000"/>
                </a:solidFill>
              </a:rPr>
              <a:t>bureau</a:t>
            </a:r>
            <a:r>
              <a:rPr lang="cs-CZ" sz="3000" b="1" i="1" dirty="0">
                <a:solidFill>
                  <a:srgbClr val="FF0000"/>
                </a:solidFill>
              </a:rPr>
              <a:t> van </a:t>
            </a:r>
            <a:r>
              <a:rPr lang="cs-CZ" sz="3000" b="1" i="1" dirty="0" err="1">
                <a:solidFill>
                  <a:srgbClr val="FF0000"/>
                </a:solidFill>
              </a:rPr>
              <a:t>mijn</a:t>
            </a:r>
            <a:r>
              <a:rPr lang="cs-CZ" sz="3000" b="1" i="1" dirty="0">
                <a:solidFill>
                  <a:srgbClr val="FF0000"/>
                </a:solidFill>
              </a:rPr>
              <a:t> </a:t>
            </a:r>
            <a:r>
              <a:rPr lang="cs-CZ" sz="3000" b="1" i="1" dirty="0" err="1">
                <a:solidFill>
                  <a:srgbClr val="FF0000"/>
                </a:solidFill>
              </a:rPr>
              <a:t>baas</a:t>
            </a:r>
            <a:endParaRPr lang="cs-CZ" sz="3000" b="1" i="1" dirty="0">
              <a:solidFill>
                <a:srgbClr val="FF0000"/>
              </a:solidFill>
            </a:endParaRPr>
          </a:p>
          <a:p>
            <a:endParaRPr lang="cs-CZ" b="1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6726" y="108272"/>
            <a:ext cx="7000982" cy="1134902"/>
          </a:xfrm>
        </p:spPr>
        <p:txBody>
          <a:bodyPr/>
          <a:lstStyle/>
          <a:p>
            <a:r>
              <a:rPr lang="cs-CZ" b="1" dirty="0" err="1"/>
              <a:t>verouderde</a:t>
            </a:r>
            <a:r>
              <a:rPr lang="cs-CZ" b="1" dirty="0"/>
              <a:t> </a:t>
            </a:r>
            <a:r>
              <a:rPr lang="cs-CZ" b="1" dirty="0" err="1"/>
              <a:t>vormen</a:t>
            </a:r>
            <a:r>
              <a:rPr lang="cs-CZ" b="1" dirty="0"/>
              <a:t> </a:t>
            </a:r>
            <a:r>
              <a:rPr lang="cs-CZ" b="1" dirty="0" err="1"/>
              <a:t>genitief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286" y="1690688"/>
            <a:ext cx="11772900" cy="4889725"/>
          </a:xfrm>
        </p:spPr>
        <p:txBody>
          <a:bodyPr>
            <a:normAutofit/>
          </a:bodyPr>
          <a:lstStyle/>
          <a:p>
            <a:r>
              <a:rPr lang="cs-CZ" sz="3200" b="1" dirty="0"/>
              <a:t>des = </a:t>
            </a:r>
            <a:r>
              <a:rPr lang="nl-NL" sz="3200" b="1" i="1" dirty="0"/>
              <a:t>'s</a:t>
            </a:r>
            <a:r>
              <a:rPr lang="cs-CZ" sz="3200" b="1" i="1" dirty="0"/>
              <a:t>  </a:t>
            </a:r>
            <a:r>
              <a:rPr lang="cs-CZ" sz="3200" dirty="0"/>
              <a:t>(M)  </a:t>
            </a:r>
            <a:r>
              <a:rPr lang="cs-CZ" sz="3200" i="1" dirty="0"/>
              <a:t>		</a:t>
            </a:r>
            <a:r>
              <a:rPr lang="cs-CZ" sz="3200" b="1" dirty="0"/>
              <a:t>der </a:t>
            </a:r>
            <a:r>
              <a:rPr lang="cs-CZ" sz="3200" i="1" dirty="0"/>
              <a:t>   </a:t>
            </a:r>
            <a:r>
              <a:rPr lang="cs-CZ" sz="3200" dirty="0"/>
              <a:t>(F, N, </a:t>
            </a:r>
            <a:r>
              <a:rPr lang="cs-CZ" sz="3200" dirty="0" err="1"/>
              <a:t>pl</a:t>
            </a:r>
            <a:r>
              <a:rPr lang="cs-CZ" sz="3200" dirty="0"/>
              <a:t>.)    </a:t>
            </a:r>
          </a:p>
          <a:p>
            <a:pPr marL="0" indent="0">
              <a:spcAft>
                <a:spcPts val="600"/>
              </a:spcAft>
              <a:buNone/>
            </a:pPr>
            <a:endParaRPr lang="cs-CZ" sz="3200" dirty="0"/>
          </a:p>
          <a:p>
            <a:pPr>
              <a:spcAft>
                <a:spcPts val="600"/>
              </a:spcAft>
            </a:pPr>
            <a:r>
              <a:rPr lang="cs-CZ" sz="3200" dirty="0" err="1"/>
              <a:t>genitivische</a:t>
            </a:r>
            <a:r>
              <a:rPr lang="cs-CZ" sz="3200" dirty="0"/>
              <a:t> </a:t>
            </a:r>
            <a:r>
              <a:rPr lang="cs-CZ" sz="3200" dirty="0" err="1"/>
              <a:t>tijdsbepalingen</a:t>
            </a:r>
            <a:r>
              <a:rPr lang="cs-CZ" sz="3200" dirty="0"/>
              <a:t>: </a:t>
            </a:r>
            <a:r>
              <a:rPr lang="nl-NL" sz="3200" b="1" i="1" dirty="0">
                <a:solidFill>
                  <a:srgbClr val="FF0000"/>
                </a:solidFill>
              </a:rPr>
              <a:t>'s morgens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r>
              <a:rPr lang="nl-NL" sz="3200" b="1" i="1" dirty="0">
                <a:solidFill>
                  <a:srgbClr val="FF0000"/>
                </a:solidFill>
              </a:rPr>
              <a:t>'s zondags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r>
              <a:rPr lang="nl-NL" sz="3200" b="1" i="1" dirty="0">
                <a:solidFill>
                  <a:srgbClr val="FF0000"/>
                </a:solidFill>
              </a:rPr>
              <a:t>'s winters</a:t>
            </a:r>
            <a:endParaRPr lang="cs-CZ" sz="3200" b="1" i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3200" dirty="0" err="1"/>
              <a:t>archaïsche</a:t>
            </a:r>
            <a:r>
              <a:rPr lang="cs-CZ" sz="3200" dirty="0"/>
              <a:t> </a:t>
            </a:r>
            <a:r>
              <a:rPr lang="cs-CZ" sz="3200" dirty="0" err="1"/>
              <a:t>taal</a:t>
            </a:r>
            <a:r>
              <a:rPr lang="cs-CZ" sz="3200" dirty="0"/>
              <a:t>: </a:t>
            </a:r>
            <a:r>
              <a:rPr lang="nl-NL" sz="3200" b="1" i="1" dirty="0">
                <a:solidFill>
                  <a:srgbClr val="FF0000"/>
                </a:solidFill>
              </a:rPr>
              <a:t>'s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werelds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loop</a:t>
            </a:r>
            <a:r>
              <a:rPr lang="cs-CZ" sz="3200" b="1" i="1" dirty="0">
                <a:solidFill>
                  <a:srgbClr val="FF0000"/>
                </a:solidFill>
              </a:rPr>
              <a:t>; </a:t>
            </a:r>
            <a:r>
              <a:rPr lang="cs-CZ" sz="3200" b="1" i="1" dirty="0" err="1">
                <a:solidFill>
                  <a:srgbClr val="FF0000"/>
                </a:solidFill>
              </a:rPr>
              <a:t>het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pad</a:t>
            </a:r>
            <a:r>
              <a:rPr lang="cs-CZ" sz="3200" b="1" i="1" dirty="0">
                <a:solidFill>
                  <a:srgbClr val="FF0000"/>
                </a:solidFill>
              </a:rPr>
              <a:t> des </a:t>
            </a:r>
            <a:r>
              <a:rPr lang="cs-CZ" sz="3200" b="1" i="1" dirty="0" err="1">
                <a:solidFill>
                  <a:srgbClr val="FF0000"/>
                </a:solidFill>
              </a:rPr>
              <a:t>levens</a:t>
            </a:r>
            <a:endParaRPr lang="cs-CZ" sz="3200" b="1" i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3200" dirty="0" err="1"/>
              <a:t>vaste</a:t>
            </a:r>
            <a:r>
              <a:rPr lang="cs-CZ" sz="3200" dirty="0"/>
              <a:t> </a:t>
            </a:r>
            <a:r>
              <a:rPr lang="cs-CZ" sz="3200" dirty="0" err="1"/>
              <a:t>uitdrukkingen</a:t>
            </a:r>
            <a:r>
              <a:rPr lang="cs-CZ" sz="3200" dirty="0"/>
              <a:t>: </a:t>
            </a:r>
            <a:r>
              <a:rPr lang="cs-CZ" sz="3200" b="1" i="1" dirty="0">
                <a:solidFill>
                  <a:srgbClr val="FF0000"/>
                </a:solidFill>
              </a:rPr>
              <a:t>de </a:t>
            </a:r>
            <a:r>
              <a:rPr lang="cs-CZ" sz="3200" b="1" i="1" dirty="0" err="1">
                <a:solidFill>
                  <a:srgbClr val="FF0000"/>
                </a:solidFill>
              </a:rPr>
              <a:t>heer</a:t>
            </a:r>
            <a:r>
              <a:rPr lang="cs-CZ" sz="3200" b="1" i="1" dirty="0">
                <a:solidFill>
                  <a:srgbClr val="FF0000"/>
                </a:solidFill>
              </a:rPr>
              <a:t> des </a:t>
            </a:r>
            <a:r>
              <a:rPr lang="cs-CZ" sz="3200" b="1" i="1" dirty="0" err="1">
                <a:solidFill>
                  <a:srgbClr val="FF0000"/>
                </a:solidFill>
              </a:rPr>
              <a:t>huizes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tand</a:t>
            </a:r>
            <a:r>
              <a:rPr lang="cs-CZ" sz="3200" b="1" i="1" dirty="0">
                <a:solidFill>
                  <a:srgbClr val="FF0000"/>
                </a:solidFill>
              </a:rPr>
              <a:t> des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tijds</a:t>
            </a:r>
            <a:r>
              <a:rPr lang="cs-CZ" sz="3200" b="1" i="1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	</a:t>
            </a:r>
            <a:r>
              <a:rPr lang="cs-CZ" sz="3200" b="1" i="1" dirty="0" smtClean="0">
                <a:solidFill>
                  <a:srgbClr val="FF0000"/>
                </a:solidFill>
              </a:rPr>
              <a:t>			</a:t>
            </a:r>
            <a:r>
              <a:rPr lang="nl-NL" sz="3200" b="1" i="1" dirty="0" smtClean="0">
                <a:solidFill>
                  <a:srgbClr val="FF0000"/>
                </a:solidFill>
              </a:rPr>
              <a:t>in </a:t>
            </a:r>
            <a:r>
              <a:rPr lang="nl-NL" sz="3200" b="1" i="1" dirty="0">
                <a:solidFill>
                  <a:srgbClr val="FF0000"/>
                </a:solidFill>
              </a:rPr>
              <a:t>naam der wet</a:t>
            </a:r>
            <a:endParaRPr lang="cs-CZ" sz="3200" b="1" i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3200" dirty="0" err="1"/>
              <a:t>Heel</a:t>
            </a:r>
            <a:r>
              <a:rPr lang="cs-CZ" sz="3200" dirty="0"/>
              <a:t> </a:t>
            </a:r>
            <a:r>
              <a:rPr lang="cs-CZ" sz="3200" dirty="0" err="1" smtClean="0"/>
              <a:t>formeel</a:t>
            </a:r>
            <a:r>
              <a:rPr lang="cs-CZ" sz="3200" dirty="0" smtClean="0"/>
              <a:t>:    </a:t>
            </a:r>
            <a:r>
              <a:rPr lang="nl-NL" sz="3200" b="1" i="1" dirty="0" smtClean="0">
                <a:solidFill>
                  <a:srgbClr val="FF0000"/>
                </a:solidFill>
              </a:rPr>
              <a:t>het </a:t>
            </a:r>
            <a:r>
              <a:rPr lang="nl-NL" sz="3200" b="1" i="1" dirty="0">
                <a:solidFill>
                  <a:srgbClr val="FF0000"/>
                </a:solidFill>
              </a:rPr>
              <a:t>Groot Dictee </a:t>
            </a:r>
            <a:r>
              <a:rPr lang="nl-NL" sz="3200" b="1" i="1" u="sng" dirty="0">
                <a:solidFill>
                  <a:srgbClr val="FF0000"/>
                </a:solidFill>
              </a:rPr>
              <a:t>der</a:t>
            </a:r>
            <a:r>
              <a:rPr lang="nl-NL" sz="3200" b="1" i="1" dirty="0">
                <a:solidFill>
                  <a:srgbClr val="FF0000"/>
                </a:solidFill>
              </a:rPr>
              <a:t> Nederlandse Taal</a:t>
            </a:r>
            <a:endParaRPr lang="cs-CZ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0604" y="272658"/>
            <a:ext cx="1843355" cy="1325563"/>
          </a:xfrm>
        </p:spPr>
        <p:txBody>
          <a:bodyPr/>
          <a:lstStyle/>
          <a:p>
            <a:r>
              <a:rPr lang="cs-CZ" b="1" dirty="0" err="1"/>
              <a:t>datief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nl-NL" sz="3200" dirty="0"/>
              <a:t>een vorm op </a:t>
            </a:r>
            <a:r>
              <a:rPr lang="nl-NL" sz="3200" b="1" dirty="0"/>
              <a:t>–e</a:t>
            </a:r>
            <a:r>
              <a:rPr lang="cs-CZ" sz="3200" b="1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substantief</a:t>
            </a:r>
            <a:r>
              <a:rPr lang="cs-CZ" sz="3200" dirty="0"/>
              <a:t>), </a:t>
            </a:r>
            <a:r>
              <a:rPr lang="cs-CZ" sz="3200" dirty="0" err="1"/>
              <a:t>lidwoord</a:t>
            </a:r>
            <a:r>
              <a:rPr lang="cs-CZ" sz="3200" dirty="0"/>
              <a:t>: </a:t>
            </a:r>
            <a:r>
              <a:rPr lang="cs-CZ" sz="3200" b="1" dirty="0"/>
              <a:t>den (M), der (V)</a:t>
            </a:r>
          </a:p>
          <a:p>
            <a:r>
              <a:rPr lang="cs-CZ" sz="3200" dirty="0" err="1"/>
              <a:t>Vaste</a:t>
            </a:r>
            <a:r>
              <a:rPr lang="cs-CZ" sz="3200" dirty="0"/>
              <a:t> </a:t>
            </a:r>
            <a:r>
              <a:rPr lang="cs-CZ" sz="3200" dirty="0" err="1"/>
              <a:t>uitdrukkingen</a:t>
            </a:r>
            <a:r>
              <a:rPr lang="cs-CZ" sz="3200" dirty="0"/>
              <a:t>: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	</a:t>
            </a:r>
            <a:r>
              <a:rPr lang="nl-NL" sz="3200" b="1" i="1" dirty="0">
                <a:solidFill>
                  <a:srgbClr val="FF0000"/>
                </a:solidFill>
              </a:rPr>
              <a:t>in </a:t>
            </a:r>
            <a:r>
              <a:rPr lang="nl-NL" sz="3200" b="1" i="1" u="sng" dirty="0">
                <a:solidFill>
                  <a:srgbClr val="FF0000"/>
                </a:solidFill>
              </a:rPr>
              <a:t>den</a:t>
            </a:r>
            <a:r>
              <a:rPr lang="nl-NL" sz="3200" b="1" i="1" dirty="0">
                <a:solidFill>
                  <a:srgbClr val="FF0000"/>
                </a:solidFill>
              </a:rPr>
              <a:t> begin</a:t>
            </a:r>
            <a:r>
              <a:rPr lang="nl-NL" sz="3200" b="1" i="1" u="sng" dirty="0">
                <a:solidFill>
                  <a:srgbClr val="FF0000"/>
                </a:solidFill>
              </a:rPr>
              <a:t>ne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r>
              <a:rPr lang="nl-NL" sz="3200" b="1" i="1" dirty="0">
                <a:solidFill>
                  <a:srgbClr val="FF0000"/>
                </a:solidFill>
              </a:rPr>
              <a:t>van (gans</a:t>
            </a:r>
            <a:r>
              <a:rPr lang="nl-NL" sz="3200" b="1" i="1" u="sng" dirty="0">
                <a:solidFill>
                  <a:srgbClr val="FF0000"/>
                </a:solidFill>
              </a:rPr>
              <a:t>er</a:t>
            </a:r>
            <a:r>
              <a:rPr lang="nl-NL" sz="3200" b="1" i="1" dirty="0">
                <a:solidFill>
                  <a:srgbClr val="FF0000"/>
                </a:solidFill>
              </a:rPr>
              <a:t>) hart</a:t>
            </a:r>
            <a:r>
              <a:rPr lang="nl-NL" sz="3200" b="1" i="1" u="sng" dirty="0">
                <a:solidFill>
                  <a:srgbClr val="FF0000"/>
                </a:solidFill>
              </a:rPr>
              <a:t>e</a:t>
            </a:r>
            <a:r>
              <a:rPr lang="cs-CZ" sz="3200" b="1" i="1" dirty="0">
                <a:solidFill>
                  <a:srgbClr val="FF0000"/>
                </a:solidFill>
              </a:rPr>
              <a:t>, </a:t>
            </a:r>
            <a:r>
              <a:rPr lang="nl-NL" sz="3200" b="1" i="1" dirty="0">
                <a:solidFill>
                  <a:srgbClr val="FF0000"/>
                </a:solidFill>
              </a:rPr>
              <a:t>in koelen bloede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	</a:t>
            </a:r>
            <a:r>
              <a:rPr lang="nl-NL" sz="3200" b="1" i="1" dirty="0">
                <a:solidFill>
                  <a:srgbClr val="FF0000"/>
                </a:solidFill>
              </a:rPr>
              <a:t>heden ten dage</a:t>
            </a:r>
            <a:r>
              <a:rPr lang="nl-NL" sz="3200" b="1" dirty="0">
                <a:solidFill>
                  <a:srgbClr val="FF0000"/>
                </a:solidFill>
              </a:rPr>
              <a:t>,</a:t>
            </a:r>
            <a:r>
              <a:rPr lang="nl-NL" sz="3200" b="1" i="1" dirty="0">
                <a:solidFill>
                  <a:srgbClr val="FF0000"/>
                </a:solidFill>
              </a:rPr>
              <a:t>van goeden huize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r>
              <a:rPr lang="nl-NL" sz="3200" b="1" i="1" dirty="0">
                <a:solidFill>
                  <a:srgbClr val="FF0000"/>
                </a:solidFill>
              </a:rPr>
              <a:t>ten onrechte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	</a:t>
            </a:r>
            <a:r>
              <a:rPr lang="nl-NL" sz="3200" b="1" i="1" dirty="0">
                <a:solidFill>
                  <a:srgbClr val="FF0000"/>
                </a:solidFill>
              </a:rPr>
              <a:t>ten tijde van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r>
              <a:rPr lang="nl-NL" sz="3200" b="1" i="1" dirty="0">
                <a:solidFill>
                  <a:srgbClr val="FF0000"/>
                </a:solidFill>
              </a:rPr>
              <a:t>te allen tijde</a:t>
            </a:r>
            <a:r>
              <a:rPr lang="nl-NL" sz="3200" b="1" dirty="0">
                <a:solidFill>
                  <a:srgbClr val="FF0000"/>
                </a:solidFill>
              </a:rPr>
              <a:t>, </a:t>
            </a:r>
            <a:r>
              <a:rPr lang="nl-NL" sz="3200" b="1" i="1" dirty="0">
                <a:solidFill>
                  <a:srgbClr val="FF0000"/>
                </a:solidFill>
              </a:rPr>
              <a:t>met dien verstande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5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172" y="1265129"/>
            <a:ext cx="12087829" cy="5592871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??  </a:t>
            </a:r>
            <a:r>
              <a:rPr lang="en-GB" sz="3600" dirty="0"/>
              <a:t>t</a:t>
            </a:r>
            <a:r>
              <a:rPr lang="cs-CZ" sz="3600" dirty="0" err="1" smtClean="0"/>
              <a:t>weegenerasysteem</a:t>
            </a:r>
            <a:r>
              <a:rPr lang="cs-CZ" sz="3600" b="1" dirty="0" smtClean="0"/>
              <a:t> / systém dvou rodů ?? </a:t>
            </a:r>
          </a:p>
          <a:p>
            <a:endParaRPr lang="cs-CZ" sz="1100" b="1" dirty="0"/>
          </a:p>
          <a:p>
            <a:r>
              <a:rPr lang="cs-CZ" sz="3600" b="1" u="sng" dirty="0" err="1" smtClean="0">
                <a:solidFill>
                  <a:srgbClr val="C00000"/>
                </a:solidFill>
              </a:rPr>
              <a:t>driegenerasysteem</a:t>
            </a:r>
            <a:r>
              <a:rPr lang="cs-CZ" sz="3600" b="1" dirty="0" smtClean="0"/>
              <a:t>: </a:t>
            </a:r>
            <a:r>
              <a:rPr lang="cs-CZ" sz="3600" b="1" dirty="0" err="1" smtClean="0"/>
              <a:t>masculina</a:t>
            </a:r>
            <a:r>
              <a:rPr lang="cs-CZ" sz="3600" b="1" dirty="0" smtClean="0"/>
              <a:t> &amp; feminina </a:t>
            </a:r>
            <a:r>
              <a:rPr lang="cs-CZ" sz="3600" i="1" dirty="0" smtClean="0"/>
              <a:t>(de), </a:t>
            </a:r>
            <a:r>
              <a:rPr lang="cs-CZ" sz="3600" b="1" dirty="0" smtClean="0"/>
              <a:t>neutra </a:t>
            </a:r>
            <a:r>
              <a:rPr lang="cs-CZ" sz="3600" i="1" dirty="0" smtClean="0"/>
              <a:t>(</a:t>
            </a:r>
            <a:r>
              <a:rPr lang="cs-CZ" sz="3600" i="1" dirty="0" err="1" smtClean="0"/>
              <a:t>het</a:t>
            </a:r>
            <a:r>
              <a:rPr lang="cs-CZ" sz="3600" i="1" dirty="0" smtClean="0"/>
              <a:t>) </a:t>
            </a:r>
          </a:p>
          <a:p>
            <a:pPr marL="0" indent="0">
              <a:buNone/>
            </a:pPr>
            <a:endParaRPr lang="cs-CZ" sz="1700" b="1" dirty="0"/>
          </a:p>
          <a:p>
            <a:r>
              <a:rPr lang="cs-CZ" sz="3600" b="1" dirty="0" smtClean="0"/>
              <a:t>bij </a:t>
            </a:r>
            <a:r>
              <a:rPr lang="cs-CZ" sz="3600" b="1" dirty="0" err="1" smtClean="0"/>
              <a:t>mensen</a:t>
            </a:r>
            <a:r>
              <a:rPr lang="cs-CZ" sz="3600" b="1" dirty="0" smtClean="0"/>
              <a:t> / </a:t>
            </a:r>
            <a:r>
              <a:rPr lang="cs-CZ" sz="3600" b="1" dirty="0" err="1" smtClean="0"/>
              <a:t>dieren</a:t>
            </a:r>
            <a:r>
              <a:rPr lang="cs-CZ" sz="3600" b="1" dirty="0" smtClean="0"/>
              <a:t> </a:t>
            </a:r>
            <a:r>
              <a:rPr lang="cs-CZ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cs-CZ" sz="3600" dirty="0" smtClean="0">
                <a:solidFill>
                  <a:srgbClr val="0070C0"/>
                </a:solidFill>
              </a:rPr>
              <a:t>přirozený  x gramatický rod)</a:t>
            </a:r>
          </a:p>
          <a:p>
            <a:endParaRPr lang="cs-CZ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3600" dirty="0"/>
              <a:t>→  </a:t>
            </a:r>
            <a:r>
              <a:rPr lang="cs-CZ" sz="3600" dirty="0">
                <a:solidFill>
                  <a:srgbClr val="0070C0"/>
                </a:solidFill>
              </a:rPr>
              <a:t>de man / docent / </a:t>
            </a:r>
            <a:r>
              <a:rPr lang="cs-CZ" sz="3600" dirty="0" err="1" smtClean="0">
                <a:solidFill>
                  <a:srgbClr val="0070C0"/>
                </a:solidFill>
              </a:rPr>
              <a:t>acteur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3600" dirty="0"/>
              <a:t>→ </a:t>
            </a:r>
            <a:r>
              <a:rPr lang="cs-CZ" sz="3600" dirty="0" smtClean="0">
                <a:solidFill>
                  <a:srgbClr val="FF0000"/>
                </a:solidFill>
              </a:rPr>
              <a:t>de </a:t>
            </a:r>
            <a:r>
              <a:rPr lang="cs-CZ" sz="3600" dirty="0" err="1" smtClean="0">
                <a:solidFill>
                  <a:srgbClr val="FF0000"/>
                </a:solidFill>
              </a:rPr>
              <a:t>vrouw</a:t>
            </a:r>
            <a:r>
              <a:rPr lang="cs-CZ" sz="3600" dirty="0" smtClean="0">
                <a:solidFill>
                  <a:srgbClr val="FF0000"/>
                </a:solidFill>
              </a:rPr>
              <a:t> / docente / </a:t>
            </a:r>
            <a:r>
              <a:rPr lang="cs-CZ" sz="3600" dirty="0" err="1" smtClean="0">
                <a:solidFill>
                  <a:srgbClr val="FF0000"/>
                </a:solidFill>
              </a:rPr>
              <a:t>actrice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600" dirty="0"/>
              <a:t>→ </a:t>
            </a:r>
            <a:r>
              <a:rPr lang="cs-CZ" sz="3600" dirty="0" err="1" smtClean="0">
                <a:solidFill>
                  <a:srgbClr val="7030A0"/>
                </a:solidFill>
              </a:rPr>
              <a:t>het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kind</a:t>
            </a:r>
            <a:r>
              <a:rPr lang="cs-CZ" sz="3600" dirty="0" smtClean="0">
                <a:solidFill>
                  <a:srgbClr val="7030A0"/>
                </a:solidFill>
              </a:rPr>
              <a:t> / </a:t>
            </a:r>
            <a:r>
              <a:rPr lang="cs-CZ" sz="3600" dirty="0" err="1" smtClean="0">
                <a:solidFill>
                  <a:srgbClr val="7030A0"/>
                </a:solidFill>
              </a:rPr>
              <a:t>het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meisje</a:t>
            </a:r>
            <a:r>
              <a:rPr lang="cs-CZ" sz="3600" dirty="0" smtClean="0">
                <a:solidFill>
                  <a:srgbClr val="7030A0"/>
                </a:solidFill>
              </a:rPr>
              <a:t> / </a:t>
            </a:r>
            <a:r>
              <a:rPr lang="cs-CZ" sz="3600" dirty="0" err="1" smtClean="0">
                <a:solidFill>
                  <a:srgbClr val="7030A0"/>
                </a:solidFill>
              </a:rPr>
              <a:t>het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hondje</a:t>
            </a:r>
            <a:endParaRPr lang="cs-CZ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1500" b="1" dirty="0"/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586"/>
          </a:xfrm>
        </p:spPr>
        <p:txBody>
          <a:bodyPr/>
          <a:lstStyle/>
          <a:p>
            <a:r>
              <a:rPr lang="nl-NL" b="1" i="1" dirty="0"/>
              <a:t>de</a:t>
            </a:r>
            <a:r>
              <a:rPr lang="nl-NL" b="1" dirty="0"/>
              <a:t> -woorden    		x              </a:t>
            </a:r>
            <a:r>
              <a:rPr lang="nl-NL" b="1" i="1" dirty="0"/>
              <a:t>het</a:t>
            </a:r>
            <a:r>
              <a:rPr lang="nl-NL" b="1" dirty="0"/>
              <a:t>-woorden</a:t>
            </a:r>
            <a:endParaRPr lang="cs-CZ" dirty="0"/>
          </a:p>
        </p:txBody>
      </p:sp>
      <p:pic>
        <p:nvPicPr>
          <p:cNvPr id="2" name="Obrázek 1" descr="TransGriot: It Takes A Village To Enforce The &lt;strong&gt;Gender&lt;/strong&gt; Bin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49" y="4061564"/>
            <a:ext cx="2129424" cy="22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839" y="1265129"/>
            <a:ext cx="12029162" cy="5592871"/>
          </a:xfrm>
        </p:spPr>
        <p:txBody>
          <a:bodyPr>
            <a:normAutofit/>
          </a:bodyPr>
          <a:lstStyle/>
          <a:p>
            <a:r>
              <a:rPr lang="cs-CZ" sz="3200" b="1" u="sng" dirty="0" err="1" smtClean="0">
                <a:solidFill>
                  <a:srgbClr val="C00000"/>
                </a:solidFill>
              </a:rPr>
              <a:t>driegenerasysteem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masculina</a:t>
            </a:r>
            <a:r>
              <a:rPr lang="cs-CZ" sz="3200" b="1" dirty="0" smtClean="0"/>
              <a:t> en feminina </a:t>
            </a:r>
            <a:r>
              <a:rPr lang="cs-CZ" sz="3200" i="1" dirty="0" smtClean="0"/>
              <a:t>(de), </a:t>
            </a:r>
            <a:r>
              <a:rPr lang="cs-CZ" sz="3200" b="1" dirty="0" smtClean="0"/>
              <a:t>neutra </a:t>
            </a:r>
            <a:r>
              <a:rPr lang="cs-CZ" sz="3200" i="1" dirty="0" smtClean="0"/>
              <a:t>(</a:t>
            </a:r>
            <a:r>
              <a:rPr lang="cs-CZ" sz="3200" i="1" dirty="0" err="1" smtClean="0"/>
              <a:t>het</a:t>
            </a:r>
            <a:r>
              <a:rPr lang="cs-CZ" sz="3200" i="1" dirty="0" smtClean="0"/>
              <a:t>) 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3200" b="1" dirty="0" smtClean="0"/>
              <a:t>bij </a:t>
            </a:r>
            <a:r>
              <a:rPr lang="cs-CZ" sz="3200" b="1" dirty="0" err="1"/>
              <a:t>geen</a:t>
            </a:r>
            <a:r>
              <a:rPr lang="cs-CZ" sz="3200" b="1" dirty="0"/>
              <a:t> </a:t>
            </a:r>
            <a:r>
              <a:rPr lang="cs-CZ" sz="3200" b="1" dirty="0" err="1"/>
              <a:t>levende</a:t>
            </a:r>
            <a:r>
              <a:rPr lang="cs-CZ" sz="3200" b="1" dirty="0"/>
              <a:t> </a:t>
            </a:r>
            <a:r>
              <a:rPr lang="cs-CZ" sz="3200" b="1" dirty="0" err="1" smtClean="0"/>
              <a:t>wezens</a:t>
            </a:r>
            <a:r>
              <a:rPr lang="cs-CZ" sz="3200" b="1" dirty="0" smtClean="0"/>
              <a:t> / neživotná </a:t>
            </a:r>
            <a:r>
              <a:rPr lang="cs-CZ" sz="3200" b="1" dirty="0" err="1" smtClean="0"/>
              <a:t>subst</a:t>
            </a:r>
            <a:r>
              <a:rPr lang="cs-CZ" sz="3200" b="1" dirty="0" smtClean="0"/>
              <a:t>. </a:t>
            </a:r>
            <a:r>
              <a:rPr lang="cs-CZ" sz="3200" dirty="0" smtClean="0"/>
              <a:t>→</a:t>
            </a:r>
            <a:r>
              <a:rPr lang="cs-CZ" sz="3200" dirty="0"/>
              <a:t> </a:t>
            </a:r>
            <a:r>
              <a:rPr lang="cs-CZ" sz="3200" dirty="0" smtClean="0"/>
              <a:t>rozlišujeme také </a:t>
            </a:r>
            <a:r>
              <a:rPr lang="cs-CZ" sz="3200" b="1" dirty="0" err="1" smtClean="0"/>
              <a:t>feminimum</a:t>
            </a:r>
            <a:r>
              <a:rPr lang="cs-CZ" sz="3200" b="1" dirty="0" smtClean="0"/>
              <a:t> a </a:t>
            </a:r>
            <a:r>
              <a:rPr lang="cs-CZ" sz="3200" b="1" dirty="0" err="1" smtClean="0"/>
              <a:t>masculinum</a:t>
            </a:r>
            <a:r>
              <a:rPr lang="cs-CZ" sz="3200" b="1" dirty="0" smtClean="0"/>
              <a:t> ! </a:t>
            </a:r>
            <a:r>
              <a:rPr lang="cs-CZ" sz="3200" b="1" dirty="0" smtClean="0">
                <a:solidFill>
                  <a:srgbClr val="0070C0"/>
                </a:solidFill>
              </a:rPr>
              <a:t>( x AJ)</a:t>
            </a:r>
            <a:endParaRPr lang="cs-CZ" sz="3200" b="1" dirty="0">
              <a:solidFill>
                <a:srgbClr val="0070C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cs-CZ" sz="3200" b="1" dirty="0"/>
              <a:t>   F:  	</a:t>
            </a:r>
            <a:r>
              <a:rPr lang="cs-CZ" sz="3200" b="1" i="1" dirty="0">
                <a:solidFill>
                  <a:srgbClr val="FF0000"/>
                </a:solidFill>
              </a:rPr>
              <a:t>de </a:t>
            </a:r>
            <a:r>
              <a:rPr lang="cs-CZ" sz="3200" b="1" i="1" dirty="0" err="1">
                <a:solidFill>
                  <a:srgbClr val="FF0000"/>
                </a:solidFill>
              </a:rPr>
              <a:t>organisatie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regering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liefde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kennis</a:t>
            </a:r>
            <a:endParaRPr lang="cs-CZ" sz="3200" b="1" i="1" dirty="0">
              <a:solidFill>
                <a:srgbClr val="FF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cs-CZ" sz="3200" b="1" dirty="0"/>
              <a:t>   M:   </a:t>
            </a:r>
            <a:r>
              <a:rPr lang="cs-CZ" sz="3200" b="1" i="1" dirty="0" smtClean="0">
                <a:solidFill>
                  <a:srgbClr val="FF0000"/>
                </a:solidFill>
              </a:rPr>
              <a:t>de </a:t>
            </a:r>
            <a:r>
              <a:rPr lang="cs-CZ" sz="3200" b="1" i="1" dirty="0" err="1">
                <a:solidFill>
                  <a:srgbClr val="FF0000"/>
                </a:solidFill>
              </a:rPr>
              <a:t>appel</a:t>
            </a:r>
            <a:r>
              <a:rPr lang="cs-CZ" sz="3200" b="1" i="1" dirty="0">
                <a:solidFill>
                  <a:srgbClr val="FF0000"/>
                </a:solidFill>
              </a:rPr>
              <a:t>, de boom, de </a:t>
            </a:r>
            <a:r>
              <a:rPr lang="cs-CZ" sz="3200" b="1" i="1" dirty="0" err="1">
                <a:solidFill>
                  <a:srgbClr val="FF0000"/>
                </a:solidFill>
              </a:rPr>
              <a:t>stoel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strijd</a:t>
            </a:r>
            <a:endParaRPr lang="cs-CZ" sz="3200" b="1" i="1" dirty="0">
              <a:solidFill>
                <a:srgbClr val="FF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   </a:t>
            </a:r>
            <a:r>
              <a:rPr lang="cs-CZ" sz="3200" b="1" dirty="0"/>
              <a:t>M + F: </a:t>
            </a:r>
            <a:r>
              <a:rPr lang="cs-CZ" sz="3200" b="1" i="1" dirty="0">
                <a:solidFill>
                  <a:srgbClr val="FF0000"/>
                </a:solidFill>
              </a:rPr>
              <a:t>de </a:t>
            </a:r>
            <a:r>
              <a:rPr lang="cs-CZ" sz="3200" b="1" i="1" dirty="0" err="1">
                <a:solidFill>
                  <a:srgbClr val="FF0000"/>
                </a:solidFill>
              </a:rPr>
              <a:t>taal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soep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stad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deur</a:t>
            </a:r>
            <a:endParaRPr lang="cs-CZ" sz="3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16028" cy="6995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b="1" i="1" dirty="0" smtClean="0"/>
              <a:t>Genus bij </a:t>
            </a:r>
            <a:r>
              <a:rPr lang="cs-CZ" b="1" i="1" dirty="0" err="1" smtClean="0"/>
              <a:t>niet-levende</a:t>
            </a:r>
            <a:r>
              <a:rPr lang="cs-CZ" b="1" i="1" dirty="0" smtClean="0"/>
              <a:t>  </a:t>
            </a:r>
            <a:r>
              <a:rPr lang="nl-NL" b="1" dirty="0" smtClean="0"/>
              <a:t>de </a:t>
            </a:r>
            <a:r>
              <a:rPr lang="nl-NL" b="1" dirty="0"/>
              <a:t>-</a:t>
            </a:r>
            <a:r>
              <a:rPr lang="nl-NL" b="1" dirty="0" smtClean="0"/>
              <a:t>woorden</a:t>
            </a:r>
            <a:endParaRPr lang="cs-CZ" dirty="0"/>
          </a:p>
        </p:txBody>
      </p:sp>
      <p:pic>
        <p:nvPicPr>
          <p:cNvPr id="2" name="Obrázek 1" descr="TransGriot: It Takes A Village To Enforce The &lt;strong&gt;Gender&lt;/strong&gt; Bin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91" y="3918447"/>
            <a:ext cx="2129424" cy="22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6" y="365126"/>
            <a:ext cx="11377748" cy="111097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</a:t>
            </a:r>
            <a:r>
              <a:rPr lang="cs-CZ" b="1" dirty="0"/>
              <a:t>atuurlijk geslacht  x   grammaticaal woordgeslacht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6" y="1305018"/>
            <a:ext cx="11638469" cy="5187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PŘIROZENÝ ROD   X  GRAMATICKÝ ROD: </a:t>
            </a: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smtClean="0"/>
              <a:t> </a:t>
            </a:r>
            <a:r>
              <a:rPr lang="nl-NL" dirty="0" smtClean="0"/>
              <a:t>geen </a:t>
            </a:r>
            <a:r>
              <a:rPr lang="nl-NL" dirty="0"/>
              <a:t>verband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smtClean="0"/>
              <a:t> </a:t>
            </a:r>
            <a:r>
              <a:rPr lang="cs-CZ" b="1" dirty="0" err="1" smtClean="0"/>
              <a:t>verwijzing</a:t>
            </a:r>
            <a:r>
              <a:rPr lang="cs-CZ" dirty="0" smtClean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dirty="0" err="1"/>
              <a:t>personen</a:t>
            </a:r>
            <a:r>
              <a:rPr lang="cs-CZ" dirty="0"/>
              <a:t> </a:t>
            </a:r>
            <a:r>
              <a:rPr lang="cs-CZ" b="1" dirty="0" err="1"/>
              <a:t>gebaseerd</a:t>
            </a:r>
            <a:r>
              <a:rPr lang="cs-CZ" b="1" dirty="0"/>
              <a:t> op </a:t>
            </a:r>
            <a:r>
              <a:rPr lang="cs-CZ" b="1" dirty="0" err="1"/>
              <a:t>natuurlijk</a:t>
            </a:r>
            <a:r>
              <a:rPr lang="cs-CZ" b="1" dirty="0"/>
              <a:t> </a:t>
            </a:r>
            <a:r>
              <a:rPr lang="cs-CZ" b="1" dirty="0" err="1"/>
              <a:t>geslacht</a:t>
            </a:r>
            <a:r>
              <a:rPr lang="cs-CZ" dirty="0"/>
              <a:t>!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u="sng" dirty="0">
                <a:solidFill>
                  <a:srgbClr val="C00000"/>
                </a:solidFill>
              </a:rPr>
              <a:t>H</a:t>
            </a:r>
            <a:r>
              <a:rPr lang="nl-NL" b="1" i="1" u="sng" dirty="0">
                <a:solidFill>
                  <a:srgbClr val="C00000"/>
                </a:solidFill>
              </a:rPr>
              <a:t>et staatshoofd </a:t>
            </a:r>
            <a:r>
              <a:rPr lang="nl-NL" b="1" i="1" dirty="0">
                <a:solidFill>
                  <a:srgbClr val="C00000"/>
                </a:solidFill>
              </a:rPr>
              <a:t>komt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nl-NL" b="1" i="1" dirty="0">
                <a:solidFill>
                  <a:srgbClr val="C00000"/>
                </a:solidFill>
              </a:rPr>
              <a:t>op bezoek, </a:t>
            </a:r>
            <a:r>
              <a:rPr lang="cs-CZ" b="1" i="1" dirty="0" err="1">
                <a:solidFill>
                  <a:srgbClr val="C00000"/>
                </a:solidFill>
              </a:rPr>
              <a:t>we</a:t>
            </a:r>
            <a:r>
              <a:rPr lang="nl-NL" b="1" i="1" dirty="0">
                <a:solidFill>
                  <a:srgbClr val="C00000"/>
                </a:solidFill>
              </a:rPr>
              <a:t> moeten </a:t>
            </a:r>
            <a:r>
              <a:rPr lang="cs-CZ" b="1" i="1" strike="sngStrike" dirty="0" err="1">
                <a:solidFill>
                  <a:srgbClr val="C00000"/>
                </a:solidFill>
              </a:rPr>
              <a:t>het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nl-NL" b="1" i="1" u="sng" dirty="0" smtClean="0">
                <a:solidFill>
                  <a:srgbClr val="C00000"/>
                </a:solidFill>
              </a:rPr>
              <a:t>haar</a:t>
            </a:r>
            <a:r>
              <a:rPr lang="cs-CZ" b="1" i="1" u="sng" dirty="0" smtClean="0">
                <a:solidFill>
                  <a:srgbClr val="C00000"/>
                </a:solidFill>
              </a:rPr>
              <a:t> / hem</a:t>
            </a:r>
            <a:r>
              <a:rPr lang="nl-NL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goed</a:t>
            </a:r>
            <a:r>
              <a:rPr lang="nl-NL" b="1" i="1" dirty="0" smtClean="0">
                <a:solidFill>
                  <a:srgbClr val="C00000"/>
                </a:solidFill>
              </a:rPr>
              <a:t> </a:t>
            </a:r>
            <a:r>
              <a:rPr lang="nl-NL" b="1" i="1" dirty="0">
                <a:solidFill>
                  <a:srgbClr val="C00000"/>
                </a:solidFill>
              </a:rPr>
              <a:t>ontvangen</a:t>
            </a:r>
            <a:r>
              <a:rPr lang="nl-NL" b="1" i="1" dirty="0" smtClean="0">
                <a:solidFill>
                  <a:srgbClr val="C00000"/>
                </a:solidFill>
              </a:rPr>
              <a:t>.</a:t>
            </a:r>
            <a:endParaRPr lang="cs-CZ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C00000"/>
                </a:solidFill>
              </a:rPr>
              <a:t>Er </a:t>
            </a:r>
            <a:r>
              <a:rPr lang="cs-CZ" b="1" i="1" dirty="0" err="1" smtClean="0">
                <a:solidFill>
                  <a:srgbClr val="C00000"/>
                </a:solidFill>
              </a:rPr>
              <a:t>woont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een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leuk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meisje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hiernaast</a:t>
            </a:r>
            <a:r>
              <a:rPr lang="cs-CZ" b="1" i="1" dirty="0" smtClean="0">
                <a:solidFill>
                  <a:srgbClr val="C00000"/>
                </a:solidFill>
              </a:rPr>
              <a:t>, </a:t>
            </a:r>
            <a:r>
              <a:rPr lang="cs-CZ" b="1" i="1" dirty="0" err="1" smtClean="0">
                <a:solidFill>
                  <a:srgbClr val="C00000"/>
                </a:solidFill>
              </a:rPr>
              <a:t>ik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vind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strike="sngStrike" dirty="0" err="1" smtClean="0">
                <a:solidFill>
                  <a:srgbClr val="C00000"/>
                </a:solidFill>
              </a:rPr>
              <a:t>het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haar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supermooi</a:t>
            </a:r>
            <a:r>
              <a:rPr lang="cs-CZ" b="1" i="1" dirty="0" smtClean="0">
                <a:solidFill>
                  <a:srgbClr val="C00000"/>
                </a:solidFill>
              </a:rPr>
              <a:t>.</a:t>
            </a:r>
            <a:endParaRPr lang="cs-CZ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smtClean="0"/>
              <a:t> </a:t>
            </a:r>
            <a:r>
              <a:rPr lang="cs-CZ" dirty="0" err="1" smtClean="0"/>
              <a:t>meer</a:t>
            </a:r>
            <a:r>
              <a:rPr lang="cs-CZ" dirty="0" smtClean="0"/>
              <a:t> </a:t>
            </a:r>
            <a:r>
              <a:rPr lang="cs-CZ" dirty="0" err="1" smtClean="0"/>
              <a:t>voorbeelden</a:t>
            </a:r>
            <a:r>
              <a:rPr lang="cs-CZ" dirty="0" smtClean="0"/>
              <a:t>:</a:t>
            </a:r>
            <a:r>
              <a:rPr lang="cs-CZ" dirty="0"/>
              <a:t>	</a:t>
            </a:r>
            <a:r>
              <a:rPr lang="nl-NL" b="1" i="1" dirty="0" smtClean="0">
                <a:solidFill>
                  <a:srgbClr val="C00000"/>
                </a:solidFill>
              </a:rPr>
              <a:t>het </a:t>
            </a:r>
            <a:r>
              <a:rPr lang="nl-NL" b="1" i="1" dirty="0">
                <a:solidFill>
                  <a:srgbClr val="C00000"/>
                </a:solidFill>
              </a:rPr>
              <a:t>kind, </a:t>
            </a:r>
            <a:r>
              <a:rPr lang="nl-NL" b="1" i="1" dirty="0" smtClean="0">
                <a:solidFill>
                  <a:srgbClr val="C00000"/>
                </a:solidFill>
              </a:rPr>
              <a:t>het </a:t>
            </a:r>
            <a:r>
              <a:rPr lang="cs-CZ" b="1" i="1" dirty="0">
                <a:solidFill>
                  <a:srgbClr val="C00000"/>
                </a:solidFill>
              </a:rPr>
              <a:t>j</a:t>
            </a:r>
            <a:r>
              <a:rPr lang="nl-NL" b="1" i="1" dirty="0">
                <a:solidFill>
                  <a:srgbClr val="C00000"/>
                </a:solidFill>
              </a:rPr>
              <a:t>ongetje, het paard en het varken</a:t>
            </a:r>
            <a:endParaRPr lang="cs-CZ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</a:t>
            </a:r>
            <a:r>
              <a:rPr lang="cs-CZ" sz="5400" b="1" dirty="0"/>
              <a:t>   de- </a:t>
            </a:r>
            <a:r>
              <a:rPr lang="cs-CZ" sz="5400" b="1" dirty="0" err="1"/>
              <a:t>woorden</a:t>
            </a:r>
            <a:r>
              <a:rPr lang="cs-CZ" sz="5400" b="1" dirty="0"/>
              <a:t> 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42871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6223"/>
          </a:xfrm>
        </p:spPr>
        <p:txBody>
          <a:bodyPr/>
          <a:lstStyle/>
          <a:p>
            <a:r>
              <a:rPr lang="en-GB" b="1" dirty="0"/>
              <a:t>d</a:t>
            </a:r>
            <a:r>
              <a:rPr lang="cs-CZ" b="1" dirty="0"/>
              <a:t>e- woorden: vormcategorieën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7" y="1690688"/>
            <a:ext cx="11723597" cy="499749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dirty="0" err="1"/>
              <a:t>conversie</a:t>
            </a:r>
            <a:r>
              <a:rPr lang="cs-CZ" dirty="0"/>
              <a:t> van </a:t>
            </a:r>
            <a:r>
              <a:rPr lang="cs-CZ" b="1" dirty="0" err="1"/>
              <a:t>werkwoordstam</a:t>
            </a:r>
            <a:endParaRPr lang="cs-CZ" b="1" dirty="0"/>
          </a:p>
          <a:p>
            <a:pPr marL="0" indent="0">
              <a:buNone/>
            </a:pPr>
            <a:r>
              <a:rPr lang="nl-NL" b="1" i="1" u="sng" dirty="0">
                <a:solidFill>
                  <a:srgbClr val="FF0000"/>
                </a:solidFill>
              </a:rPr>
              <a:t>de</a:t>
            </a:r>
            <a:r>
              <a:rPr lang="nl-NL" b="1" i="1" dirty="0">
                <a:solidFill>
                  <a:srgbClr val="FF0000"/>
                </a:solidFill>
              </a:rPr>
              <a:t> </a:t>
            </a:r>
            <a:r>
              <a:rPr lang="nl-NL" b="1" i="1" dirty="0" smtClean="0">
                <a:solidFill>
                  <a:srgbClr val="FF0000"/>
                </a:solidFill>
              </a:rPr>
              <a:t>groei</a:t>
            </a:r>
            <a:r>
              <a:rPr lang="nl-NL" b="1" i="1" dirty="0">
                <a:solidFill>
                  <a:srgbClr val="FF0000"/>
                </a:solidFill>
              </a:rPr>
              <a:t>, haat, duw, roep, </a:t>
            </a:r>
            <a:r>
              <a:rPr lang="nl-NL" b="1" i="1" dirty="0" smtClean="0">
                <a:solidFill>
                  <a:srgbClr val="FF0000"/>
                </a:solidFill>
              </a:rPr>
              <a:t>val</a:t>
            </a:r>
            <a:r>
              <a:rPr lang="nl-NL" b="1" i="1" dirty="0">
                <a:solidFill>
                  <a:srgbClr val="FF0000"/>
                </a:solidFill>
              </a:rPr>
              <a:t>; 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nl-NL" b="1" i="1" dirty="0" smtClean="0">
                <a:solidFill>
                  <a:srgbClr val="FF0000"/>
                </a:solidFill>
              </a:rPr>
              <a:t>inzet</a:t>
            </a:r>
            <a:r>
              <a:rPr lang="nl-NL" b="1" i="1" dirty="0">
                <a:solidFill>
                  <a:srgbClr val="FF0000"/>
                </a:solidFill>
              </a:rPr>
              <a:t>, </a:t>
            </a:r>
            <a:r>
              <a:rPr lang="nl-NL" b="1" i="1" dirty="0" smtClean="0">
                <a:solidFill>
                  <a:srgbClr val="FF0000"/>
                </a:solidFill>
              </a:rPr>
              <a:t>overval</a:t>
            </a:r>
            <a:r>
              <a:rPr lang="nl-NL" b="1" i="1" dirty="0">
                <a:solidFill>
                  <a:srgbClr val="FF0000"/>
                </a:solidFill>
              </a:rPr>
              <a:t>, </a:t>
            </a:r>
            <a:r>
              <a:rPr lang="nl-NL" b="1" i="1" dirty="0" smtClean="0">
                <a:solidFill>
                  <a:srgbClr val="FF0000"/>
                </a:solidFill>
              </a:rPr>
              <a:t>aankoop</a:t>
            </a:r>
            <a:r>
              <a:rPr lang="cs-CZ" sz="1400" b="1" i="1" dirty="0" smtClean="0">
                <a:solidFill>
                  <a:srgbClr val="FF0000"/>
                </a:solidFill>
              </a:rPr>
              <a:t>, …</a:t>
            </a:r>
          </a:p>
          <a:p>
            <a:pPr marL="0" indent="0">
              <a:buNone/>
            </a:pPr>
            <a:endParaRPr lang="cs-CZ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LET OP: </a:t>
            </a:r>
            <a:r>
              <a:rPr lang="cs-CZ" u="sng" dirty="0" err="1" smtClean="0"/>
              <a:t>soms</a:t>
            </a:r>
            <a:r>
              <a:rPr lang="cs-CZ" u="sng" dirty="0" smtClean="0"/>
              <a:t> </a:t>
            </a:r>
            <a:r>
              <a:rPr lang="cs-CZ" u="sng" dirty="0"/>
              <a:t>met </a:t>
            </a:r>
            <a:r>
              <a:rPr lang="cs-CZ" b="1" u="sng" dirty="0" err="1"/>
              <a:t>klankverandering</a:t>
            </a:r>
            <a:r>
              <a:rPr lang="cs-CZ" dirty="0"/>
              <a:t>: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nl-NL" b="1" i="1" dirty="0">
                <a:solidFill>
                  <a:srgbClr val="FF0000"/>
                </a:solidFill>
              </a:rPr>
              <a:t>band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i="1" dirty="0"/>
              <a:t>(</a:t>
            </a:r>
            <a:r>
              <a:rPr lang="cs-CZ" i="1" dirty="0" err="1"/>
              <a:t>binden</a:t>
            </a:r>
            <a:r>
              <a:rPr lang="cs-CZ" i="1" dirty="0"/>
              <a:t>)</a:t>
            </a:r>
            <a:r>
              <a:rPr lang="nl-NL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nl-NL" b="1" i="1" dirty="0">
                <a:solidFill>
                  <a:srgbClr val="FF0000"/>
                </a:solidFill>
              </a:rPr>
              <a:t>gift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i="1" dirty="0"/>
              <a:t>(</a:t>
            </a:r>
            <a:r>
              <a:rPr lang="cs-CZ" i="1" dirty="0" err="1"/>
              <a:t>geven</a:t>
            </a:r>
            <a:r>
              <a:rPr lang="cs-CZ" i="1" dirty="0"/>
              <a:t>)</a:t>
            </a:r>
            <a:r>
              <a:rPr lang="nl-NL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de</a:t>
            </a:r>
            <a:r>
              <a:rPr lang="cs-CZ" dirty="0"/>
              <a:t> </a:t>
            </a:r>
            <a:r>
              <a:rPr lang="nl-NL" b="1" i="1" dirty="0">
                <a:solidFill>
                  <a:srgbClr val="FF0000"/>
                </a:solidFill>
              </a:rPr>
              <a:t>greep</a:t>
            </a:r>
            <a:r>
              <a:rPr lang="cs-CZ" i="1" dirty="0"/>
              <a:t> (</a:t>
            </a:r>
            <a:r>
              <a:rPr lang="cs-CZ" i="1" dirty="0" err="1"/>
              <a:t>grijpen</a:t>
            </a:r>
            <a:r>
              <a:rPr lang="cs-CZ" i="1" dirty="0"/>
              <a:t>), </a:t>
            </a:r>
            <a:r>
              <a:rPr lang="cs-CZ" b="1" i="1" dirty="0">
                <a:solidFill>
                  <a:srgbClr val="FF0000"/>
                </a:solidFill>
              </a:rPr>
              <a:t>de</a:t>
            </a:r>
            <a:r>
              <a:rPr lang="cs-CZ" i="1" dirty="0"/>
              <a:t> </a:t>
            </a:r>
            <a:r>
              <a:rPr lang="nl-NL" b="1" i="1" dirty="0">
                <a:solidFill>
                  <a:srgbClr val="FF0000"/>
                </a:solidFill>
              </a:rPr>
              <a:t>inbraak</a:t>
            </a:r>
            <a:r>
              <a:rPr lang="cs-CZ" i="1" dirty="0"/>
              <a:t> (</a:t>
            </a:r>
            <a:r>
              <a:rPr lang="cs-CZ" i="1" dirty="0" err="1"/>
              <a:t>inbreken</a:t>
            </a:r>
            <a:r>
              <a:rPr lang="cs-CZ" i="1" dirty="0"/>
              <a:t>)</a:t>
            </a:r>
            <a:r>
              <a:rPr lang="nl-NL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nl-NL" b="1" i="1" dirty="0">
                <a:solidFill>
                  <a:srgbClr val="FF0000"/>
                </a:solidFill>
              </a:rPr>
              <a:t>opstand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i="1" dirty="0"/>
              <a:t>(</a:t>
            </a:r>
            <a:r>
              <a:rPr lang="cs-CZ" i="1" dirty="0" err="1"/>
              <a:t>staan</a:t>
            </a:r>
            <a:r>
              <a:rPr lang="cs-CZ" i="1" dirty="0"/>
              <a:t>)</a:t>
            </a:r>
            <a:r>
              <a:rPr lang="nl-NL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nl-NL" b="1" i="1" dirty="0">
                <a:solidFill>
                  <a:srgbClr val="FF0000"/>
                </a:solidFill>
              </a:rPr>
              <a:t>sprong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springen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nl-NL" sz="2400" dirty="0" smtClean="0"/>
              <a:t>→</a:t>
            </a:r>
            <a:r>
              <a:rPr lang="cs-CZ" sz="2400" dirty="0" smtClean="0"/>
              <a:t>  LET</a:t>
            </a:r>
            <a:r>
              <a:rPr lang="en-GB" sz="2400" dirty="0" smtClean="0"/>
              <a:t> </a:t>
            </a:r>
            <a:r>
              <a:rPr lang="en-GB" sz="2400" dirty="0"/>
              <a:t>OP: </a:t>
            </a:r>
            <a:r>
              <a:rPr lang="nl-NL" sz="2400" dirty="0"/>
              <a:t>werkwoordsstammen met </a:t>
            </a:r>
            <a:r>
              <a:rPr lang="nl-NL" sz="2400" b="1" i="1" dirty="0"/>
              <a:t>be-</a:t>
            </a:r>
            <a:r>
              <a:rPr lang="nl-NL" sz="2400" b="1" dirty="0"/>
              <a:t>, </a:t>
            </a:r>
            <a:r>
              <a:rPr lang="nl-NL" sz="2400" b="1" i="1" dirty="0"/>
              <a:t>ge-</a:t>
            </a:r>
            <a:r>
              <a:rPr lang="nl-NL" sz="2400" b="1" dirty="0"/>
              <a:t>, </a:t>
            </a:r>
            <a:r>
              <a:rPr lang="nl-NL" sz="2400" b="1" i="1" dirty="0"/>
              <a:t>ont-, ver-</a:t>
            </a:r>
            <a:r>
              <a:rPr lang="en-GB" sz="2400" b="1" i="1" dirty="0"/>
              <a:t>  </a:t>
            </a:r>
            <a:r>
              <a:rPr lang="cs-CZ" sz="2400" i="1" dirty="0">
                <a:solidFill>
                  <a:srgbClr val="FF0000"/>
                </a:solidFill>
              </a:rPr>
              <a:t>het begin, het gebruik, het verhaal </a:t>
            </a:r>
            <a:endParaRPr lang="cs-CZ" sz="2400" i="1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 descr="Pozor Varování Vykřičník · Free vector graphic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103" y="2855934"/>
            <a:ext cx="1133475" cy="9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3448"/>
            <a:ext cx="10515600" cy="505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2. </a:t>
            </a:r>
            <a:r>
              <a:rPr lang="cs-CZ" sz="3200" u="sng" dirty="0"/>
              <a:t>Typische achtervoegsels</a:t>
            </a:r>
            <a:r>
              <a:rPr lang="cs-CZ" sz="3200" dirty="0"/>
              <a:t>:</a:t>
            </a:r>
            <a:endParaRPr lang="en-GB" sz="3200" dirty="0"/>
          </a:p>
          <a:p>
            <a:pPr marL="0" indent="0">
              <a:buNone/>
            </a:pPr>
            <a:endParaRPr lang="cs-CZ" sz="1000" dirty="0"/>
          </a:p>
          <a:p>
            <a:r>
              <a:rPr lang="cs-CZ" sz="3200" b="1" i="1" dirty="0"/>
              <a:t>-</a:t>
            </a:r>
            <a:r>
              <a:rPr lang="nl-NL" sz="3200" b="1" dirty="0"/>
              <a:t>de</a:t>
            </a:r>
            <a:r>
              <a:rPr lang="cs-CZ" sz="3200" b="1" dirty="0"/>
              <a:t>/-te: </a:t>
            </a:r>
            <a:r>
              <a:rPr lang="en-GB" sz="3200" b="1" dirty="0"/>
              <a:t>	</a:t>
            </a:r>
            <a:r>
              <a:rPr lang="nl-NL" sz="3200" b="1" i="1" dirty="0">
                <a:solidFill>
                  <a:srgbClr val="FF0000"/>
                </a:solidFill>
              </a:rPr>
              <a:t>de liefde, de lengte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breedte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ruimte</a:t>
            </a:r>
            <a:endParaRPr lang="cs-CZ" sz="3200" b="1" i="1" dirty="0">
              <a:solidFill>
                <a:srgbClr val="FF0000"/>
              </a:solidFill>
            </a:endParaRPr>
          </a:p>
          <a:p>
            <a:r>
              <a:rPr lang="nl-NL" sz="3200" b="1" dirty="0"/>
              <a:t>-heid</a:t>
            </a:r>
            <a:r>
              <a:rPr lang="cs-CZ" sz="3200" b="1" dirty="0"/>
              <a:t>: </a:t>
            </a:r>
            <a:r>
              <a:rPr lang="en-GB" sz="3200" b="1" dirty="0"/>
              <a:t>	</a:t>
            </a:r>
            <a:r>
              <a:rPr lang="nl-NL" sz="3200" b="1" i="1" dirty="0">
                <a:solidFill>
                  <a:srgbClr val="FF0000"/>
                </a:solidFill>
              </a:rPr>
              <a:t>de goedheid, de schoonheid, de waarheid </a:t>
            </a:r>
            <a:endParaRPr lang="cs-CZ" sz="3200" b="1" i="1" dirty="0">
              <a:solidFill>
                <a:srgbClr val="FF0000"/>
              </a:solidFill>
            </a:endParaRPr>
          </a:p>
          <a:p>
            <a:r>
              <a:rPr lang="cs-CZ" sz="3200" b="1" dirty="0"/>
              <a:t>-i</a:t>
            </a:r>
            <a:r>
              <a:rPr lang="nl-NL" sz="3200" b="1" dirty="0"/>
              <a:t>ng</a:t>
            </a:r>
            <a:r>
              <a:rPr lang="cs-CZ" sz="3200" b="1" dirty="0"/>
              <a:t>: </a:t>
            </a:r>
            <a:r>
              <a:rPr lang="en-GB" sz="3200" b="1" dirty="0"/>
              <a:t>	</a:t>
            </a:r>
            <a:r>
              <a:rPr lang="nl-NL" sz="3200" b="1" i="1" dirty="0">
                <a:solidFill>
                  <a:srgbClr val="FF0000"/>
                </a:solidFill>
              </a:rPr>
              <a:t>de bevrijding, de regering, </a:t>
            </a:r>
            <a:r>
              <a:rPr lang="cs-CZ" sz="3200" b="1" i="1" dirty="0">
                <a:solidFill>
                  <a:srgbClr val="FF0000"/>
                </a:solidFill>
              </a:rPr>
              <a:t>de opening</a:t>
            </a:r>
          </a:p>
          <a:p>
            <a:r>
              <a:rPr lang="nl-NL" sz="3200" b="1" dirty="0"/>
              <a:t>-ij</a:t>
            </a:r>
            <a:r>
              <a:rPr lang="cs-CZ" sz="3200" b="1" dirty="0"/>
              <a:t>: </a:t>
            </a:r>
            <a:r>
              <a:rPr lang="en-GB" sz="3200" b="1" dirty="0"/>
              <a:t>		</a:t>
            </a:r>
            <a:r>
              <a:rPr lang="nl-NL" sz="3200" b="1" i="1" dirty="0">
                <a:solidFill>
                  <a:srgbClr val="FF0000"/>
                </a:solidFill>
              </a:rPr>
              <a:t>de bakkerij, de maatschappij</a:t>
            </a:r>
          </a:p>
          <a:p>
            <a:r>
              <a:rPr lang="nl-NL" sz="3200" b="1" dirty="0"/>
              <a:t>-nis</a:t>
            </a:r>
            <a:r>
              <a:rPr lang="cs-CZ" sz="3200" dirty="0"/>
              <a:t>: </a:t>
            </a:r>
            <a:r>
              <a:rPr lang="en-GB" sz="3200" dirty="0"/>
              <a:t>	</a:t>
            </a:r>
            <a:r>
              <a:rPr lang="nl-NL" sz="3200" b="1" i="1" dirty="0">
                <a:solidFill>
                  <a:srgbClr val="FF0000"/>
                </a:solidFill>
              </a:rPr>
              <a:t>de begrafenis, de duisternis, de kennis</a:t>
            </a:r>
            <a:endParaRPr lang="cs-CZ" sz="3200" b="1" i="1" dirty="0">
              <a:solidFill>
                <a:srgbClr val="FF0000"/>
              </a:solidFill>
            </a:endParaRPr>
          </a:p>
          <a:p>
            <a:r>
              <a:rPr lang="cs-CZ" sz="3200" i="1" dirty="0"/>
              <a:t>-</a:t>
            </a:r>
            <a:r>
              <a:rPr lang="nl-NL" sz="3200" b="1" dirty="0"/>
              <a:t>st </a:t>
            </a:r>
            <a:r>
              <a:rPr lang="nl-NL" sz="3200" dirty="0"/>
              <a:t>(na werkwoordsstammen)</a:t>
            </a:r>
            <a:r>
              <a:rPr lang="cs-CZ" sz="3200" dirty="0"/>
              <a:t>: </a:t>
            </a:r>
            <a:r>
              <a:rPr lang="nl-NL" sz="3200" b="1" i="1" dirty="0">
                <a:solidFill>
                  <a:srgbClr val="FF0000"/>
                </a:solidFill>
              </a:rPr>
              <a:t>de komst, de winst</a:t>
            </a:r>
            <a:r>
              <a:rPr lang="cs-CZ" sz="3200" b="1" i="1" dirty="0">
                <a:solidFill>
                  <a:srgbClr val="FF0000"/>
                </a:solidFill>
              </a:rPr>
              <a:t>, de </a:t>
            </a:r>
            <a:r>
              <a:rPr lang="cs-CZ" sz="3200" b="1" i="1" dirty="0" err="1">
                <a:solidFill>
                  <a:srgbClr val="FF0000"/>
                </a:solidFill>
              </a:rPr>
              <a:t>kunst</a:t>
            </a:r>
            <a:endParaRPr lang="cs-CZ" sz="3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322"/>
          </a:xfrm>
        </p:spPr>
        <p:txBody>
          <a:bodyPr/>
          <a:lstStyle/>
          <a:p>
            <a:r>
              <a:rPr lang="en-GB" b="1" dirty="0"/>
              <a:t>d</a:t>
            </a:r>
            <a:r>
              <a:rPr lang="cs-CZ" b="1" dirty="0"/>
              <a:t>e- woorden: vormcategorieën</a:t>
            </a:r>
            <a:endParaRPr lang="cs-CZ" dirty="0"/>
          </a:p>
        </p:txBody>
      </p:sp>
      <p:pic>
        <p:nvPicPr>
          <p:cNvPr id="1025" name="Picture 1" descr="pijl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jl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ijl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31" y="1436914"/>
            <a:ext cx="11808823" cy="52120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200" dirty="0"/>
              <a:t>3. </a:t>
            </a:r>
            <a:r>
              <a:rPr lang="cs-CZ" sz="3200" u="sng" dirty="0" err="1"/>
              <a:t>Vreemde</a:t>
            </a:r>
            <a:r>
              <a:rPr lang="cs-CZ" sz="3200" dirty="0"/>
              <a:t> </a:t>
            </a:r>
            <a:r>
              <a:rPr lang="cs-CZ" sz="3200" u="sng" dirty="0" err="1"/>
              <a:t>achtervoegsels</a:t>
            </a:r>
            <a:r>
              <a:rPr lang="cs-CZ" sz="3200" dirty="0"/>
              <a:t>:</a:t>
            </a:r>
          </a:p>
          <a:p>
            <a:r>
              <a:rPr lang="cs-CZ" sz="3100" b="1" dirty="0"/>
              <a:t>-</a:t>
            </a:r>
            <a:r>
              <a:rPr lang="cs-CZ" sz="3100" b="1" dirty="0" err="1"/>
              <a:t>ica</a:t>
            </a:r>
            <a:r>
              <a:rPr lang="cs-CZ" sz="3100" b="1" dirty="0"/>
              <a:t>: </a:t>
            </a:r>
            <a:r>
              <a:rPr lang="cs-CZ" sz="3100" i="1" dirty="0">
                <a:solidFill>
                  <a:srgbClr val="FF0000"/>
                </a:solidFill>
              </a:rPr>
              <a:t>de </a:t>
            </a:r>
            <a:r>
              <a:rPr lang="cs-CZ" sz="3100" i="1" dirty="0" err="1">
                <a:solidFill>
                  <a:srgbClr val="FF0000"/>
                </a:solidFill>
              </a:rPr>
              <a:t>ethica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fysica</a:t>
            </a:r>
            <a:endParaRPr lang="cs-CZ" sz="3100" i="1" dirty="0">
              <a:solidFill>
                <a:srgbClr val="FF0000"/>
              </a:solidFill>
            </a:endParaRPr>
          </a:p>
          <a:p>
            <a:r>
              <a:rPr lang="cs-CZ" sz="3100" b="1" dirty="0"/>
              <a:t>-</a:t>
            </a:r>
            <a:r>
              <a:rPr lang="cs-CZ" sz="3100" b="1" dirty="0" err="1"/>
              <a:t>ie</a:t>
            </a:r>
            <a:r>
              <a:rPr lang="cs-CZ" sz="3100" b="1" dirty="0"/>
              <a:t>: </a:t>
            </a:r>
            <a:r>
              <a:rPr lang="cs-CZ" sz="3100" i="1" dirty="0">
                <a:solidFill>
                  <a:srgbClr val="FF0000"/>
                </a:solidFill>
              </a:rPr>
              <a:t>de biologie, de chirurgie, de </a:t>
            </a:r>
            <a:r>
              <a:rPr lang="cs-CZ" sz="3100" i="1" dirty="0" err="1">
                <a:solidFill>
                  <a:srgbClr val="FF0000"/>
                </a:solidFill>
              </a:rPr>
              <a:t>traditie</a:t>
            </a:r>
            <a:endParaRPr lang="cs-CZ" sz="3100" i="1" dirty="0">
              <a:solidFill>
                <a:srgbClr val="FF0000"/>
              </a:solidFill>
            </a:endParaRPr>
          </a:p>
          <a:p>
            <a:r>
              <a:rPr lang="cs-CZ" sz="3100" b="1" dirty="0"/>
              <a:t>-</a:t>
            </a:r>
            <a:r>
              <a:rPr lang="cs-CZ" sz="3100" b="1" dirty="0" err="1"/>
              <a:t>iek</a:t>
            </a:r>
            <a:r>
              <a:rPr lang="cs-CZ" sz="3100" b="1" dirty="0"/>
              <a:t> </a:t>
            </a:r>
            <a:r>
              <a:rPr lang="cs-CZ" sz="3100" dirty="0"/>
              <a:t>(bij </a:t>
            </a:r>
            <a:r>
              <a:rPr lang="cs-CZ" sz="3100" dirty="0" err="1"/>
              <a:t>abstracta</a:t>
            </a:r>
            <a:r>
              <a:rPr lang="cs-CZ" sz="3100" dirty="0"/>
              <a:t>): </a:t>
            </a:r>
            <a:r>
              <a:rPr lang="cs-CZ" sz="3100" i="1" dirty="0">
                <a:solidFill>
                  <a:srgbClr val="FF0000"/>
                </a:solidFill>
              </a:rPr>
              <a:t>de </a:t>
            </a:r>
            <a:r>
              <a:rPr lang="cs-CZ" sz="3100" i="1" dirty="0" err="1">
                <a:solidFill>
                  <a:srgbClr val="FF0000"/>
                </a:solidFill>
              </a:rPr>
              <a:t>muziek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neerlandistiek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politiek</a:t>
            </a:r>
            <a:endParaRPr lang="cs-CZ" sz="3100" i="1" dirty="0">
              <a:solidFill>
                <a:srgbClr val="FF0000"/>
              </a:solidFill>
            </a:endParaRPr>
          </a:p>
          <a:p>
            <a:r>
              <a:rPr lang="cs-CZ" sz="3100" b="1" dirty="0"/>
              <a:t>-</a:t>
            </a:r>
            <a:r>
              <a:rPr lang="cs-CZ" sz="3100" b="1" dirty="0" err="1"/>
              <a:t>ine</a:t>
            </a:r>
            <a:r>
              <a:rPr lang="cs-CZ" sz="3100" b="1" dirty="0"/>
              <a:t>: </a:t>
            </a:r>
            <a:r>
              <a:rPr lang="cs-CZ" sz="3100" i="1" dirty="0">
                <a:solidFill>
                  <a:srgbClr val="FF0000"/>
                </a:solidFill>
              </a:rPr>
              <a:t>de </a:t>
            </a:r>
            <a:r>
              <a:rPr lang="cs-CZ" sz="3100" i="1" dirty="0" err="1">
                <a:solidFill>
                  <a:srgbClr val="FF0000"/>
                </a:solidFill>
              </a:rPr>
              <a:t>cabine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discipline</a:t>
            </a:r>
            <a:r>
              <a:rPr lang="cs-CZ" sz="3100" i="1" dirty="0">
                <a:solidFill>
                  <a:srgbClr val="FF0000"/>
                </a:solidFill>
              </a:rPr>
              <a:t>, de vaseline </a:t>
            </a:r>
          </a:p>
          <a:p>
            <a:r>
              <a:rPr lang="cs-CZ" sz="3100" b="1" dirty="0"/>
              <a:t>-</a:t>
            </a:r>
            <a:r>
              <a:rPr lang="cs-CZ" sz="3100" b="1" dirty="0" err="1"/>
              <a:t>iteit</a:t>
            </a:r>
            <a:r>
              <a:rPr lang="cs-CZ" sz="3100" i="1" dirty="0">
                <a:solidFill>
                  <a:srgbClr val="FF0000"/>
                </a:solidFill>
              </a:rPr>
              <a:t>: de </a:t>
            </a:r>
            <a:r>
              <a:rPr lang="cs-CZ" sz="3100" i="1" dirty="0" err="1">
                <a:solidFill>
                  <a:srgbClr val="FF0000"/>
                </a:solidFill>
              </a:rPr>
              <a:t>elektriciteit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kwantiteit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rariteit</a:t>
            </a:r>
            <a:endParaRPr lang="cs-CZ" sz="3100" i="1" dirty="0">
              <a:solidFill>
                <a:srgbClr val="FF0000"/>
              </a:solidFill>
            </a:endParaRPr>
          </a:p>
          <a:p>
            <a:r>
              <a:rPr lang="cs-CZ" sz="3100" b="1" dirty="0"/>
              <a:t>-ose: </a:t>
            </a:r>
            <a:r>
              <a:rPr lang="cs-CZ" sz="3100" i="1" dirty="0">
                <a:solidFill>
                  <a:srgbClr val="FF0000"/>
                </a:solidFill>
              </a:rPr>
              <a:t>de diagnose, de </a:t>
            </a:r>
            <a:r>
              <a:rPr lang="cs-CZ" sz="3100" i="1" dirty="0" err="1">
                <a:solidFill>
                  <a:srgbClr val="FF0000"/>
                </a:solidFill>
              </a:rPr>
              <a:t>metamorfose</a:t>
            </a:r>
            <a:endParaRPr lang="cs-CZ" sz="3100" i="1" dirty="0">
              <a:solidFill>
                <a:srgbClr val="FF0000"/>
              </a:solidFill>
            </a:endParaRPr>
          </a:p>
          <a:p>
            <a:r>
              <a:rPr lang="cs-CZ" sz="3100" b="1" dirty="0"/>
              <a:t>-sis, -tis, -</a:t>
            </a:r>
            <a:r>
              <a:rPr lang="cs-CZ" sz="3100" b="1" dirty="0" err="1"/>
              <a:t>xis</a:t>
            </a:r>
            <a:r>
              <a:rPr lang="cs-CZ" sz="3100" i="1" dirty="0">
                <a:solidFill>
                  <a:srgbClr val="FF0000"/>
                </a:solidFill>
              </a:rPr>
              <a:t>: de </a:t>
            </a:r>
            <a:r>
              <a:rPr lang="cs-CZ" sz="3100" i="1" dirty="0" err="1">
                <a:solidFill>
                  <a:srgbClr val="FF0000"/>
                </a:solidFill>
              </a:rPr>
              <a:t>basis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crisis</a:t>
            </a:r>
            <a:r>
              <a:rPr lang="cs-CZ" sz="3100" i="1" dirty="0">
                <a:solidFill>
                  <a:srgbClr val="FF0000"/>
                </a:solidFill>
              </a:rPr>
              <a:t>; de bronchitis, de </a:t>
            </a:r>
            <a:r>
              <a:rPr lang="cs-CZ" sz="3100" i="1" dirty="0" err="1">
                <a:solidFill>
                  <a:srgbClr val="FF0000"/>
                </a:solidFill>
              </a:rPr>
              <a:t>syntaxis</a:t>
            </a:r>
            <a:r>
              <a:rPr lang="cs-CZ" sz="3100" i="1" dirty="0">
                <a:solidFill>
                  <a:srgbClr val="FF0000"/>
                </a:solidFill>
              </a:rPr>
              <a:t> </a:t>
            </a:r>
          </a:p>
          <a:p>
            <a:r>
              <a:rPr lang="cs-CZ" sz="3100" b="1" dirty="0"/>
              <a:t>-</a:t>
            </a:r>
            <a:r>
              <a:rPr lang="cs-CZ" sz="3100" b="1" dirty="0" err="1"/>
              <a:t>theek</a:t>
            </a:r>
            <a:r>
              <a:rPr lang="cs-CZ" sz="3100" b="1" dirty="0"/>
              <a:t>:   </a:t>
            </a:r>
            <a:r>
              <a:rPr lang="cs-CZ" sz="3100" i="1" dirty="0">
                <a:solidFill>
                  <a:srgbClr val="FF0000"/>
                </a:solidFill>
              </a:rPr>
              <a:t>de </a:t>
            </a:r>
            <a:r>
              <a:rPr lang="cs-CZ" sz="3100" i="1" dirty="0" err="1">
                <a:solidFill>
                  <a:srgbClr val="FF0000"/>
                </a:solidFill>
              </a:rPr>
              <a:t>apotheek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bibliotheek</a:t>
            </a:r>
            <a:r>
              <a:rPr lang="cs-CZ" sz="3100" i="1" dirty="0">
                <a:solidFill>
                  <a:srgbClr val="FF0000"/>
                </a:solidFill>
              </a:rPr>
              <a:t>, de </a:t>
            </a:r>
            <a:r>
              <a:rPr lang="cs-CZ" sz="3100" i="1" dirty="0" err="1">
                <a:solidFill>
                  <a:srgbClr val="FF0000"/>
                </a:solidFill>
              </a:rPr>
              <a:t>discotheek</a:t>
            </a:r>
            <a:r>
              <a:rPr lang="cs-CZ" sz="3100" i="1" dirty="0">
                <a:solidFill>
                  <a:srgbClr val="FF0000"/>
                </a:solidFill>
              </a:rPr>
              <a:t> </a:t>
            </a:r>
          </a:p>
          <a:p>
            <a:r>
              <a:rPr lang="cs-CZ" sz="3100" b="1" dirty="0"/>
              <a:t>-</a:t>
            </a:r>
            <a:r>
              <a:rPr lang="cs-CZ" sz="3100" b="1" dirty="0" err="1"/>
              <a:t>yse</a:t>
            </a:r>
            <a:r>
              <a:rPr lang="cs-CZ" sz="3100" b="1" dirty="0"/>
              <a:t>:  </a:t>
            </a:r>
            <a:r>
              <a:rPr lang="cs-CZ" sz="3100" i="1" dirty="0">
                <a:solidFill>
                  <a:srgbClr val="FF0000"/>
                </a:solidFill>
              </a:rPr>
              <a:t>de analyse, de hypofyse </a:t>
            </a:r>
          </a:p>
          <a:p>
            <a:r>
              <a:rPr lang="cs-CZ" sz="3100" b="1" dirty="0"/>
              <a:t>-age: </a:t>
            </a:r>
            <a:r>
              <a:rPr lang="cs-CZ" sz="3100" i="1" dirty="0">
                <a:solidFill>
                  <a:srgbClr val="FF0000"/>
                </a:solidFill>
              </a:rPr>
              <a:t>de bagage, de lekkage, de garage            </a:t>
            </a:r>
            <a:r>
              <a:rPr lang="en-GB" sz="3100" i="1" dirty="0">
                <a:solidFill>
                  <a:srgbClr val="FF0000"/>
                </a:solidFill>
              </a:rPr>
              <a:t>		</a:t>
            </a:r>
            <a:r>
              <a:rPr lang="cs-CZ" sz="3100" dirty="0"/>
              <a:t>x   maar:  	</a:t>
            </a:r>
            <a:r>
              <a:rPr lang="cs-CZ" sz="3100" i="1" dirty="0">
                <a:solidFill>
                  <a:srgbClr val="FF0000"/>
                </a:solidFill>
              </a:rPr>
              <a:t>het percentage; </a:t>
            </a:r>
            <a:r>
              <a:rPr lang="en-GB" sz="3100" i="1" dirty="0">
                <a:solidFill>
                  <a:srgbClr val="FF0000"/>
                </a:solidFill>
              </a:rPr>
              <a:t>										</a:t>
            </a:r>
            <a:r>
              <a:rPr lang="cs-CZ" sz="3100" i="1" dirty="0">
                <a:solidFill>
                  <a:srgbClr val="FF0000"/>
                </a:solidFill>
              </a:rPr>
              <a:t>het personage, 						   	  	</a:t>
            </a:r>
          </a:p>
          <a:p>
            <a:r>
              <a:rPr lang="cs-CZ" sz="3100" b="1" dirty="0"/>
              <a:t>-suur/-tuur:  </a:t>
            </a:r>
            <a:r>
              <a:rPr lang="cs-CZ" sz="3100" i="1" dirty="0">
                <a:solidFill>
                  <a:srgbClr val="FF0000"/>
                </a:solidFill>
              </a:rPr>
              <a:t>de censuur, de cultuur, de natuur 	      </a:t>
            </a:r>
            <a:r>
              <a:rPr lang="en-GB" sz="3100" i="1" dirty="0">
                <a:solidFill>
                  <a:srgbClr val="FF0000"/>
                </a:solidFill>
              </a:rPr>
              <a:t>	</a:t>
            </a:r>
            <a:r>
              <a:rPr lang="cs-CZ" sz="3100" i="1" dirty="0">
                <a:solidFill>
                  <a:srgbClr val="FF0000"/>
                </a:solidFill>
              </a:rPr>
              <a:t> </a:t>
            </a:r>
            <a:r>
              <a:rPr lang="cs-CZ" sz="3100" dirty="0"/>
              <a:t>x   maar: 	</a:t>
            </a:r>
            <a:r>
              <a:rPr lang="cs-CZ" sz="3100" i="1" dirty="0">
                <a:solidFill>
                  <a:srgbClr val="FF0000"/>
                </a:solidFill>
              </a:rPr>
              <a:t>het avontuur,                       									het/de creatuur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cs-CZ" b="1" dirty="0"/>
              <a:t>De- </a:t>
            </a:r>
            <a:r>
              <a:rPr lang="cs-CZ" b="1" dirty="0" err="1"/>
              <a:t>woorden</a:t>
            </a:r>
            <a:r>
              <a:rPr lang="cs-CZ" b="1" dirty="0"/>
              <a:t>: </a:t>
            </a:r>
            <a:r>
              <a:rPr lang="cs-CZ" b="1" dirty="0" err="1"/>
              <a:t>vormcategorieën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1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2218</Words>
  <Application>Microsoft Office PowerPoint</Application>
  <PresentationFormat>Širokoúhlá obrazovka</PresentationFormat>
  <Paragraphs>306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40" baseType="lpstr">
      <vt:lpstr>Algerian</vt:lpstr>
      <vt:lpstr>Arial</vt:lpstr>
      <vt:lpstr>Arial Black</vt:lpstr>
      <vt:lpstr>Arial Rounded MT Bold</vt:lpstr>
      <vt:lpstr>Bahnschrift Condensed</vt:lpstr>
      <vt:lpstr>Bahnschrift Light</vt:lpstr>
      <vt:lpstr>Bahnschrift SemiBold</vt:lpstr>
      <vt:lpstr>Bodoni MT</vt:lpstr>
      <vt:lpstr>Calibri</vt:lpstr>
      <vt:lpstr>Castellar</vt:lpstr>
      <vt:lpstr>Cooper Black</vt:lpstr>
      <vt:lpstr>Wingdings</vt:lpstr>
      <vt:lpstr>Motiv Office</vt:lpstr>
      <vt:lpstr>      SUBSTANTIEF - GENUS  - CASUS</vt:lpstr>
      <vt:lpstr>GENUS: grammaticaal geslacht </vt:lpstr>
      <vt:lpstr>de -woorden      x              het-woorden</vt:lpstr>
      <vt:lpstr>Genus bij niet-levende  de -woorden</vt:lpstr>
      <vt:lpstr>natuurlijk geslacht  x   grammaticaal woordgeslacht </vt:lpstr>
      <vt:lpstr>Prezentace aplikace PowerPoint</vt:lpstr>
      <vt:lpstr>de- woorden: vormcategorieën</vt:lpstr>
      <vt:lpstr>de- woorden: vormcategorieën</vt:lpstr>
      <vt:lpstr>De- woorden: vormcategorieën</vt:lpstr>
      <vt:lpstr>DE-woorden: betekeniscategorieën </vt:lpstr>
      <vt:lpstr>Prezentace aplikace PowerPoint</vt:lpstr>
      <vt:lpstr>HET-woorden: vormcategorieën </vt:lpstr>
      <vt:lpstr>HET-woorden: vormcategorieën </vt:lpstr>
      <vt:lpstr>HET-woorden: Betekeniscategorieën </vt:lpstr>
      <vt:lpstr>DE-/ HET-woorden  - slovo má obě možnosti členu </vt:lpstr>
      <vt:lpstr>DE-/ HET  met betekenis verschil!</vt:lpstr>
      <vt:lpstr> MASCULINA   X    FEMININA</vt:lpstr>
      <vt:lpstr>DE-woorden:  MASCULINA   X FEMININA</vt:lpstr>
      <vt:lpstr>FEMININA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Casus: genitief en datief </vt:lpstr>
      <vt:lpstr>verouderde vormen genitief</vt:lpstr>
      <vt:lpstr>datief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Morfo1 substantief II</dc:title>
  <dc:creator>Iva</dc:creator>
  <cp:lastModifiedBy>Rezková, Iva</cp:lastModifiedBy>
  <cp:revision>99</cp:revision>
  <dcterms:created xsi:type="dcterms:W3CDTF">2016-02-08T08:17:55Z</dcterms:created>
  <dcterms:modified xsi:type="dcterms:W3CDTF">2024-10-30T20:19:56Z</dcterms:modified>
</cp:coreProperties>
</file>