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60" r:id="rId13"/>
    <p:sldId id="271" r:id="rId14"/>
    <p:sldId id="272" r:id="rId1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3" autoAdjust="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1F6E82-E4FE-4DF5-90BE-341CFE4019A3}" type="datetime1">
              <a:rPr lang="cs-CZ" smtClean="0"/>
              <a:t>18.11.2020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F60672-C8C4-4DCF-B877-02C0D340BCEB}" type="datetime1">
              <a:rPr lang="cs-CZ" smtClean="0"/>
              <a:t>18.11.2020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757A148-3510-4E72-9938-6FB6C73F01AC}" type="datetime1">
              <a:rPr lang="cs-CZ" smtClean="0"/>
              <a:t>18.11.2020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6C2A9-410E-448A-954E-0040863DDA94}" type="datetime1">
              <a:rPr lang="cs-CZ" smtClean="0"/>
              <a:t>18.11.2020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186496-C224-4F0F-BC29-D327824892BA}" type="datetime1">
              <a:rPr lang="cs-CZ" smtClean="0"/>
              <a:t>18.11.2020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83BFF-2158-4E0B-955F-F81B2C6829E3}" type="datetime1">
              <a:rPr lang="cs-CZ" smtClean="0"/>
              <a:t>18.11.2020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71FC348-A95B-4D9B-BC81-C3F6E322B261}" type="datetime1">
              <a:rPr lang="cs-CZ" smtClean="0"/>
              <a:t>18.11.2020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BDC50C-9840-4518-A15D-DE61D385DE31}" type="datetime1">
              <a:rPr lang="cs-CZ" smtClean="0"/>
              <a:t>18.11.2020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BF9D8-50CB-422B-BC87-9B56A47F9A28}" type="datetime1">
              <a:rPr lang="cs-CZ" smtClean="0"/>
              <a:t>18.11.2020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B211D-397E-49F0-987A-37031B73686F}" type="datetime1">
              <a:rPr lang="cs-CZ" smtClean="0"/>
              <a:t>18.11.2020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34C11A-E9E6-4EAB-A5B4-F531E006532C}" type="datetime1">
              <a:rPr lang="cs-CZ" smtClean="0"/>
              <a:t>18.11.2020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99B5957E-EBD5-4B87-9533-1B323153FD8F}" type="datetime1">
              <a:rPr lang="cs-CZ" smtClean="0"/>
              <a:t>18.11.2020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F885618-289D-4BD4-B88D-CDA7C867FA3E}" type="datetime1">
              <a:rPr lang="cs-CZ" smtClean="0"/>
              <a:t>18.11.2020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016DE02-4111-4D63-947B-220D0222A625}" type="datetime1">
              <a:rPr lang="cs-CZ" smtClean="0"/>
              <a:t>18.11.2020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fa.wikipedia.org/w/index.php?title=%DA%A9%D9%85%DB%8C%D8%AA%D9%87_%D9%85%D9%84%D9%91%DB%8C%D9%91%D9%88%D9%86&amp;action=edit&amp;redlink=1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ommons.wikimedia.org/wiki/File:1397012511554836013848634_%D8%AC%D9%85%D8%A7%D9%84%D8%B2%D8%A7%D8%AF%D9%87.jpg?uselang=f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Obdélní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Obdélní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r>
              <a:rPr lang="cs-CZ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Mohammad Alí </a:t>
            </a:r>
            <a:r>
              <a:rPr lang="cs-CZ" sz="28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Džamálzáde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cs-CZ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1892-1997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r>
              <a:rPr lang="cs-CZ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cs-CZ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ar-SA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سید محمدعلی جمال‌زاده</a:t>
            </a:r>
            <a:b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" sz="28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cs" dirty="0">
                <a:solidFill>
                  <a:schemeClr val="tx1"/>
                </a:solidFill>
              </a:rPr>
              <a:t>Sit Dolor Amet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8001A3-435B-4BFA-89F0-ADC752BF0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351" y="561262"/>
            <a:ext cx="4263320" cy="60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B979D4-1ED4-4F67-956E-4E1DEA67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84A32-A27C-454A-A245-8D5956A30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ar-SA" sz="1800" b="1" dirty="0">
                <a:solidFill>
                  <a:schemeClr val="accent1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درد دل ملا قربانعلی</a:t>
            </a:r>
            <a:endParaRPr lang="cs-CZ" sz="1800" b="1" dirty="0">
              <a:solidFill>
                <a:schemeClr val="accent1">
                  <a:lumMod val="7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vypráví o ženatém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mollovi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jeho lásce k sousedově dceři.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Dívka zemře 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molla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stráví noc vedle ní, modlí se za ni.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ar-SA" sz="1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بیله دیگ بیله چغندر </a:t>
            </a:r>
            <a:endParaRPr lang="cs-CZ" sz="1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Každému, co si zaslouží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satira z pozdně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qádžárské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doby, zobrazení despocie, vládnoucích kruhů.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Vypráví o evropském masérovi, lazebníkovi, který se po příjezdu do Íránu se stane poradcem ministra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Způsobila velké rozhořčení</a:t>
            </a:r>
          </a:p>
          <a:p>
            <a:r>
              <a:rPr lang="ar-SA" sz="1800" b="1" i="1" u="sng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رجل سیاسی</a:t>
            </a:r>
            <a:r>
              <a:rPr lang="ar-SA" sz="1800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satira o politickém oportunismu, i z prostředí parlamentu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ویلان الدوله </a:t>
            </a:r>
            <a:endParaRPr lang="cs-CZ" sz="1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Satira o tulákovi s tragickým vyústěním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2E86FC-9A89-44DD-A978-356E8808E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86240B-46F2-42C5-90A9-4116EE11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5957E-EBD5-4B87-9533-1B323153FD8F}" type="datetime1">
              <a:rPr lang="cs-CZ" smtClean="0"/>
              <a:t>19.11.2020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E90476-F797-44FF-8064-4DC71C52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642594"/>
            <a:ext cx="10191750" cy="424206"/>
          </a:xfrm>
        </p:spPr>
        <p:txBody>
          <a:bodyPr>
            <a:normAutofit fontScale="90000"/>
          </a:bodyPr>
          <a:lstStyle/>
          <a:p>
            <a:r>
              <a:rPr lang="cs-CZ" dirty="0"/>
              <a:t>Další díla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E68CCE-0A34-4035-9D8C-17530A5C4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143000"/>
            <a:ext cx="10191750" cy="480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Ústav pro choromyslné 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دارالمجانین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Teherán, 1942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citace z perské poezie o moudrosti a bláznovství. 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Líčí rozličné charaktery humorně zobrazované se svými podivnostmi, zvyky, životní filozofií. 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Rovněž lehká kritika společnosti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a-I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قلتشن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دیوان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Tehran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1946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QD – jméno postavy – reprezentuje vychytralého, morálně pokřiveného člověka, zároveň i zkorumpovanou byrokracii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 vlastenec, ctěný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poctivec,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poslanec prvního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madžlesu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Hádží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Šajch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1426BA-B192-420D-820F-3777CC31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19.11.2020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00B2F-B0F1-43A3-A794-373FF35E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649224"/>
            <a:ext cx="10058400" cy="141351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B1F843-4C98-472D-B60A-55BC0594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18.11.2020</a:t>
            </a:fld>
            <a:endParaRPr lang="en-US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37E7B267-177A-4C51-8E76-323CCED35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028700"/>
            <a:ext cx="10353675" cy="4924044"/>
          </a:xfrm>
        </p:spPr>
        <p:txBody>
          <a:bodyPr/>
          <a:lstStyle/>
          <a:p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Pláň zmrtvýchvstání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صحرای محشر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Tehran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1947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Inspirace otcovým dílem s podobnou tématikou?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dílo satirické, humorné.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šíitské reálie, trochu obtížné pro porozumění.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Satirické zpodobnění „nebeské korupce“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postava Omara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Chajjáma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„Obyčejní“ hříšníci vycházejí ze svých hříchů celkem bez námahy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vypravěč se setká i se Satanem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nesmrtelnosti se vypravěč brzy 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přesytí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05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9DCFF-D528-4930-A916-464BB971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642594"/>
            <a:ext cx="10487025" cy="357531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a-IR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راه‌آب‌نامه</a:t>
            </a:r>
            <a:r>
              <a:rPr lang="fa-I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Kniha o strouze (</a:t>
            </a:r>
            <a:r>
              <a:rPr lang="cs-CZ" sz="3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odvodnění, spor o strouhu</a:t>
            </a:r>
            <a:r>
              <a:rPr lang="cs-CZ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1948</a:t>
            </a:r>
            <a:br>
              <a:rPr lang="cs-CZ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925B1-1880-40B3-BE9F-A1F6C16F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304925"/>
            <a:ext cx="10391775" cy="4647819"/>
          </a:xfrm>
        </p:spPr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velmi ceněné dílo. 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 sociální kritika, skvělý humor.  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mikrokosmos odrážející celou společnost 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popisuje vztahy mezi lidmi a národní „charakter“  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سر و ته </a:t>
            </a:r>
            <a:r>
              <a:rPr lang="fa-IR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یه</a:t>
            </a:r>
            <a:r>
              <a:rPr lang="fa-I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کرباس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též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Esfahán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náme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karbás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pytlovina – „stejného vzoru; ušiti ze stejné látky) – Teherán, 1956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dílné dílo  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první kapitola je o autorově dětství. 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Dž</a:t>
            </a: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nejpropracovanější dílo co se týče filozofie a súfismu. 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5B5220-7907-4E59-BC5A-BECFC9ED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19.11.2020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C06AB-B80F-4054-9B7B-09A43184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42594"/>
            <a:ext cx="10372725" cy="26266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E9EBE2-79E7-49C7-8750-501B75EA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5" y="1104900"/>
            <a:ext cx="10372725" cy="4847844"/>
          </a:xfrm>
        </p:spPr>
        <p:txBody>
          <a:bodyPr>
            <a:normAutofit fontScale="92500" lnSpcReduction="20000"/>
          </a:bodyPr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sbírka povídek</a:t>
            </a:r>
            <a:r>
              <a:rPr lang="fa-IR" sz="2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عمو حسینعلی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1942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cs-CZ" sz="2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westernizovaný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intelektuál se setkává s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Hosejnem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Alím – dříve význačným klerikem, později zemědělcem, farmářem, hovořícím normálním jazykem obyčejných lidí.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Nomádi, kmeny – povídka </a:t>
            </a:r>
            <a:r>
              <a:rPr lang="fa-IR" sz="2000" i="1" dirty="0"/>
              <a:t>خانه به دوش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1959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– těžký život nomádů kontra frustrace městského života – naivita, pověrčivost, ale i vřelost a upřímná víra.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Naše íránská charakteristika) </a:t>
            </a:r>
            <a:r>
              <a:rPr lang="ar-SA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خلقیات ما ایرانیان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časopise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Masā</a:t>
            </a:r>
            <a:r>
              <a:rPr lang="cs-CZ" sz="1800" b="1" dirty="0" err="1"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ʾ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el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-e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Irān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vycházelo r.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1965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knižně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1967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Popisuje kladné i záporné rysy íránského naturelu.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 líčení žen v perské poezii: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تصویر زن در فرهنگ ایران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18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Báng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-e </a:t>
            </a:r>
            <a:r>
              <a:rPr lang="cs-CZ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náj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بانگ نای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1959 – (Křik, rámus – Tón rákosové flétny) </a:t>
            </a:r>
          </a:p>
          <a:p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parafráze na </a:t>
            </a:r>
            <a:r>
              <a:rPr lang="cs-CZ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Moulavího</a:t>
            </a: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Masnaví</a:t>
            </a:r>
            <a:r>
              <a:rPr lang="cs-CZ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-je </a:t>
            </a:r>
            <a:r>
              <a:rPr lang="cs-CZ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manaví</a:t>
            </a:r>
            <a:endParaRPr lang="cs-CZ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9227D6-37BB-4237-B345-F6D957BEE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2783BFF-2158-4E0B-955F-F81B2C6829E3}" type="datetime1">
              <a:rPr lang="cs-CZ" smtClean="0"/>
              <a:t>19.11.2020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5B40F-9464-4786-8890-2FBE4B3B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Sajjed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Hasan </a:t>
            </a:r>
            <a:r>
              <a:rPr lang="cs-CZ" sz="2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Taqízáde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EAB31-0DC6-42E8-BABA-8DAAD4C2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600"/>
            <a:ext cx="7553960" cy="5334000"/>
          </a:xfrm>
        </p:spPr>
        <p:txBody>
          <a:bodyPr>
            <a:normAutofit fontScale="77500" lnSpcReduction="20000"/>
          </a:bodyPr>
          <a:lstStyle/>
          <a:p>
            <a:pPr marL="342900" lvl="0" indent="-342900" rtl="0">
              <a:buFont typeface="Wingdings" panose="05000000000000000000" pitchFamily="2" charset="2"/>
              <a:buChar char="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Narodil se v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Esfahánu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zemřel v Ženevě.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یکی بود یکی نبود 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-  </a:t>
            </a:r>
            <a:r>
              <a:rPr lang="cs-CZ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první povídkové dílo v perské literatuře.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mezník ve vývoji literatury (idiomy, hovorový jazyk, kritický pohled na perskou společnost)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Život: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otec 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klerik konstituční éry, radikální reformní duchovní –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Sajjed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Džamáloddín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Vá´ez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Dž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provázel otce při kázáních a přednáškách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otráven roku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1908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ve vězeňské cele.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 smrti otce -) Bejrút -) Francie, právo. Oženil se se spolužačkou, Fr.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Berlín:  připojil se zde ke skupině íránských exulantů z různých zemí, spolu-formoval   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Komite-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ye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Mellijún</a:t>
            </a:r>
            <a:r>
              <a:rPr lang="cs-CZ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-e </a:t>
            </a:r>
            <a:r>
              <a:rPr lang="cs-CZ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Irāní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a-IR" dirty="0">
                <a:hlinkClick r:id="rId2" tooltip="کمیته ملّیّون (صفحه وجود ندارد)"/>
              </a:rPr>
              <a:t>کمیته </a:t>
            </a:r>
            <a:r>
              <a:rPr lang="fa-IR" dirty="0" err="1">
                <a:hlinkClick r:id="rId2" tooltip="کمیته ملّیّون (صفحه وجود ندارد)"/>
              </a:rPr>
              <a:t>ملّیّون</a:t>
            </a:r>
            <a:r>
              <a:rPr lang="fa-IR" dirty="0">
                <a:hlinkClick r:id="rId2" tooltip="کمیته ملّیّون (صفحه وجود ندارد)"/>
              </a:rPr>
              <a:t> </a:t>
            </a:r>
            <a:r>
              <a:rPr lang="cs-CZ" dirty="0"/>
              <a:t> 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zal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1915), kterou založil 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HasanTaqízáde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Patřil k nejmladším ve skupině.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 fontAlgn="base"/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سید حسن </a:t>
            </a:r>
            <a:r>
              <a:rPr lang="fa-I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تقی‌زاده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Sajjed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Hasan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Taqízáde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(1878-1970) 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 Tabrízu, 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 vlivný a významný politik a diplomat, v Berlíně zakladatel </a:t>
            </a:r>
            <a:r>
              <a:rPr lang="cs-CZ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Káve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 30. letech ministr dopravy a financí,  ve 40. letech ambasador v UK,  V 50. letech předseda senátu.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Výbor měl za cíl bránit kolonizujícím aktivitám Ruska a Británie v Persii. 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byl vyslán do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Bagdánu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a pak do </a:t>
            </a:r>
            <a:r>
              <a:rPr lang="cs-CZ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Kermánšáhu</a:t>
            </a:r>
            <a:r>
              <a:rPr lang="cs-CZ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pak opět do Berlína, přes Bagdád a Istanbul, po cestě svědkem otřesných scén strádajících Arménů (genocida).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4DB474-4E7C-4368-8627-532EFEBF5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87100" y="5534024"/>
            <a:ext cx="533063" cy="318135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EAC78D-C471-44A9-A6E6-7A4F6FB9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5957E-EBD5-4B87-9533-1B323153FD8F}" type="datetime1">
              <a:rPr lang="cs-CZ" smtClean="0"/>
              <a:t>18.11.2020</a:t>
            </a:fld>
            <a:endParaRPr lang="en-US"/>
          </a:p>
        </p:txBody>
      </p:sp>
      <p:pic>
        <p:nvPicPr>
          <p:cNvPr id="10" name="Obrázek 9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C05022C7-7F11-4EB5-896D-5F4C20071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60" y="2253312"/>
            <a:ext cx="34004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E2A7D7-24B1-427B-ADD1-9F81A226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4540BE-0286-4221-BD6A-B0A069834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314325"/>
            <a:ext cx="7353300" cy="6276975"/>
          </a:xfrm>
        </p:spPr>
        <p:txBody>
          <a:bodyPr>
            <a:normAutofit/>
          </a:bodyPr>
          <a:lstStyle/>
          <a:p>
            <a:pPr marL="342900" lvl="0" indent="-342900" rtl="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 návratu do Berlína píše články do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Káve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 rtl="0">
              <a:buNone/>
            </a:pPr>
            <a:r>
              <a:rPr lang="cs-CZ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 Fársí </a:t>
            </a:r>
            <a:r>
              <a:rPr lang="cs-CZ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šekar</a:t>
            </a:r>
            <a:r>
              <a:rPr lang="cs-CZ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cs-CZ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ast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(vyšlo v </a:t>
            </a:r>
            <a:r>
              <a:rPr lang="cs-CZ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Káve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 </a:t>
            </a:r>
            <a:r>
              <a:rPr lang="cs-CZ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lednu 1921</a:t>
            </a:r>
            <a:r>
              <a:rPr lang="cs-CZ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Berlín – </a:t>
            </a:r>
            <a:r>
              <a:rPr lang="cs-CZ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Dž</a:t>
            </a: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1. 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kniha </a:t>
            </a:r>
            <a:r>
              <a:rPr lang="ar-S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گنج شایگان یا اوضاع اقتصادی ایران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cs-CZ" sz="2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Cenný poklad aneb ekonomická historie (situace) Íránu 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cs-CZ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Berlín, 1918</a:t>
            </a:r>
            <a:r>
              <a:rPr lang="cs-CZ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– geografie, obchod, zvyky, řemesla, život v hl. městě.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práce na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íránské ambasádě v Berlíně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2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-)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Ženeva, kde pracoval pro </a:t>
            </a:r>
            <a:r>
              <a:rPr lang="cs-CZ" sz="2800" i="1" dirty="0"/>
              <a:t>International </a:t>
            </a:r>
            <a:r>
              <a:rPr lang="cs-CZ" sz="2800" i="1" dirty="0" err="1"/>
              <a:t>Labour</a:t>
            </a:r>
            <a:r>
              <a:rPr lang="cs-CZ" sz="2800" i="1" dirty="0"/>
              <a:t> </a:t>
            </a:r>
            <a:r>
              <a:rPr lang="cs-CZ" sz="2800" i="1" dirty="0" err="1"/>
              <a:t>Organization</a:t>
            </a:r>
            <a:r>
              <a:rPr lang="cs-CZ" sz="2800" i="1" dirty="0"/>
              <a:t> (</a:t>
            </a: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UN) 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žil v Ženevě až do své smrti r. 1997</a:t>
            </a: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4BC7B9-C559-4B37-92AC-25D42601C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34CB7F-5EE6-4773-9AC6-1640EC64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5957E-EBD5-4B87-9533-1B323153FD8F}" type="datetime1">
              <a:rPr lang="cs-CZ" smtClean="0"/>
              <a:t>18.11.2020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5651E25-915A-42CE-8919-8675DACA3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6359"/>
            <a:ext cx="12192000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cs-CZ" altLang="cs-CZ" sz="9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B8D377DB-98CA-4314-8209-C736DEE65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53" y="142240"/>
            <a:ext cx="4406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6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1382C-7855-4B7A-902B-B4E625B4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72C4BC-C634-4254-9811-8B1E566C5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Dž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tvorba: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reakce na JBJN byly  velmi bouřlivé -) obviňování z blasfemie…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Dž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se rozhodl další beletrii nepublikovat (na 20 let)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dokázal těžit ze vzpomínek na Írán, mistrně popsat atmosféru Íránu, život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Publikoval též romány, politické a sociologické eseje, články, literární kritiky a recenze.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Jazyk: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Obavy z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úpadku perštiny.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Nutnost skrze jazyk zachovat íránskou identitu </a:t>
            </a:r>
          </a:p>
          <a:p>
            <a:pPr marL="342900" lvl="0" indent="-342900" rtl="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z jeho autobiografie z r. 1954: 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„Má znalost psaného jazyka byla nepatrná a persky jsem psával se značnými obtížemi. Když jsem ve velmi mladém věku opouštěl Írán, perština se v íránských školách učila nedostatečně a tak byla má perština velmi chabá. Ale protože jsem byl do učení jazyka zapálený, četl jsem a procvičoval perštinu, jak se jen dalo. Postupně pro mě bylo i psaní čím dál snadnější a já byl zanícen psát to, co ve mně nikdy nepohaslo. Jinými slovy, bez jakékoli průpravy, učitele, či výuky, jsem se sám naučil persky, a to pomocí všech dostupných prostředků. A stále ještě, dnem i nocí, jsem stále zabrán do tohoto procesu: z každé knihy či článku, který v perštině pročítám, si rovnou vypisuji poznámky. Zaznamenávám idiomy, výrazy a dokonce i slova a fráze, které posléze používám.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F8D940-21C3-4C75-8B7B-CC3E804F0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EAC2F1-9CE3-4E8F-BB52-E7272332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5957E-EBD5-4B87-9533-1B323153FD8F}" type="datetime1">
              <a:rPr lang="cs-CZ" smtClean="0"/>
              <a:t>18.11.2020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C8514E8-48AC-4889-97E8-C9809DC3E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049" y="950569"/>
            <a:ext cx="3442264" cy="495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3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E806E5-042D-410C-A1A8-C44FA1FD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A73D06-46C3-4C5D-AD66-4022F8F08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tématika jeho děl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charaktery skutečných lidí, které poznal, včetně svých přátel, či významných osobností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Inspirace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Hedájata</a:t>
            </a: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Mohammada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Mas´úda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Čúbaka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Ál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-e Ahmada…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Kritika duchovenstva - ignoranti, lhostejní vůči modernizačním změnám.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později zmírňuje (např. v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Ammú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či Sar-e Tah…)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Sám -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silné inklinace k súfismu –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Báng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-e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náj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a-IR" sz="1600" dirty="0"/>
              <a:t>بانگ نای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Líčí časti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obchodníky, prodavače, řemeslníky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také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obchodníci na prahu bankrotu, upadající řemesla.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/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DA56A37-C77B-4857-BB3C-E475EB0FA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5DDF4E-5900-4A08-A5A1-2124DF25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5957E-EBD5-4B87-9533-1B323153FD8F}" type="datetime1">
              <a:rPr lang="cs-CZ" smtClean="0"/>
              <a:t>18.11.2020</a:t>
            </a:fld>
            <a:endParaRPr lang="en-US"/>
          </a:p>
        </p:txBody>
      </p:sp>
      <p:pic>
        <p:nvPicPr>
          <p:cNvPr id="6" name="Picture 2">
            <a:hlinkClick r:id="rId2"/>
            <a:extLst>
              <a:ext uri="{FF2B5EF4-FFF2-40B4-BE49-F238E27FC236}">
                <a16:creationId xmlns:a16="http://schemas.microsoft.com/office/drawing/2014/main" id="{3BDAA1EA-1809-4BDA-A7E8-66C40B6D78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181" y="497664"/>
            <a:ext cx="3048000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A3A32FE1-6618-4CE6-9F02-2AE4DBE06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180" y="2724570"/>
            <a:ext cx="2477939" cy="383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6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1055AD-E525-4535-8BD2-BA66AEC0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E597D1-88E5-40C1-8B20-A6EB67818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Jekí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búd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jekí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nabúd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1915-20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vydány v Berlíně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1921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Předmluva, 6 povídek: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fa-IR" sz="1600" dirty="0"/>
              <a:t>فارسی شکر است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fa-IR" sz="1600" b="1" dirty="0"/>
              <a:t>دوستی </a:t>
            </a:r>
            <a:r>
              <a:rPr lang="fa-IR" sz="1600" b="1" dirty="0" err="1"/>
              <a:t>خاله‌خرسه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fa-IR" sz="1600" b="1" dirty="0"/>
              <a:t>درد دل </a:t>
            </a:r>
            <a:r>
              <a:rPr lang="fa-IR" sz="1600" b="1" dirty="0" err="1"/>
              <a:t>ملاقربانعلی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fa-IR" sz="1600" b="1" dirty="0" err="1"/>
              <a:t>بیله</a:t>
            </a:r>
            <a:r>
              <a:rPr lang="fa-IR" sz="1600" b="1" dirty="0"/>
              <a:t> دیگ </a:t>
            </a:r>
            <a:r>
              <a:rPr lang="fa-IR" sz="1600" b="1" dirty="0" err="1"/>
              <a:t>بیله</a:t>
            </a:r>
            <a:r>
              <a:rPr lang="fa-IR" sz="1600" b="1" dirty="0"/>
              <a:t> </a:t>
            </a:r>
            <a:r>
              <a:rPr lang="fa-IR" sz="1600" b="1" dirty="0" err="1"/>
              <a:t>چغندر</a:t>
            </a:r>
            <a:r>
              <a:rPr lang="cs-CZ" sz="16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fa-IR" sz="1600" b="1" dirty="0"/>
              <a:t>رجل سیاسی</a:t>
            </a:r>
            <a:endParaRPr lang="cs-CZ" sz="1600" b="1" dirty="0"/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fa-IR" sz="1800" b="1" dirty="0" err="1"/>
              <a:t>ویلان‌الدوله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slovníček pojmů.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B80C3E-6DCB-4DB0-9667-98259A498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CB4314-508B-4B1D-B159-A6E345B1B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5957E-EBD5-4B87-9533-1B323153FD8F}" type="datetime1">
              <a:rPr lang="cs-CZ" smtClean="0"/>
              <a:t>18.11.2020</a:t>
            </a:fld>
            <a:endParaRPr lang="en-US"/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BC36F294-CA2B-45CE-89FE-B843F494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81" y="50292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2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B34F1-ABC1-402E-A12D-7051411D7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D497E5-C852-48E5-B0C4-24EBAA8D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Důležitá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Předmluva –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دیباچه</a:t>
            </a:r>
            <a:r>
              <a:rPr lang="ar-S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stala se jakýmsi manifestem moderní prózy – uvozena veršem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Forúchího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Sístáního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(11. stol.):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فسانه گشت و کهن شد حدیث اسکندر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SA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سخن نو آر که تو را حلاوتی است دگر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apel na rozvoj prozaické tvorby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obdobně i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Qarádžedághí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 předmluvě k 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Áchondzádeovým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dramatům, i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Marághejí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v 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Sijáhat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náme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nutno užívat 1) hovorový jazyk, 2) sociální i kulturní kritiku.</a:t>
            </a:r>
          </a:p>
          <a:p>
            <a:pPr marL="0" lvl="0" indent="0" rtl="0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kritika bigotnosti a zpátečnictví -) pálení výtisků v Teheránu, blasfemické dílo, výtisky byly veřejně páleny.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245CD3-4A58-4E22-A30E-C9B4FCE98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89E9B1-D71F-4A0D-8AAE-89016A27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5957E-EBD5-4B87-9533-1B323153FD8F}" type="datetime1">
              <a:rPr lang="cs-CZ" smtClean="0"/>
              <a:t>19.11.2020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B1C9B-6E24-45FB-829A-682C637F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6BF3F-8FC6-434F-B6EE-F082C7B9F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Fársí </a:t>
            </a:r>
            <a:r>
              <a:rPr lang="cs-CZ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šekar</a:t>
            </a:r>
            <a:r>
              <a:rPr lang="cs-CZ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parodie eurocentrických a religiózních zpátečnických tendencí ve společnosti.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překlad velmi obtížný (Fr,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Angl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RJ, většinou jen části)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termíny </a:t>
            </a:r>
            <a:r>
              <a:rPr lang="ar-S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فرنگي مآب</a:t>
            </a:r>
            <a:r>
              <a:rPr lang="ar-S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pseudo-evropané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ar-S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فکلی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tvrdolímečníci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typizace postav –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áchond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šajch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dále Íránec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pseudoEvropan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kladný hrdina – Ramazán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Termín – </a:t>
            </a:r>
            <a:r>
              <a:rPr lang="ar-SA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بی‌همزبانی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preferuje a vyzdvihuje vyvíjející se střední třídu (narozdíl od duchovenstva a vyšší třídy)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8CC11B-BC1A-4C0E-B098-FD90A6967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70290" y="367679"/>
            <a:ext cx="3949113" cy="389356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28A21AF-E8B1-44D0-9D8C-B886E672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5957E-EBD5-4B87-9533-1B323153FD8F}" type="datetime1">
              <a:rPr lang="cs-CZ" smtClean="0"/>
              <a:t>19.11.2020</a:t>
            </a:fld>
            <a:endParaRPr lang="en-US"/>
          </a:p>
        </p:txBody>
      </p:sp>
      <p:pic>
        <p:nvPicPr>
          <p:cNvPr id="3076" name="Picture 4" descr="جایگاه زبان در رمان معاصر | روزنامه ماندگار">
            <a:extLst>
              <a:ext uri="{FF2B5EF4-FFF2-40B4-BE49-F238E27FC236}">
                <a16:creationId xmlns:a16="http://schemas.microsoft.com/office/drawing/2014/main" id="{B754CAD3-4178-47FA-8DD6-541E78AA3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607392"/>
            <a:ext cx="3603555" cy="22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97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19886-1E99-4AD5-99E4-1B4B6FB2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00" y="607392"/>
            <a:ext cx="3314363" cy="611808"/>
          </a:xfrm>
        </p:spPr>
        <p:txBody>
          <a:bodyPr>
            <a:normAutofit/>
          </a:bodyPr>
          <a:lstStyle/>
          <a:p>
            <a:r>
              <a:rPr lang="fa-IR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دوستی </a:t>
            </a:r>
            <a:r>
              <a:rPr lang="fa-IR" sz="2400" b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خاله‌خرسه</a:t>
            </a:r>
            <a:r>
              <a:rPr lang="fa-IR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2400" dirty="0"/>
          </a:p>
        </p:txBody>
      </p:sp>
      <p:pic>
        <p:nvPicPr>
          <p:cNvPr id="7" name="Zástupný obsah 6" descr="Obsah obrázku text, kniha&#10;&#10;Popis byl vytvořen automaticky">
            <a:extLst>
              <a:ext uri="{FF2B5EF4-FFF2-40B4-BE49-F238E27FC236}">
                <a16:creationId xmlns:a16="http://schemas.microsoft.com/office/drawing/2014/main" id="{26EB5004-9FFB-4BAE-A431-1FB446C00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661987"/>
            <a:ext cx="6667500" cy="522922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34A1EC-D5B0-4FE7-9622-CA753D726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0576" y="1285875"/>
            <a:ext cx="3209588" cy="4657725"/>
          </a:xfrm>
        </p:spPr>
        <p:txBody>
          <a:bodyPr>
            <a:normAutofit fontScale="92500" lnSpcReduction="20000"/>
          </a:bodyPr>
          <a:lstStyle/>
          <a:p>
            <a:pPr marL="342900" lvl="0" indent="-342900" rtl="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„Přátelství medvědí tety“ – Medvědí služba </a:t>
            </a:r>
          </a:p>
          <a:p>
            <a:pPr marL="342900" lvl="0" indent="-342900" rtl="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děj se odehrává během 1. svět. války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mládenec </a:t>
            </a:r>
            <a:r>
              <a:rPr lang="cs-CZ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Habíbolláhovi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dobré a ceněné perské vlastnosti – dobrosrdečnost, štědrost….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Rusové – chamtiví, opilí, nevděční.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Vypravěč příběhu se marně snaží zabránit  vraždě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Symbol rubáš, vítr vane od historického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Bísutúnu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Ktésifontu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…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H. smrt – smrt celého národa </a:t>
            </a: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DA84DF-4D1F-4D61-839F-DC873ADE4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9B5957E-EBD5-4B87-9533-1B323153FD8F}" type="datetime1">
              <a:rPr lang="cs-CZ" smtClean="0"/>
              <a:t>19.11.2020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56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2_TF56410444" id="{D9A60A82-AEBF-45C2-B5DF-1D3D356FACD2}" vid="{829DC7C5-F515-43FD-BAC4-4E2F13367B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{3766A534-46CD-46E4-B4C5-5EE5A9CA56BA}tf56410444_win32</Template>
  <TotalTime>983</TotalTime>
  <Words>1330</Words>
  <Application>Microsoft Office PowerPoint</Application>
  <PresentationFormat>Širokoúhlá obrazovka</PresentationFormat>
  <Paragraphs>141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4" baseType="lpstr">
      <vt:lpstr>Arial</vt:lpstr>
      <vt:lpstr>Avenir Next LT Pro</vt:lpstr>
      <vt:lpstr>Avenir Next LT Pro Light</vt:lpstr>
      <vt:lpstr>Calibri</vt:lpstr>
      <vt:lpstr>Cambria Math</vt:lpstr>
      <vt:lpstr>Garamond</vt:lpstr>
      <vt:lpstr>Segoe UI</vt:lpstr>
      <vt:lpstr>Times New Roman</vt:lpstr>
      <vt:lpstr>Wingdings</vt:lpstr>
      <vt:lpstr>SavonVTI</vt:lpstr>
      <vt:lpstr>Mohammad Alí Džamálzáde (1892-1997).  سید محمدعلی جمال‌زاده </vt:lpstr>
      <vt:lpstr>Sajjed Hasan Taqízáde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دوستی خاله‌خرسه </vt:lpstr>
      <vt:lpstr>Prezentace aplikace PowerPoint</vt:lpstr>
      <vt:lpstr>Další díla</vt:lpstr>
      <vt:lpstr>Prezentace aplikace PowerPoint</vt:lpstr>
      <vt:lpstr> راه‌آب‌نامه Kniha o strouze (odvodnění, spor o strouhu), 1948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Mohammad Alí Džamálzáde (1892-1997).  سید محمدعلی جمال‌زاده </dc:title>
  <dc:creator>Zuzana Kříhová</dc:creator>
  <cp:lastModifiedBy>Zuzana Kříhová</cp:lastModifiedBy>
  <cp:revision>25</cp:revision>
  <dcterms:created xsi:type="dcterms:W3CDTF">2020-11-18T15:21:43Z</dcterms:created>
  <dcterms:modified xsi:type="dcterms:W3CDTF">2020-11-19T07:54:23Z</dcterms:modified>
</cp:coreProperties>
</file>