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2" name="Karolína Linhová"/>
  <p:cmAuthor clrIdx="1" id="1" initials="" lastIdx="2" name="Lenka Jarolímová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25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4-12-27T14:48:19.083">
    <p:pos x="196" y="725"/>
    <p:text>tady jsem něco přidala, buď to ještě doplním nebo okomentuju, ale mám to z jedné studie a přijde mi to dobré :)</p:text>
  </p:cm>
  <p:cm authorId="1" idx="1" dt="2024-12-27T14:48:19.083">
    <p:pos x="196" y="725"/>
    <p:text>super, kdyžtak cokoliv upravuj, SUPER - propojení živ zkušeností paráda, sedí nám to na průžerové cíle RVP. Musíme doplnit cíle hodiny.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1" idx="2" dt="2024-12-27T10:26:14.001">
    <p:pos x="96" y="161"/>
    <p:text>Můžeme vynechat či hodně zkrátit, obsah slidu se překrývá se slidem přecházejícím
ZDROJ textu  Chat GPT, moje poznámky...</p:text>
  </p:cm>
  <p:cm authorId="0" idx="2" dt="2024-12-27T10:26:14.001">
    <p:pos x="96" y="161"/>
    <p:text>dobře, asi bych to úplně nevyhazovala, krátce to zmínit bude fajn ;) ještě jsem přidala jednu poznámku podpořenou studií :)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a4cd17de6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a4cd17de6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a4cd17de6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a4cd17de6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a4cd3994fe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a4cd3994fe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a4cd17de6a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a4cd17de6a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a4cd17de6a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a4cd17de6a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a4a9fe33b9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a4a9fe33b9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2210ee6ba2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2210ee6ba2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a4cd17de6a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a4cd17de6a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2162fe86d1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2162fe86d1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2162fe86d1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2162fe86d1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2005444eb0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2005444eb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2005444eb0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2005444eb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2162fe86d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2162fe86d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2162fe86d1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2162fe86d1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2162fe86d1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2162fe86d1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a4a9fe33b9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a4a9fe33b9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a4cd3994fe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a4cd3994fe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2162fe86d1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2162fe86d1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8.png"/><Relationship Id="rId10" Type="http://schemas.openxmlformats.org/officeDocument/2006/relationships/image" Target="../media/image26.png"/><Relationship Id="rId13" Type="http://schemas.openxmlformats.org/officeDocument/2006/relationships/image" Target="../media/image10.png"/><Relationship Id="rId1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21.png"/><Relationship Id="rId9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image" Target="../media/image11.png"/><Relationship Id="rId7" Type="http://schemas.openxmlformats.org/officeDocument/2006/relationships/image" Target="../media/image3.png"/><Relationship Id="rId8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4" Type="http://schemas.openxmlformats.org/officeDocument/2006/relationships/image" Target="../media/image24.png"/><Relationship Id="rId5" Type="http://schemas.openxmlformats.org/officeDocument/2006/relationships/image" Target="../media/image15.png"/><Relationship Id="rId6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5" Type="http://schemas.openxmlformats.org/officeDocument/2006/relationships/image" Target="../media/image28.png"/><Relationship Id="rId6" Type="http://schemas.openxmlformats.org/officeDocument/2006/relationships/image" Target="../media/image22.png"/><Relationship Id="rId7" Type="http://schemas.openxmlformats.org/officeDocument/2006/relationships/image" Target="../media/image20.png"/><Relationship Id="rId8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comments" Target="../comments/comment1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comments" Target="../comments/comment2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415125" y="610750"/>
            <a:ext cx="8520600" cy="99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500"/>
              <a:t>I</a:t>
            </a:r>
            <a:r>
              <a:rPr lang="cs" sz="3500"/>
              <a:t>ntertextuální přístup ve výuce literatury</a:t>
            </a:r>
            <a:endParaRPr sz="350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415125" y="1951750"/>
            <a:ext cx="8520600" cy="9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cs" sz="1760"/>
              <a:t>Denis Diderot: Jakub Fatalista</a:t>
            </a:r>
            <a:endParaRPr sz="176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sz="176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cs" sz="1760"/>
              <a:t>Milan Kundera: Jakub a jeho pán, pocta Denisi Diderotovi </a:t>
            </a:r>
            <a:endParaRPr sz="176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479068"/>
            <a:ext cx="9144001" cy="1664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8125" y="200088"/>
            <a:ext cx="1501874" cy="2162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4213" y="235675"/>
            <a:ext cx="1316126" cy="219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43950" y="281226"/>
            <a:ext cx="1427224" cy="2082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80325" y="2509463"/>
            <a:ext cx="1680050" cy="242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21175" y="125175"/>
            <a:ext cx="1427226" cy="230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45125" y="2512415"/>
            <a:ext cx="1570050" cy="241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34775" y="249813"/>
            <a:ext cx="1370875" cy="2171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999600" y="2282973"/>
            <a:ext cx="1937350" cy="285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0650" y="2422358"/>
            <a:ext cx="1570074" cy="2599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500137" y="2512424"/>
            <a:ext cx="1680050" cy="2452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82077" y="382948"/>
            <a:ext cx="1427225" cy="19048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/>
          <p:nvPr>
            <p:ph type="title"/>
          </p:nvPr>
        </p:nvSpPr>
        <p:spPr>
          <a:xfrm>
            <a:off x="204800" y="654150"/>
            <a:ext cx="8874900" cy="572700"/>
          </a:xfrm>
          <a:prstGeom prst="rect">
            <a:avLst/>
          </a:prstGeom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cs" sz="2320"/>
              <a:t>Evokace: o čem je kniha Jakub Fatalista od Denise Diderota?</a:t>
            </a:r>
            <a:endParaRPr b="1" sz="23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3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cs" sz="2320"/>
              <a:t>Práce s paratextem</a:t>
            </a:r>
            <a:endParaRPr b="1" sz="23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3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cs" sz="2320"/>
              <a:t>Podívejte se na přebaly knihy a zkuste odhalit </a:t>
            </a:r>
            <a:endParaRPr sz="23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cs" sz="2320" u="sng"/>
              <a:t>hlavní motivy knihy</a:t>
            </a:r>
            <a:r>
              <a:rPr lang="cs" sz="2320"/>
              <a:t>. </a:t>
            </a:r>
            <a:endParaRPr sz="23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" sz="2320"/>
              <a:t>Jak by mohl vypadat heslář (hashtag) k této knize? </a:t>
            </a:r>
            <a:r>
              <a:rPr i="1" lang="cs" sz="2320"/>
              <a:t> </a:t>
            </a:r>
            <a:endParaRPr i="1" sz="23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i="1" sz="23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i="1" lang="cs" sz="1520">
                <a:solidFill>
                  <a:srgbClr val="4A86E8"/>
                </a:solidFill>
              </a:rPr>
              <a:t>Možné odpovědi, které bychom rády od žáků slyšely:-) a na které bychom navázaly při práci s pracovním listem:  </a:t>
            </a:r>
            <a:endParaRPr i="1" sz="1520">
              <a:solidFill>
                <a:srgbClr val="4A86E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i="1" lang="cs" sz="1520">
                <a:solidFill>
                  <a:srgbClr val="4A86E8"/>
                </a:solidFill>
              </a:rPr>
              <a:t>kůň # cesta # ženy # láska # čas # hospoda # žárovka - světlo - asi osvícenství # mozek - </a:t>
            </a:r>
            <a:r>
              <a:rPr i="1" lang="cs" sz="1520">
                <a:solidFill>
                  <a:srgbClr val="4A86E8"/>
                </a:solidFill>
              </a:rPr>
              <a:t>racionalismus</a:t>
            </a:r>
            <a:r>
              <a:rPr i="1" lang="cs" sz="1520">
                <a:solidFill>
                  <a:srgbClr val="4A86E8"/>
                </a:solidFill>
              </a:rPr>
              <a:t> # dva muži - pán (maitre je asi mistr) a sluha # přátelství # fatalista tak asi fatalismus (?) # filosofie # Diderot # encyklopedie</a:t>
            </a:r>
            <a:endParaRPr i="1" sz="1520">
              <a:solidFill>
                <a:srgbClr val="4A86E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i="1" sz="23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i="1" lang="cs" sz="1420" u="sng"/>
              <a:t>Proč </a:t>
            </a:r>
            <a:r>
              <a:rPr i="1" lang="cs" sz="1420"/>
              <a:t>vydavatelé zvolili </a:t>
            </a:r>
            <a:r>
              <a:rPr i="1" lang="cs" sz="1420" u="sng"/>
              <a:t>právě ten či onen výjev</a:t>
            </a:r>
            <a:r>
              <a:rPr i="1" lang="cs" sz="1420"/>
              <a:t> pro </a:t>
            </a:r>
            <a:r>
              <a:rPr i="1" lang="cs" sz="1520"/>
              <a:t>přebal knihy?</a:t>
            </a:r>
            <a:r>
              <a:rPr b="1" i="1" lang="cs" sz="1420"/>
              <a:t> </a:t>
            </a:r>
            <a:endParaRPr b="1" i="1" sz="14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3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3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3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320"/>
          </a:p>
        </p:txBody>
      </p:sp>
      <p:pic>
        <p:nvPicPr>
          <p:cNvPr id="135" name="Google Shape;13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54399" y="1996913"/>
            <a:ext cx="820725" cy="114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4"/>
          <p:cNvSpPr txBox="1"/>
          <p:nvPr>
            <p:ph type="title"/>
          </p:nvPr>
        </p:nvSpPr>
        <p:spPr>
          <a:xfrm>
            <a:off x="204800" y="654150"/>
            <a:ext cx="8874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cs" sz="2320"/>
              <a:t>Následuje práce s pracovním listem</a:t>
            </a:r>
            <a:endParaRPr b="1" sz="23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3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3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3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32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 txBox="1"/>
          <p:nvPr>
            <p:ph type="title"/>
          </p:nvPr>
        </p:nvSpPr>
        <p:spPr>
          <a:xfrm>
            <a:off x="90700" y="197800"/>
            <a:ext cx="8874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cs" sz="2320"/>
              <a:t>Ukázka 2 - skupinová práce: </a:t>
            </a:r>
            <a:endParaRPr b="1" sz="23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3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3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3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320"/>
          </a:p>
        </p:txBody>
      </p:sp>
      <p:pic>
        <p:nvPicPr>
          <p:cNvPr descr="Image" id="146" name="Google Shape;14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00" y="694325"/>
            <a:ext cx="4375625" cy="271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686150"/>
            <a:ext cx="4618475" cy="250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6"/>
          <p:cNvSpPr txBox="1"/>
          <p:nvPr>
            <p:ph type="title"/>
          </p:nvPr>
        </p:nvSpPr>
        <p:spPr>
          <a:xfrm>
            <a:off x="134550" y="140750"/>
            <a:ext cx="8874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cs" sz="2320"/>
              <a:t>Ukázka 2 - výklad:</a:t>
            </a:r>
            <a:endParaRPr b="1" sz="23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3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3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3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320"/>
          </a:p>
        </p:txBody>
      </p:sp>
      <p:pic>
        <p:nvPicPr>
          <p:cNvPr descr="Image" id="153" name="Google Shape;15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475" y="1278888"/>
            <a:ext cx="4161400" cy="2585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54" name="Google Shape;15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307563"/>
            <a:ext cx="4477325" cy="252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7"/>
          <p:cNvSpPr txBox="1"/>
          <p:nvPr>
            <p:ph type="title"/>
          </p:nvPr>
        </p:nvSpPr>
        <p:spPr>
          <a:xfrm>
            <a:off x="223825" y="406950"/>
            <a:ext cx="8874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cs" sz="2100"/>
              <a:t>Další možnosti práce s texty</a:t>
            </a:r>
            <a:endParaRPr b="1" sz="2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romanUcPeriod"/>
            </a:pPr>
            <a:r>
              <a:rPr b="1" lang="cs" sz="1300"/>
              <a:t>Modernost románu a dramatu: </a:t>
            </a:r>
            <a:r>
              <a:rPr lang="cs" sz="1300"/>
              <a:t>Diderot přichází s tzv. novým románem 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cs" sz="1300"/>
              <a:t>Kombinuje žánry - román, </a:t>
            </a:r>
            <a:r>
              <a:rPr lang="cs" sz="1300"/>
              <a:t>filozofický</a:t>
            </a:r>
            <a:r>
              <a:rPr lang="cs" sz="1300"/>
              <a:t> text. 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cs" sz="1300"/>
              <a:t>Kombinuje styly románu - milostný, cestopisný, rytířský, filosofický.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cs" sz="1300"/>
              <a:t>Polyfonní vyprávění.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cs" sz="1300"/>
              <a:t>Prolínání časoprostoru, postav, rozhovorů. 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cs" sz="1300"/>
              <a:t>Specifický vypravěč - manipulující.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cs" sz="1300"/>
              <a:t>Extrémní dialogičnost.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300"/>
              <a:t>     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romanUcPeriod"/>
            </a:pPr>
            <a:r>
              <a:rPr b="1" lang="cs" sz="1300"/>
              <a:t>Intertextualita (obsahová) </a:t>
            </a:r>
            <a:endParaRPr b="1" sz="1300"/>
          </a:p>
          <a:p>
            <a:pPr indent="-352425" lvl="1" marL="498475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cs" sz="1300"/>
              <a:t>V samotném textu Diderota (v knize Jakub Fatalista).</a:t>
            </a:r>
            <a:endParaRPr sz="1300"/>
          </a:p>
          <a:p>
            <a:pPr indent="-352425" lvl="1" marL="498475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cs" sz="1300"/>
              <a:t>Mezi Diderotem a Kunderou.</a:t>
            </a:r>
            <a:endParaRPr sz="1300"/>
          </a:p>
          <a:p>
            <a:pPr indent="-352425" lvl="1" marL="498475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cs" sz="1300"/>
              <a:t>Intertextualita mezi jednotlivými díly MK - viz foto.</a:t>
            </a:r>
            <a:endParaRPr sz="1300"/>
          </a:p>
          <a:p>
            <a:pPr indent="0" lvl="0" marL="269875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1300"/>
              <a:t>III. Jakub Fatalista jako dílo “své doby”</a:t>
            </a:r>
            <a:r>
              <a:rPr lang="cs" sz="1300"/>
              <a:t> 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1300"/>
              <a:t>IV. </a:t>
            </a:r>
            <a:r>
              <a:rPr lang="cs" sz="1300"/>
              <a:t> </a:t>
            </a:r>
            <a:r>
              <a:rPr b="1" lang="cs" sz="1300"/>
              <a:t>Postavy, literární topos - dvojice sluha a (jeho) pán </a:t>
            </a:r>
            <a:endParaRPr b="1" sz="1300"/>
          </a:p>
          <a:p>
            <a:pPr indent="0" lvl="0" marL="304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320"/>
          </a:p>
        </p:txBody>
      </p:sp>
      <p:pic>
        <p:nvPicPr>
          <p:cNvPr descr="Image" id="160" name="Google Shape;16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2525" y="2433875"/>
            <a:ext cx="3489200" cy="178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Zdroje</a:t>
            </a:r>
            <a:endParaRPr/>
          </a:p>
        </p:txBody>
      </p:sp>
      <p:sp>
        <p:nvSpPr>
          <p:cNvPr id="166" name="Google Shape;166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</a:t>
            </a:r>
            <a:r>
              <a:rPr lang="cs"/>
              <a:t>ruman, Sarah &amp; Buzacott, Lucy &amp; McLean Davies, Larissa. (2021). Disrupting intertextual power networks: challenging literature in schools. Discourse. in  Discourse Studies in the Cultural Politics of Education.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cs" sz="1200">
                <a:solidFill>
                  <a:srgbClr val="333333"/>
                </a:solidFill>
                <a:highlight>
                  <a:srgbClr val="EAEAEA"/>
                </a:highlight>
              </a:rPr>
              <a:t>Lenski, S. D. (2001). INTERTEXTUAL CONNECTIONS DURING DISCUSSIONS ABOUT LITERATURE. </a:t>
            </a:r>
            <a:r>
              <a:rPr i="1" lang="cs" sz="1200">
                <a:solidFill>
                  <a:srgbClr val="333333"/>
                </a:solidFill>
                <a:highlight>
                  <a:srgbClr val="EAEAEA"/>
                </a:highlight>
              </a:rPr>
              <a:t>Reading Psychology</a:t>
            </a:r>
            <a:r>
              <a:rPr lang="cs" sz="1200">
                <a:solidFill>
                  <a:srgbClr val="333333"/>
                </a:solidFill>
                <a:highlight>
                  <a:srgbClr val="EAEAEA"/>
                </a:highlight>
              </a:rPr>
              <a:t>, </a:t>
            </a:r>
            <a:r>
              <a:rPr i="1" lang="cs" sz="1200">
                <a:solidFill>
                  <a:srgbClr val="333333"/>
                </a:solidFill>
                <a:highlight>
                  <a:srgbClr val="EAEAEA"/>
                </a:highlight>
              </a:rPr>
              <a:t>22</a:t>
            </a:r>
            <a:r>
              <a:rPr lang="cs" sz="1200">
                <a:solidFill>
                  <a:srgbClr val="333333"/>
                </a:solidFill>
                <a:highlight>
                  <a:srgbClr val="EAEAEA"/>
                </a:highlight>
              </a:rPr>
              <a:t>(4), 313–335. https://doi.org/10.1080/02702710127639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9"/>
          <p:cNvSpPr txBox="1"/>
          <p:nvPr>
            <p:ph type="title"/>
          </p:nvPr>
        </p:nvSpPr>
        <p:spPr>
          <a:xfrm>
            <a:off x="204800" y="654150"/>
            <a:ext cx="8874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cs" sz="2320"/>
              <a:t>Záložní slidy - pokud se rozhodneme použít…</a:t>
            </a:r>
            <a:endParaRPr b="1" sz="23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3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3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3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32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0"/>
          <p:cNvSpPr txBox="1"/>
          <p:nvPr>
            <p:ph type="title"/>
          </p:nvPr>
        </p:nvSpPr>
        <p:spPr>
          <a:xfrm>
            <a:off x="264175" y="169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Denis Diderot: Madame de la Pommeraye </a:t>
            </a:r>
            <a:r>
              <a:rPr lang="cs" sz="1688"/>
              <a:t>(</a:t>
            </a:r>
            <a:r>
              <a:rPr i="1" lang="cs" sz="1688"/>
              <a:t>klíčový vedlejší příběh</a:t>
            </a:r>
            <a:r>
              <a:rPr lang="cs" sz="1688"/>
              <a:t>)</a:t>
            </a:r>
            <a:endParaRPr sz="1688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7" name="Google Shape;17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2625" y="1057450"/>
            <a:ext cx="1599900" cy="2284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7687" y="1057454"/>
            <a:ext cx="2486150" cy="3898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78288" y="1022175"/>
            <a:ext cx="1599900" cy="255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5475" y="1022175"/>
            <a:ext cx="2486151" cy="3968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1"/>
          <p:cNvSpPr txBox="1"/>
          <p:nvPr>
            <p:ph type="title"/>
          </p:nvPr>
        </p:nvSpPr>
        <p:spPr>
          <a:xfrm>
            <a:off x="311700" y="742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Milan Kundera: Jakub a jeho pán </a:t>
            </a:r>
            <a:r>
              <a:rPr lang="cs" sz="1800"/>
              <a:t>(pro zajímavost, popř. můžeme použít)</a:t>
            </a:r>
            <a:endParaRPr sz="1800"/>
          </a:p>
        </p:txBody>
      </p:sp>
      <p:pic>
        <p:nvPicPr>
          <p:cNvPr id="186" name="Google Shape;18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641350"/>
            <a:ext cx="1488599" cy="209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4000" y="2795725"/>
            <a:ext cx="1603450" cy="224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93788" y="648250"/>
            <a:ext cx="1603449" cy="208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27700" y="648250"/>
            <a:ext cx="1567076" cy="208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45164" y="661263"/>
            <a:ext cx="2547316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3225" y="2847075"/>
            <a:ext cx="1567075" cy="224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51200" y="2871274"/>
            <a:ext cx="1699675" cy="2173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Intertextualita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=</a:t>
            </a:r>
            <a:r>
              <a:rPr lang="cs" sz="1400"/>
              <a:t> </a:t>
            </a:r>
            <a:r>
              <a:rPr lang="cs"/>
              <a:t>schopnost textu vztahovat se k jiným textům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→ forma dialogu mezi texty, tradicemi, kulturami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efektivně přidává textu smysl přítomností textu jiného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komunikace mezi texty, společností a dějinami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aktualizace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aluze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je v podstatě nevyhnutelná → v každém textu se více méně objevuje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záměrná x nezáměrná intertextualita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Typy intertextuality</a:t>
            </a:r>
            <a:endParaRPr/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Citát → doslovný fragment textu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Aluze → narážka - vědomé navázání na pretext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Parafráze → záměrně nepřesný citát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Variace → obměňování motivu či námětu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Adaptace → převod do jiného žánru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Parodie → reprodukce, vyhrocuje vlastnosti pretextu s komickým efektem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Travestie → převod z vysokého stylu do nízkého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Imitace → napodobování literární předlohy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Plagiát → nepůvodní dílo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….</a:t>
            </a:r>
            <a:endParaRPr/>
          </a:p>
        </p:txBody>
      </p:sp>
      <p:sp>
        <p:nvSpPr>
          <p:cNvPr id="69" name="Google Shape;69;p15"/>
          <p:cNvSpPr/>
          <p:nvPr/>
        </p:nvSpPr>
        <p:spPr>
          <a:xfrm>
            <a:off x="4106325" y="1238250"/>
            <a:ext cx="222300" cy="222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5"/>
          <p:cNvSpPr/>
          <p:nvPr/>
        </p:nvSpPr>
        <p:spPr>
          <a:xfrm>
            <a:off x="5698075" y="1532475"/>
            <a:ext cx="222300" cy="222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5"/>
          <p:cNvSpPr/>
          <p:nvPr/>
        </p:nvSpPr>
        <p:spPr>
          <a:xfrm>
            <a:off x="4413250" y="1873250"/>
            <a:ext cx="222300" cy="222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5"/>
          <p:cNvSpPr/>
          <p:nvPr/>
        </p:nvSpPr>
        <p:spPr>
          <a:xfrm>
            <a:off x="4870425" y="2190825"/>
            <a:ext cx="222300" cy="222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5"/>
          <p:cNvSpPr/>
          <p:nvPr/>
        </p:nvSpPr>
        <p:spPr>
          <a:xfrm>
            <a:off x="8208425" y="2863850"/>
            <a:ext cx="222300" cy="222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5"/>
          <p:cNvSpPr/>
          <p:nvPr/>
        </p:nvSpPr>
        <p:spPr>
          <a:xfrm>
            <a:off x="4460850" y="2508250"/>
            <a:ext cx="222300" cy="222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5"/>
          <p:cNvSpPr/>
          <p:nvPr/>
        </p:nvSpPr>
        <p:spPr>
          <a:xfrm flipH="1">
            <a:off x="5164600" y="3481925"/>
            <a:ext cx="222300" cy="222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5"/>
          <p:cNvSpPr/>
          <p:nvPr/>
        </p:nvSpPr>
        <p:spPr>
          <a:xfrm>
            <a:off x="622300" y="4703625"/>
            <a:ext cx="222300" cy="222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5"/>
          <p:cNvSpPr/>
          <p:nvPr/>
        </p:nvSpPr>
        <p:spPr>
          <a:xfrm>
            <a:off x="6002875" y="1837275"/>
            <a:ext cx="222300" cy="222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5"/>
          <p:cNvSpPr txBox="1"/>
          <p:nvPr>
            <p:ph type="title"/>
          </p:nvPr>
        </p:nvSpPr>
        <p:spPr>
          <a:xfrm>
            <a:off x="400050" y="44730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SzPct val="69718"/>
              <a:buNone/>
            </a:pPr>
            <a:r>
              <a:t/>
            </a:r>
            <a:endParaRPr sz="142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SzPct val="69718"/>
              <a:buNone/>
            </a:pPr>
            <a:r>
              <a:rPr lang="cs" sz="1420"/>
              <a:t>= vidíme v obou textech DD i MK</a:t>
            </a:r>
            <a:endParaRPr sz="142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Principy intertextuálního přístupu ve výuce</a:t>
            </a:r>
            <a:endParaRPr/>
          </a:p>
        </p:txBody>
      </p:sp>
      <p:sp>
        <p:nvSpPr>
          <p:cNvPr id="84" name="Google Shape;84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</a:endParaRPr>
          </a:p>
          <a:p>
            <a:pPr indent="-32258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AutoNum type="arabicPeriod"/>
            </a:pPr>
            <a:r>
              <a:rPr b="1" lang="cs" sz="1600"/>
              <a:t>Propojování textů</a:t>
            </a:r>
            <a:r>
              <a:rPr lang="cs" sz="1600"/>
              <a:t>: žáci se učí vnímat texty jako vzájemně propojené a rozpoznávají vztahy mezi nimi, tj. odkazy, citace nebo podobnosti mezi různými díly. Např.: jak dílo reaguje na jiné autory nebo jak se vztahuje k jiným literárním tradicím.</a:t>
            </a:r>
            <a:endParaRPr sz="1600"/>
          </a:p>
          <a:p>
            <a:pPr indent="-32258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AutoNum type="arabicPeriod"/>
            </a:pPr>
            <a:r>
              <a:rPr b="1" lang="cs" sz="1600"/>
              <a:t>Interpretace textů</a:t>
            </a:r>
            <a:r>
              <a:rPr lang="cs" sz="1600"/>
              <a:t>: žáci se učí dešifrovat různé vrstvy významu v textech, které mohou být utvářeny odkazy na jiné texty.</a:t>
            </a:r>
            <a:endParaRPr sz="1600"/>
          </a:p>
          <a:p>
            <a:pPr indent="-32258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AutoNum type="arabicPeriod"/>
            </a:pPr>
            <a:r>
              <a:rPr b="1" lang="cs" sz="1600"/>
              <a:t>Historie a kultura textů</a:t>
            </a:r>
            <a:r>
              <a:rPr lang="cs" sz="1600"/>
              <a:t>: studenti se učí pochopit texty v širších historických a kulturních kontextech. </a:t>
            </a:r>
            <a:endParaRPr sz="1600"/>
          </a:p>
          <a:p>
            <a:pPr indent="-32258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AutoNum type="arabicPeriod"/>
            </a:pPr>
            <a:r>
              <a:rPr b="1" lang="cs" sz="1600"/>
              <a:t>Kritická analýza</a:t>
            </a:r>
            <a:r>
              <a:rPr lang="cs" sz="1600"/>
              <a:t>: Intertextuální přístup vyzývá studenty k reflexi o tom, jak texty formují naše chápání světa, jak jsou texty (re)produkovány v různých obdobích a jakým způsobem se významy mění nebo jsou reinterpretovány.</a:t>
            </a:r>
            <a:endParaRPr sz="1600"/>
          </a:p>
          <a:p>
            <a:pPr indent="-32258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AutoNum type="arabicPeriod"/>
            </a:pPr>
            <a:r>
              <a:rPr b="1" lang="cs" sz="1600"/>
              <a:t>Propojení vlastních životních zkušeností žáků</a:t>
            </a:r>
            <a:r>
              <a:rPr lang="cs" sz="1600"/>
              <a:t>: propojení mezi texty a příběhy, které žáci četli nebo slyšeli, a novými texty a příběhy, s nimiž se setkávají ve třídě, jsou pro vytváření významu zásadní.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 sz="1700"/>
              <a:t>Rozvoj kritického myšlení</a:t>
            </a:r>
            <a:r>
              <a:rPr lang="cs" sz="1700"/>
              <a:t>: žáci se učí analyzovat texty z různých úhlů pohledu a chápat, jak jsou významy ovlivněny odkazy na jiné texty.</a:t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 sz="1700"/>
              <a:t>Hlubší porozumění</a:t>
            </a:r>
            <a:r>
              <a:rPr lang="cs" sz="1700"/>
              <a:t>: žáci mohou lépe pochopit složité texty. Vnímají, že literatura není izolovaná - každý text je součástí širšího kulturního a historického diskurzu.</a:t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 sz="1700"/>
              <a:t>Zlepšení analytických dovedností</a:t>
            </a:r>
            <a:r>
              <a:rPr lang="cs" sz="1700"/>
              <a:t>: žáci se učí, jak identifikovat vzory a odkazy mezi texty, což zlepšuje jejich schopnost analyzovat a interpretovat složité texty.</a:t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 sz="1700"/>
              <a:t>Jde o automatický proces: </a:t>
            </a:r>
            <a:r>
              <a:rPr lang="cs" sz="1700"/>
              <a:t>čtenáři používají mnoho textů, minulých i současných, aby si vytvořili význam z nového textu.</a:t>
            </a:r>
            <a:endParaRPr sz="11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90" name="Google Shape;90;p17"/>
          <p:cNvSpPr txBox="1"/>
          <p:nvPr/>
        </p:nvSpPr>
        <p:spPr>
          <a:xfrm>
            <a:off x="152400" y="257000"/>
            <a:ext cx="7929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cs" sz="2800">
                <a:solidFill>
                  <a:schemeClr val="dk1"/>
                </a:solidFill>
              </a:rPr>
              <a:t>Výhody</a:t>
            </a:r>
            <a:r>
              <a:rPr lang="cs" sz="2800">
                <a:solidFill>
                  <a:schemeClr val="dk1"/>
                </a:solidFill>
              </a:rPr>
              <a:t> intertextuálního přístupu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>
            <p:ph type="title"/>
          </p:nvPr>
        </p:nvSpPr>
        <p:spPr>
          <a:xfrm>
            <a:off x="539875" y="644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 Příklady využití intertextuálního přístupu  </a:t>
            </a:r>
            <a:endParaRPr/>
          </a:p>
        </p:txBody>
      </p:sp>
      <p:sp>
        <p:nvSpPr>
          <p:cNvPr id="96" name="Google Shape;96;p18"/>
          <p:cNvSpPr txBox="1"/>
          <p:nvPr/>
        </p:nvSpPr>
        <p:spPr>
          <a:xfrm>
            <a:off x="261350" y="1125950"/>
            <a:ext cx="7842300" cy="27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b="1" lang="cs" sz="1500">
                <a:solidFill>
                  <a:schemeClr val="dk2"/>
                </a:solidFill>
              </a:rPr>
              <a:t>Literární analýza</a:t>
            </a:r>
            <a:r>
              <a:rPr lang="cs" sz="1500">
                <a:solidFill>
                  <a:schemeClr val="dk2"/>
                </a:solidFill>
              </a:rPr>
              <a:t>: učíme se o dvou (a více) dílech na</a:t>
            </a:r>
            <a:r>
              <a:rPr lang="cs" sz="1500">
                <a:solidFill>
                  <a:schemeClr val="dk2"/>
                </a:solidFill>
              </a:rPr>
              <a:t>jednou. J</a:t>
            </a:r>
            <a:r>
              <a:rPr lang="cs" sz="1500">
                <a:solidFill>
                  <a:schemeClr val="dk2"/>
                </a:solidFill>
              </a:rPr>
              <a:t>ak různí autoři na podobné téma nahlížejí různými způsoby či jak jedno téma různě zpracovávají, např. volba žánru a co tato volba implikuje.</a:t>
            </a:r>
            <a:endParaRPr sz="1500">
              <a:solidFill>
                <a:schemeClr val="dk2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b="1" lang="cs" sz="1500">
                <a:solidFill>
                  <a:schemeClr val="dk2"/>
                </a:solidFill>
              </a:rPr>
              <a:t>Přesahy do dalších disciplín</a:t>
            </a:r>
            <a:r>
              <a:rPr lang="cs" sz="1500">
                <a:solidFill>
                  <a:schemeClr val="dk2"/>
                </a:solidFill>
              </a:rPr>
              <a:t>: intertextuální přístup lze aplikovat nejen v literární výchově, ale i v dějepise nebo filosofii, kde se texty z různých oblastí propojují.</a:t>
            </a:r>
            <a:endParaRPr sz="1500">
              <a:solidFill>
                <a:schemeClr val="dk2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b="1" lang="cs" sz="1500">
                <a:solidFill>
                  <a:schemeClr val="dk2"/>
                </a:solidFill>
              </a:rPr>
              <a:t>Multimediální propojení</a:t>
            </a:r>
            <a:r>
              <a:rPr lang="cs" sz="1500">
                <a:solidFill>
                  <a:schemeClr val="dk2"/>
                </a:solidFill>
              </a:rPr>
              <a:t>: využití různých médií, jako jsou filmy, písně nebo internetové články, může studentům ukázat, jak texty z různých oblastí (nejen literatury, ale i popkultury) na sebe vzájemně odkazují. </a:t>
            </a:r>
            <a:endParaRPr b="1" sz="11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Návrh výuky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Char char="●"/>
            </a:pPr>
            <a:r>
              <a:rPr lang="cs">
                <a:solidFill>
                  <a:srgbClr val="666666"/>
                </a:solidFill>
              </a:rPr>
              <a:t>Žáci 2. ročníku čtyřletého gymnázia - osvícenství (ŠVP, chronologická výuka), 3./ 4. ročník -</a:t>
            </a:r>
            <a:r>
              <a:rPr lang="cs">
                <a:solidFill>
                  <a:srgbClr val="666666"/>
                </a:solidFill>
              </a:rPr>
              <a:t> román</a:t>
            </a:r>
            <a:r>
              <a:rPr lang="cs">
                <a:solidFill>
                  <a:srgbClr val="666666"/>
                </a:solidFill>
              </a:rPr>
              <a:t> (ŠVP, žánrový přístup)</a:t>
            </a:r>
            <a:endParaRPr>
              <a:solidFill>
                <a:srgbClr val="666666"/>
              </a:solidFill>
            </a:endParaRPr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Char char="●"/>
            </a:pPr>
            <a:r>
              <a:rPr lang="cs">
                <a:solidFill>
                  <a:srgbClr val="666666"/>
                </a:solidFill>
              </a:rPr>
              <a:t>Rozsah: 2 - 3 výukové jednotky, ALE obě díla nabízejí možnost zůstat s nimi mnohem déle (v závěru prezentace uvádíme nástin možných “cest”)</a:t>
            </a:r>
            <a:endParaRPr>
              <a:solidFill>
                <a:srgbClr val="666666"/>
              </a:solidFill>
            </a:endParaRPr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Char char="●"/>
            </a:pPr>
            <a:r>
              <a:rPr lang="cs">
                <a:solidFill>
                  <a:srgbClr val="666666"/>
                </a:solidFill>
              </a:rPr>
              <a:t>Průběh výuky:</a:t>
            </a:r>
            <a:endParaRPr>
              <a:solidFill>
                <a:srgbClr val="666666"/>
              </a:solidFill>
            </a:endParaRPr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Char char="○"/>
            </a:pPr>
            <a:r>
              <a:rPr lang="cs">
                <a:solidFill>
                  <a:srgbClr val="666666"/>
                </a:solidFill>
              </a:rPr>
              <a:t>Úvodní evokační otázka (paratext)</a:t>
            </a:r>
            <a:endParaRPr>
              <a:solidFill>
                <a:srgbClr val="666666"/>
              </a:solidFill>
            </a:endParaRPr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Char char="○"/>
            </a:pPr>
            <a:r>
              <a:rPr lang="cs">
                <a:solidFill>
                  <a:srgbClr val="666666"/>
                </a:solidFill>
              </a:rPr>
              <a:t>Práce s pracovním listem: </a:t>
            </a:r>
            <a:endParaRPr>
              <a:solidFill>
                <a:srgbClr val="666666"/>
              </a:solidFill>
            </a:endParaRPr>
          </a:p>
          <a:p>
            <a:pPr indent="-310832" lvl="2" marL="13716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Char char="■"/>
            </a:pPr>
            <a:r>
              <a:rPr lang="cs">
                <a:solidFill>
                  <a:srgbClr val="666666"/>
                </a:solidFill>
              </a:rPr>
              <a:t>Ukázky z obou knih </a:t>
            </a:r>
            <a:endParaRPr>
              <a:solidFill>
                <a:srgbClr val="666666"/>
              </a:solidFill>
            </a:endParaRPr>
          </a:p>
          <a:p>
            <a:pPr indent="-310832" lvl="2" marL="13716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Char char="■"/>
            </a:pPr>
            <a:r>
              <a:rPr lang="cs">
                <a:solidFill>
                  <a:srgbClr val="666666"/>
                </a:solidFill>
              </a:rPr>
              <a:t>Podpůrné texty / videa</a:t>
            </a:r>
            <a:endParaRPr>
              <a:solidFill>
                <a:srgbClr val="666666"/>
              </a:solidFill>
            </a:endParaRPr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Char char="●"/>
            </a:pPr>
            <a:r>
              <a:rPr lang="cs">
                <a:solidFill>
                  <a:srgbClr val="666666"/>
                </a:solidFill>
              </a:rPr>
              <a:t>Metody výuky </a:t>
            </a:r>
            <a:endParaRPr>
              <a:solidFill>
                <a:srgbClr val="666666"/>
              </a:solidFill>
            </a:endParaRPr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Char char="○"/>
            </a:pPr>
            <a:r>
              <a:rPr lang="cs">
                <a:solidFill>
                  <a:srgbClr val="666666"/>
                </a:solidFill>
              </a:rPr>
              <a:t>Samostatná i skupinová práce: Think  </a:t>
            </a:r>
            <a:r>
              <a:rPr lang="cs" sz="1800">
                <a:solidFill>
                  <a:srgbClr val="666666"/>
                </a:solidFill>
              </a:rPr>
              <a:t>→ </a:t>
            </a:r>
            <a:r>
              <a:rPr lang="cs">
                <a:solidFill>
                  <a:srgbClr val="666666"/>
                </a:solidFill>
              </a:rPr>
              <a:t>Pair </a:t>
            </a:r>
            <a:r>
              <a:rPr lang="cs" sz="1800">
                <a:solidFill>
                  <a:srgbClr val="666666"/>
                </a:solidFill>
              </a:rPr>
              <a:t>→ </a:t>
            </a:r>
            <a:r>
              <a:rPr lang="cs">
                <a:solidFill>
                  <a:srgbClr val="666666"/>
                </a:solidFill>
              </a:rPr>
              <a:t>Share</a:t>
            </a:r>
            <a:endParaRPr>
              <a:solidFill>
                <a:srgbClr val="666666"/>
              </a:solidFill>
            </a:endParaRPr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Char char="○"/>
            </a:pPr>
            <a:r>
              <a:rPr lang="cs">
                <a:solidFill>
                  <a:srgbClr val="666666"/>
                </a:solidFill>
              </a:rPr>
              <a:t>Řízený dialog</a:t>
            </a:r>
            <a:endParaRPr>
              <a:solidFill>
                <a:srgbClr val="666666"/>
              </a:solidFill>
            </a:endParaRPr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Char char="○"/>
            </a:pPr>
            <a:r>
              <a:rPr lang="cs">
                <a:solidFill>
                  <a:srgbClr val="666666"/>
                </a:solidFill>
              </a:rPr>
              <a:t>Frontální výuka</a:t>
            </a:r>
            <a:endParaRPr>
              <a:solidFill>
                <a:srgbClr val="666666"/>
              </a:solidFill>
            </a:endParaRPr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Char char="○"/>
            </a:pPr>
            <a:r>
              <a:rPr lang="cs">
                <a:solidFill>
                  <a:srgbClr val="666666"/>
                </a:solidFill>
              </a:rPr>
              <a:t>Prvky dramatické výchovy</a:t>
            </a: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Cíle výuky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Student popíše manipulativního vypravěče.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Student vysvětlí důvod užití manipulativního vypravěče.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Student vystihne hlavní myšlenky obou děl.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Student shrne vnitřní souvislost dvou děl ve vztahu k době, ve které vznikla.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Student nalezne v textu determinismus.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Student vystihne hlavní podstatu determinismu.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Student popíše rozdíl mezi adaptací a variací.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/>
          <p:nvPr>
            <p:ph type="title"/>
          </p:nvPr>
        </p:nvSpPr>
        <p:spPr>
          <a:xfrm>
            <a:off x="134550" y="692175"/>
            <a:ext cx="8874900" cy="572700"/>
          </a:xfrm>
          <a:prstGeom prst="rect">
            <a:avLst/>
          </a:prstGeom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cs" sz="2320"/>
              <a:t>Evokace: o</a:t>
            </a:r>
            <a:r>
              <a:rPr b="1" lang="cs" sz="2320"/>
              <a:t> čem je kniha Jakub Fatalista od Denise Diderota?</a:t>
            </a:r>
            <a:endParaRPr b="1" sz="23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3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3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" sz="2320"/>
              <a:t>Podívejte se na přebaly knihy a zkuste odhalit </a:t>
            </a:r>
            <a:endParaRPr sz="23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" sz="2320" u="sng"/>
              <a:t>hlavní motivy knihy</a:t>
            </a:r>
            <a:r>
              <a:rPr lang="cs" sz="2320"/>
              <a:t>. </a:t>
            </a:r>
            <a:endParaRPr sz="23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" sz="2320"/>
              <a:t>Jak by mohl vypadat heslář (hashtag) k této knize? </a:t>
            </a:r>
            <a:endParaRPr sz="23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i="1" sz="14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3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3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3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320"/>
          </a:p>
        </p:txBody>
      </p:sp>
      <p:pic>
        <p:nvPicPr>
          <p:cNvPr id="114" name="Google Shape;11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9722" y="3014578"/>
            <a:ext cx="1200275" cy="168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