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20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000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46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Organizační rozkaz, STP, ZTP, IMZ, Kontrolní činnost, </a:t>
            </a:r>
            <a:r>
              <a:rPr lang="cs-CZ" dirty="0" err="1" smtClean="0"/>
              <a:t>Výběrovka</a:t>
            </a:r>
            <a:r>
              <a:rPr lang="cs-CZ" dirty="0" smtClean="0"/>
              <a:t>, SNJ, </a:t>
            </a:r>
            <a:r>
              <a:rPr lang="cs-CZ" baseline="0" dirty="0" smtClean="0"/>
              <a:t>IMZ, UVZ. Řízení a organizace </a:t>
            </a:r>
            <a:r>
              <a:rPr lang="cs-CZ" baseline="0" dirty="0" err="1" smtClean="0"/>
              <a:t>Sl</a:t>
            </a:r>
            <a:r>
              <a:rPr lang="cs-CZ" baseline="0" dirty="0" smtClean="0"/>
              <a:t>. TV.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9258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Vladimír</a:t>
            </a:r>
            <a:r>
              <a:rPr lang="cs-CZ" sz="2400" baseline="0" dirty="0" smtClean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1)	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!!!%20NVMO%2012_2011.pdf" TargetMode="External"/><Relationship Id="rId2" Type="http://schemas.openxmlformats.org/officeDocument/2006/relationships/hyperlink" Target="V&#353;eob%20P-35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etodika%20kontroln&#237;%20&#269;innosti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Pov&#283;&#345;en&#237;%20Prost&#283;jov.doc" TargetMode="External"/><Relationship Id="rId4" Type="http://schemas.openxmlformats.org/officeDocument/2006/relationships/hyperlink" Target="Kontroln&#237;%20list%20-%20%20Prost&#283;jov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PozS%20profesko.doc" TargetMode="External"/><Relationship Id="rId2" Type="http://schemas.openxmlformats.org/officeDocument/2006/relationships/hyperlink" Target="V&#253;ro&#269;n&#237;%20p&#345;ezkou&#353;en&#237;%20TV%20prac.%20VeV-VA%20Vy&#353;kovt1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ub-71-84-01-STP%20zku&#353;ebn&#237;%20&#345;&#225;dy...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tandardizace%20test&#367;%20t&#283;lesn&#233;%20v&#253;konnosti.doc" TargetMode="External"/><Relationship Id="rId2" Type="http://schemas.openxmlformats.org/officeDocument/2006/relationships/hyperlink" Target="../!!!%20NVMO%2012_201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didaktika </a:t>
            </a:r>
            <a:r>
              <a:rPr lang="cs-CZ" dirty="0" err="1" smtClean="0"/>
              <a:t>tv</a:t>
            </a:r>
            <a:r>
              <a:rPr lang="cs-CZ" dirty="0" smtClean="0"/>
              <a:t> v AČR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sv-SE" dirty="0" smtClean="0"/>
              <a:t>Kontrolní činnost v TV procesu</a:t>
            </a:r>
            <a:r>
              <a:rPr lang="cs-CZ" dirty="0" smtClean="0"/>
              <a:t> v AČR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Kontrolní činnost v TV procesu</a:t>
            </a:r>
            <a:r>
              <a:rPr lang="cs-CZ" dirty="0" smtClean="0"/>
              <a:t> v AČR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ＭＳ Ｐゴシック" charset="-128"/>
              </a:rPr>
              <a:t>Cíl: </a:t>
            </a:r>
            <a:r>
              <a:rPr lang="cs-CZ" dirty="0" smtClean="0">
                <a:ea typeface="ＭＳ Ｐゴシック" charset="-128"/>
              </a:rPr>
              <a:t>Teoreticky připravit studenty na druhy kontrolních činností z nadřízených stupňů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Průběh:  </a:t>
            </a:r>
            <a:r>
              <a:rPr lang="cs-CZ" dirty="0" smtClean="0">
                <a:ea typeface="ＭＳ Ｐゴシック" charset="-128"/>
              </a:rPr>
              <a:t>Vysvětlení  terminologie, seznámení se s předpisy, </a:t>
            </a:r>
            <a:r>
              <a:rPr lang="cs-CZ" altLang="cs-CZ" dirty="0" smtClean="0">
                <a:ea typeface="ＭＳ Ｐゴシック" charset="-128"/>
              </a:rPr>
              <a:t>principy kontrolní činnosti ve vojenském prostředí</a:t>
            </a:r>
            <a:endParaRPr lang="cs-CZ" dirty="0" smtClean="0">
              <a:ea typeface="ＭＳ Ｐゴシック" charset="-128"/>
            </a:endParaRP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Klíčová slova: </a:t>
            </a:r>
            <a:r>
              <a:rPr lang="cs-CZ" dirty="0" smtClean="0">
                <a:ea typeface="ＭＳ Ｐゴシック" charset="-128"/>
              </a:rPr>
              <a:t>Plán kontrol</a:t>
            </a:r>
            <a:r>
              <a:rPr lang="cs-CZ" smtClean="0">
                <a:ea typeface="ＭＳ Ｐゴシック" charset="-128"/>
              </a:rPr>
              <a:t>, </a:t>
            </a:r>
            <a:r>
              <a:rPr lang="cs-CZ" smtClean="0"/>
              <a:t>Výroční </a:t>
            </a:r>
            <a:r>
              <a:rPr lang="cs-CZ" dirty="0" smtClean="0"/>
              <a:t>a profesní přezkoušení </a:t>
            </a:r>
          </a:p>
          <a:p>
            <a:endParaRPr lang="cs-CZ" dirty="0" smtClean="0">
              <a:ea typeface="ＭＳ Ｐゴシック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519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RMO č. 40/2014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err="1" smtClean="0"/>
              <a:t>Všeob</a:t>
            </a:r>
            <a:r>
              <a:rPr lang="cs-CZ" sz="2800" dirty="0" smtClean="0"/>
              <a:t> P-35 „</a:t>
            </a:r>
            <a:r>
              <a:rPr lang="cs-CZ" sz="2800" i="1" dirty="0" smtClean="0"/>
              <a:t>Vnitřní kontrola a vyřizování petic a stížností v působnosti MO</a:t>
            </a:r>
            <a:r>
              <a:rPr lang="cs-CZ" sz="2800" dirty="0" smtClean="0"/>
              <a:t>“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NVMO č. 12/2011 </a:t>
            </a:r>
            <a:r>
              <a:rPr lang="cs-CZ" sz="2800" i="1" dirty="0" smtClean="0">
                <a:cs typeface="Calibri" pitchFamily="34" charset="0"/>
              </a:rPr>
              <a:t>„Služební tělesná výchova v rezortu Ministerstva obrany“</a:t>
            </a:r>
            <a:endParaRPr lang="cs-CZ" sz="2800" dirty="0" smtClean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Plán kontrol nadřízených stupňů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Plán kontrol vlastního organizačního prvku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Metodika kontroly TV procesu + Metodická pomoc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Kontrolní list a pověření ke kontrole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smtClean="0"/>
              <a:t>Vyhodnocení kontrolní činnosti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/>
          <a:lstStyle/>
          <a:p>
            <a:pPr>
              <a:defRPr/>
            </a:pPr>
            <a:r>
              <a:rPr lang="cs-CZ" dirty="0" err="1" smtClean="0"/>
              <a:t>Všeob</a:t>
            </a:r>
            <a:r>
              <a:rPr lang="cs-CZ" dirty="0" smtClean="0"/>
              <a:t> P-35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 smtClean="0"/>
              <a:t>Komplexně řeší </a:t>
            </a:r>
            <a:r>
              <a:rPr lang="cs-CZ" u="sng" dirty="0" smtClean="0"/>
              <a:t>veškerou</a:t>
            </a:r>
            <a:r>
              <a:rPr lang="cs-CZ" dirty="0" smtClean="0"/>
              <a:t> kontrolní činnost</a:t>
            </a:r>
          </a:p>
          <a:p>
            <a:pPr>
              <a:defRPr/>
            </a:pPr>
            <a:r>
              <a:rPr lang="cs-CZ" sz="1800" dirty="0" smtClean="0"/>
              <a:t>	(stanovuje cíle, zásady, organizaci a druhy kontrol)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 smtClean="0"/>
              <a:t>Před vlastní kontrolou přečíst a ujasnit vlastní kontrolu s kontrolním orgánem </a:t>
            </a:r>
            <a:r>
              <a:rPr lang="cs-CZ" dirty="0" smtClean="0">
                <a:solidFill>
                  <a:srgbClr val="FF0000"/>
                </a:solidFill>
                <a:hlinkClick r:id="rId2" action="ppaction://hlinkfile"/>
              </a:rPr>
              <a:t>Odkaz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NVMO č. 12/2011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 smtClean="0"/>
              <a:t>Řeší </a:t>
            </a:r>
            <a:r>
              <a:rPr lang="cs-CZ" u="sng" dirty="0" smtClean="0"/>
              <a:t>pouze</a:t>
            </a:r>
            <a:r>
              <a:rPr lang="cs-CZ" dirty="0" smtClean="0"/>
              <a:t> kontrolní činnost služební tělesné výchovy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 smtClean="0"/>
              <a:t>Čl. 110 – 142 + přílohy 1 – 7 </a:t>
            </a:r>
            <a:r>
              <a:rPr lang="cs-CZ" dirty="0" smtClean="0">
                <a:solidFill>
                  <a:srgbClr val="FF0000"/>
                </a:solidFill>
                <a:hlinkClick r:id="rId3" action="ppaction://hlinkfile"/>
              </a:rPr>
              <a:t>Odkaz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kontrol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	Nadřízené stupně – vše z oblasti Služ. TV</a:t>
            </a:r>
          </a:p>
          <a:p>
            <a:endParaRPr lang="cs-CZ" dirty="0" smtClean="0"/>
          </a:p>
          <a:p>
            <a:r>
              <a:rPr lang="cs-CZ" dirty="0" smtClean="0"/>
              <a:t>2)	Vlastní organizační celek – provádění, důraz na kvalitu </a:t>
            </a:r>
            <a:r>
              <a:rPr lang="cs-CZ" smtClean="0"/>
              <a:t>vedení výcviku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kontroly TV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Na co se připravit a co kontrolovat (Metodická pomoc, nadřízený stupeň)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3" action="ppaction://hlinkfile"/>
              </a:rPr>
              <a:t>Kontrolované oblasti </a:t>
            </a:r>
            <a:r>
              <a:rPr lang="cs-CZ" dirty="0" smtClean="0"/>
              <a:t>(Oblast velení a řízení, Oblast organizace služební TP, Oblast VTV, Oblast logistického a materiálního zabezpečení TV procesu, Oblast kontrolní činnosti)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hlinkClick r:id="rId4" action="ppaction://hlinkfile"/>
              </a:rPr>
              <a:t>Kontrolní list </a:t>
            </a:r>
            <a:r>
              <a:rPr lang="cs-CZ" dirty="0" smtClean="0"/>
              <a:t>a </a:t>
            </a:r>
            <a:r>
              <a:rPr lang="cs-CZ" dirty="0" smtClean="0">
                <a:hlinkClick r:id="rId5" action="ppaction://hlinkfile"/>
              </a:rPr>
              <a:t>pověření ke kontrole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přezkoušení tělesné výkonnosti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základní skupiny testů: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 smtClean="0"/>
              <a:t>Testy základní tělesné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 smtClean="0"/>
              <a:t>Testy speciální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 smtClean="0"/>
              <a:t>Testy pohybového nadání – v AČR se neuplatňují</a:t>
            </a:r>
          </a:p>
          <a:p>
            <a:pPr marL="258763" lvl="2" indent="-258763">
              <a:buFont typeface="Wingdings" pitchFamily="2" charset="2"/>
              <a:buChar char="§"/>
            </a:pPr>
            <a:endParaRPr lang="cs-CZ" sz="3200" dirty="0" smtClean="0"/>
          </a:p>
          <a:p>
            <a:pPr marL="1588" lvl="2">
              <a:buNone/>
            </a:pPr>
            <a:r>
              <a:rPr lang="cs-CZ" sz="3200" dirty="0" smtClean="0"/>
              <a:t>Periodické kontroly tělesné výkonnosti</a:t>
            </a:r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 smtClean="0">
                <a:hlinkClick r:id="rId2" action="ppaction://hlinkfile"/>
              </a:rPr>
              <a:t>Výroční přezkoušení</a:t>
            </a:r>
            <a:endParaRPr lang="cs-CZ" sz="3200" dirty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 smtClean="0">
                <a:hlinkClick r:id="rId3" action="ppaction://hlinkfile"/>
              </a:rPr>
              <a:t>Profesní přezkoušení </a:t>
            </a:r>
            <a:r>
              <a:rPr lang="cs-CZ" sz="3200" dirty="0" smtClean="0"/>
              <a:t>a </a:t>
            </a:r>
            <a:r>
              <a:rPr lang="cs-CZ" sz="3200" dirty="0" smtClean="0">
                <a:hlinkClick r:id="rId4" action="ppaction://hlinkfile"/>
              </a:rPr>
              <a:t>Profesní minimum</a:t>
            </a:r>
            <a:endParaRPr lang="cs-CZ" sz="3200" dirty="0" smtClean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 smtClean="0"/>
              <a:t>kontrolní přezkoušení VÚ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minimum, přezkoušení a výroční přezkoušení fyzické výkonnosti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3168352"/>
          </a:xfrm>
        </p:spPr>
        <p:txBody>
          <a:bodyPr/>
          <a:lstStyle/>
          <a:p>
            <a:pPr>
              <a:buAutoNum type="arabicParenR"/>
            </a:pPr>
            <a:r>
              <a:rPr lang="cs-CZ" dirty="0" smtClean="0"/>
              <a:t>termín</a:t>
            </a:r>
          </a:p>
          <a:p>
            <a:pPr>
              <a:buAutoNum type="arabicParenR"/>
            </a:pPr>
            <a:r>
              <a:rPr lang="cs-CZ" dirty="0" smtClean="0"/>
              <a:t>náplň</a:t>
            </a:r>
          </a:p>
          <a:p>
            <a:pPr>
              <a:buFont typeface="+mj-lt"/>
              <a:buAutoNum type="arabicParenR"/>
            </a:pPr>
            <a:r>
              <a:rPr lang="cs-CZ" dirty="0"/>
              <a:t>výjimky, </a:t>
            </a:r>
            <a:r>
              <a:rPr lang="cs-CZ" dirty="0" smtClean="0"/>
              <a:t>zvláštnosti (</a:t>
            </a:r>
            <a:r>
              <a:rPr lang="cs-CZ" sz="1800" dirty="0" smtClean="0"/>
              <a:t>NVMO č.12/2011 </a:t>
            </a:r>
            <a:r>
              <a:rPr lang="cs-CZ" dirty="0" smtClean="0">
                <a:hlinkClick r:id="rId2" action="ppaction://hlinkfile"/>
              </a:rPr>
              <a:t>čl. 96-109</a:t>
            </a:r>
            <a:r>
              <a:rPr lang="cs-CZ" dirty="0" smtClean="0"/>
              <a:t>)</a:t>
            </a:r>
          </a:p>
          <a:p>
            <a:pPr>
              <a:buAutoNum type="arabicParenR"/>
            </a:pPr>
            <a:r>
              <a:rPr lang="cs-CZ" dirty="0" smtClean="0">
                <a:hlinkClick r:id="rId3" action="ppaction://hlinkfile"/>
              </a:rPr>
              <a:t>metodika přezkoušení</a:t>
            </a:r>
            <a:r>
              <a:rPr lang="cs-CZ" dirty="0" smtClean="0"/>
              <a:t> výroční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85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Jaké formy kontrolní činnosti v rámci TV znáte?</a:t>
            </a:r>
            <a:endParaRPr lang="cs-CZ" dirty="0" smtClean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Jakým způsobem lze KČ u útvaru organizovat?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 lze využít KC ve Výročním přezkoušení?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 lze využít KC v Profesním přezkoušení?</a:t>
            </a:r>
          </a:p>
          <a:p>
            <a:pPr>
              <a:buFont typeface="Arial"/>
              <a:buChar char="•"/>
            </a:pPr>
            <a:endParaRPr lang="cs-CZ" dirty="0" smtClean="0">
              <a:latin typeface="Calibri"/>
              <a:cs typeface="Calibri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320</Words>
  <Application>Microsoft Office PowerPoint</Application>
  <PresentationFormat>Předvádění na obrazovce (4:3)</PresentationFormat>
  <Paragraphs>73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teorie a didaktika tv v AČR</vt:lpstr>
      <vt:lpstr>Kontrolní činnost v TV procesu v AČR </vt:lpstr>
      <vt:lpstr>obsah</vt:lpstr>
      <vt:lpstr>legislativa</vt:lpstr>
      <vt:lpstr>plány kontrol</vt:lpstr>
      <vt:lpstr>metodika kontroly TV procesu</vt:lpstr>
      <vt:lpstr>přezkoušení tělesné výkonnosti</vt:lpstr>
      <vt:lpstr>Profesní minimum, přezkoušení a výroční přezkoušení fyzické výkonnosti</vt:lpstr>
      <vt:lpstr>Kontrolní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Uživatel systému Windows</cp:lastModifiedBy>
  <cp:revision>51</cp:revision>
  <dcterms:modified xsi:type="dcterms:W3CDTF">2022-10-24T09:28:49Z</dcterms:modified>
</cp:coreProperties>
</file>