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Default Extension="tiff" ContentType="image/tif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7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0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51FD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9420" autoAdjust="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544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B1E7AB-E428-4688-89EE-D94666A0624A}" type="datetimeFigureOut">
              <a:rPr lang="cs-CZ" smtClean="0"/>
              <a:pPr/>
              <a:t>24.10.2022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A2D407-D8BD-4E91-BFE7-94C0612D357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3800060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56B36C-7B75-4624-88EE-CA1F522C503F}" type="datetimeFigureOut">
              <a:rPr lang="cs-CZ" smtClean="0"/>
              <a:pPr/>
              <a:t>24.10.2022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28450B-E813-4660-A9E7-2FCB1EA1871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946403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>
              <a:spcBef>
                <a:spcPct val="0"/>
              </a:spcBef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28450B-E813-4660-A9E7-2FCB1EA18710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Organizační rozkaz, STP, ZTP, IMZ, Kontrolní činnost, </a:t>
            </a:r>
            <a:r>
              <a:rPr lang="cs-CZ" dirty="0" err="1" smtClean="0"/>
              <a:t>Výběrovka</a:t>
            </a:r>
            <a:r>
              <a:rPr lang="cs-CZ" dirty="0" smtClean="0"/>
              <a:t>, SNJ, </a:t>
            </a:r>
            <a:r>
              <a:rPr lang="cs-CZ" baseline="0" dirty="0" smtClean="0"/>
              <a:t>IMZ, UVZ. Řízení a organizace </a:t>
            </a:r>
            <a:r>
              <a:rPr lang="cs-CZ" baseline="0" dirty="0" err="1" smtClean="0"/>
              <a:t>Sl</a:t>
            </a:r>
            <a:r>
              <a:rPr lang="cs-CZ" baseline="0" dirty="0" smtClean="0"/>
              <a:t>. TV.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28450B-E813-4660-A9E7-2FCB1EA18710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092589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28450B-E813-4660-A9E7-2FCB1EA18710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5874891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95536" y="2348880"/>
            <a:ext cx="8458200" cy="1222375"/>
          </a:xfrm>
          <a:prstGeom prst="rect">
            <a:avLst/>
          </a:prstGeom>
        </p:spPr>
        <p:txBody>
          <a:bodyPr anchor="t">
            <a:noAutofit/>
          </a:bodyPr>
          <a:lstStyle>
            <a:lvl1pPr algn="ctr">
              <a:defRPr sz="4400" b="1">
                <a:solidFill>
                  <a:srgbClr val="351FD7"/>
                </a:solidFill>
                <a:latin typeface="Calibri" pitchFamily="34" charset="0"/>
              </a:defRPr>
            </a:lvl1pPr>
          </a:lstStyle>
          <a:p>
            <a:r>
              <a:rPr kumimoji="0" lang="cs-CZ" dirty="0" smtClean="0"/>
              <a:t>Klepnutím lze upravit styl předlohy nadpisů.</a:t>
            </a:r>
            <a:endParaRPr kumimoji="0" lang="en-US" dirty="0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61048"/>
            <a:ext cx="8458200" cy="1296144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4000" b="1">
                <a:solidFill>
                  <a:schemeClr val="tx2">
                    <a:shade val="75000"/>
                  </a:schemeClr>
                </a:solidFill>
                <a:latin typeface="Calibri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dirty="0" smtClean="0"/>
              <a:t>Klepnutím lze upravit styl předlohy podnadpisů.</a:t>
            </a:r>
            <a:endParaRPr kumimoji="0" lang="en-US" dirty="0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>
          <a:xfrm>
            <a:off x="107504" y="44624"/>
            <a:ext cx="1938536" cy="288925"/>
          </a:xfrm>
          <a:prstGeom prst="rect">
            <a:avLst/>
          </a:prstGeom>
        </p:spPr>
        <p:txBody>
          <a:bodyPr/>
          <a:lstStyle/>
          <a:p>
            <a:fld id="{E6127BCC-433F-4370-8319-AC05FA74D150}" type="datetime1">
              <a:rPr lang="cs-CZ" smtClean="0"/>
              <a:pPr/>
              <a:t>24.10.2022</a:t>
            </a:fld>
            <a:endParaRPr lang="cs-CZ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1" name="TextovéPole 10"/>
          <p:cNvSpPr txBox="1"/>
          <p:nvPr userDrawn="1"/>
        </p:nvSpPr>
        <p:spPr>
          <a:xfrm>
            <a:off x="467544" y="5949280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2400" dirty="0" smtClean="0"/>
              <a:t>mjr. Vladimír</a:t>
            </a:r>
            <a:r>
              <a:rPr lang="cs-CZ" sz="2400" baseline="0" dirty="0" smtClean="0"/>
              <a:t> MICHALIČKA</a:t>
            </a:r>
            <a:endParaRPr lang="cs-CZ" sz="2400" dirty="0"/>
          </a:p>
        </p:txBody>
      </p:sp>
      <p:pic>
        <p:nvPicPr>
          <p:cNvPr id="12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56376" y="188639"/>
            <a:ext cx="1001984" cy="13455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553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6">
                    <a:lumMod val="75000"/>
                  </a:schemeClr>
                </a:solidFill>
                <a:latin typeface="Calibri" pitchFamily="34" charset="0"/>
              </a:defRPr>
            </a:lvl1pPr>
          </a:lstStyle>
          <a:p>
            <a:r>
              <a:rPr kumimoji="0" lang="cs-CZ" dirty="0" smtClean="0"/>
              <a:t>Klepnutím lze upravit styl předlohy nadpisů.</a:t>
            </a:r>
            <a:endParaRPr kumimoji="0" lang="en-US" dirty="0"/>
          </a:p>
        </p:txBody>
      </p:sp>
      <p:sp>
        <p:nvSpPr>
          <p:cNvPr id="27" name="Zástupný symbol pro obsah 26"/>
          <p:cNvSpPr>
            <a:spLocks noGrp="1"/>
          </p:cNvSpPr>
          <p:nvPr>
            <p:ph idx="1" hasCustomPrompt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/>
          <a:lstStyle>
            <a:lvl1pPr marL="514350" indent="-514350">
              <a:spcBef>
                <a:spcPts val="600"/>
              </a:spcBef>
              <a:buClrTx/>
              <a:buFont typeface="+mj-lt"/>
              <a:buNone/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971550" indent="-514350">
              <a:spcBef>
                <a:spcPts val="600"/>
              </a:spcBef>
              <a:buClrTx/>
              <a:buFont typeface="Wingdings" pitchFamily="2" charset="2"/>
              <a:buChar char="§"/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371600" indent="-457200">
              <a:spcBef>
                <a:spcPts val="0"/>
              </a:spcBef>
              <a:buClrTx/>
              <a:buFont typeface="+mj-lt"/>
              <a:buAutoNum type="arabicParenR"/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828800" indent="-457200">
              <a:spcBef>
                <a:spcPts val="0"/>
              </a:spcBef>
              <a:buClrTx/>
              <a:buFont typeface="+mj-lt"/>
              <a:buAutoNum type="arabicParenR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171700" indent="-342900">
              <a:spcBef>
                <a:spcPts val="0"/>
              </a:spcBef>
              <a:buClrTx/>
              <a:buFont typeface="+mj-lt"/>
              <a:buAutoNum type="arabicParenR"/>
              <a:defRPr>
                <a:solidFill>
                  <a:schemeClr val="tx1"/>
                </a:solidFill>
                <a:latin typeface="Calibri" pitchFamily="34" charset="0"/>
              </a:defRPr>
            </a:lvl5pPr>
          </a:lstStyle>
          <a:p>
            <a:pPr lvl="0" eaLnBrk="1" latinLnBrk="0" hangingPunct="1"/>
            <a:r>
              <a:rPr lang="cs-CZ" dirty="0" smtClean="0"/>
              <a:t>1)	Klepnutím lze upravit styly předlohy textu.</a:t>
            </a:r>
          </a:p>
          <a:p>
            <a:pPr lvl="1" eaLnBrk="1" latinLnBrk="0" hangingPunct="1"/>
            <a:r>
              <a:rPr lang="cs-CZ" dirty="0" smtClean="0"/>
              <a:t>Druhá úroveň</a:t>
            </a:r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../!!!%20NVMO%2012_2011.pdf" TargetMode="External"/><Relationship Id="rId2" Type="http://schemas.openxmlformats.org/officeDocument/2006/relationships/hyperlink" Target="V&#353;eob%20P-35.doc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etodika%20kontroln&#237;%20&#269;innosti.doc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Pov&#283;&#345;en&#237;%20Prost&#283;jov.doc" TargetMode="External"/><Relationship Id="rId4" Type="http://schemas.openxmlformats.org/officeDocument/2006/relationships/hyperlink" Target="Kontroln&#237;%20list%20-%20%20Prost&#283;jov.doc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Na&#345;&#237;zen&#237;%20PozS%20profesko.doc" TargetMode="External"/><Relationship Id="rId2" Type="http://schemas.openxmlformats.org/officeDocument/2006/relationships/hyperlink" Target="V&#253;ro&#269;n&#237;%20p&#345;ezkou&#353;en&#237;%20TV%20prac.%20VeV-VA%20Vy&#353;kovt1.xl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Pub-71-84-01-STP%20zku&#353;ebn&#237;%20&#345;&#225;dy....pdf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Standardizace%20test&#367;%20t&#283;lesn&#233;%20v&#253;konnosti.doc" TargetMode="External"/><Relationship Id="rId2" Type="http://schemas.openxmlformats.org/officeDocument/2006/relationships/hyperlink" Target="../!!!%20NVMO%2012_2011.pd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teorie a didaktika </a:t>
            </a:r>
            <a:r>
              <a:rPr lang="cs-CZ" dirty="0" err="1" smtClean="0"/>
              <a:t>tv</a:t>
            </a:r>
            <a:r>
              <a:rPr lang="cs-CZ" dirty="0" smtClean="0"/>
              <a:t> v AČR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81000" y="3356992"/>
            <a:ext cx="8458200" cy="1296144"/>
          </a:xfrm>
        </p:spPr>
        <p:txBody>
          <a:bodyPr/>
          <a:lstStyle/>
          <a:p>
            <a:r>
              <a:rPr lang="sv-SE" dirty="0" smtClean="0"/>
              <a:t>Kontrolní činnost v TV procesu</a:t>
            </a:r>
            <a:r>
              <a:rPr lang="cs-CZ" dirty="0" smtClean="0"/>
              <a:t> v AČR</a:t>
            </a:r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1</a:t>
            </a:fld>
            <a:endParaRPr lang="cs-CZ" dirty="0"/>
          </a:p>
        </p:txBody>
      </p:sp>
      <p:sp>
        <p:nvSpPr>
          <p:cNvPr id="9" name="Zástupný symbol pro datum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D8F67-4D5C-43D6-A890-9F36ABEA2009}" type="datetime1">
              <a:rPr lang="cs-CZ" smtClean="0"/>
              <a:pPr/>
              <a:t>24.10.2022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95536" y="2710681"/>
            <a:ext cx="8458200" cy="1222375"/>
          </a:xfrm>
        </p:spPr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10</a:t>
            </a:fld>
            <a:endParaRPr lang="cs-CZ" dirty="0"/>
          </a:p>
        </p:txBody>
      </p:sp>
      <p:sp>
        <p:nvSpPr>
          <p:cNvPr id="9" name="Zástupný symbol pro datum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D8F67-4D5C-43D6-A890-9F36ABEA2009}" type="datetime1">
              <a:rPr lang="cs-CZ" smtClean="0"/>
              <a:pPr/>
              <a:t>24.10.2022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Kontrolní činnost v TV procesu</a:t>
            </a:r>
            <a:r>
              <a:rPr lang="cs-CZ" dirty="0" smtClean="0"/>
              <a:t> v AČR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>
                <a:ea typeface="ＭＳ Ｐゴシック" charset="-128"/>
              </a:rPr>
              <a:t>Cíl: </a:t>
            </a:r>
            <a:r>
              <a:rPr lang="cs-CZ" dirty="0" smtClean="0">
                <a:ea typeface="ＭＳ Ｐゴシック" charset="-128"/>
              </a:rPr>
              <a:t>Teoreticky připravit studenty na druhy kontrolních činností z nadřízených stupňů</a:t>
            </a:r>
          </a:p>
          <a:p>
            <a:endParaRPr lang="cs-CZ" dirty="0" smtClean="0">
              <a:ea typeface="ＭＳ Ｐゴシック" charset="-128"/>
            </a:endParaRPr>
          </a:p>
          <a:p>
            <a:r>
              <a:rPr lang="cs-CZ" b="1" dirty="0" smtClean="0">
                <a:ea typeface="ＭＳ Ｐゴシック" charset="-128"/>
              </a:rPr>
              <a:t>Průběh:  </a:t>
            </a:r>
            <a:r>
              <a:rPr lang="cs-CZ" dirty="0" smtClean="0">
                <a:ea typeface="ＭＳ Ｐゴシック" charset="-128"/>
              </a:rPr>
              <a:t>Vysvětlení  terminologie, seznámení se s předpisy, </a:t>
            </a:r>
            <a:r>
              <a:rPr lang="cs-CZ" altLang="cs-CZ" dirty="0" smtClean="0">
                <a:ea typeface="ＭＳ Ｐゴシック" charset="-128"/>
              </a:rPr>
              <a:t>principy kontrolní činnosti ve vojenském prostředí</a:t>
            </a:r>
            <a:endParaRPr lang="cs-CZ" dirty="0" smtClean="0">
              <a:ea typeface="ＭＳ Ｐゴシック" charset="-128"/>
            </a:endParaRPr>
          </a:p>
          <a:p>
            <a:endParaRPr lang="cs-CZ" dirty="0" smtClean="0">
              <a:ea typeface="ＭＳ Ｐゴシック" charset="-128"/>
            </a:endParaRPr>
          </a:p>
          <a:p>
            <a:r>
              <a:rPr lang="cs-CZ" b="1" dirty="0" smtClean="0">
                <a:ea typeface="ＭＳ Ｐゴシック" charset="-128"/>
              </a:rPr>
              <a:t>Klíčová slova: </a:t>
            </a:r>
            <a:r>
              <a:rPr lang="cs-CZ" dirty="0" smtClean="0">
                <a:ea typeface="ＭＳ Ｐゴシック" charset="-128"/>
              </a:rPr>
              <a:t>Plán kontrol</a:t>
            </a:r>
            <a:r>
              <a:rPr lang="cs-CZ" smtClean="0">
                <a:ea typeface="ＭＳ Ｐゴシック" charset="-128"/>
              </a:rPr>
              <a:t>, </a:t>
            </a:r>
            <a:r>
              <a:rPr lang="cs-CZ" smtClean="0"/>
              <a:t>Výroční </a:t>
            </a:r>
            <a:r>
              <a:rPr lang="cs-CZ" dirty="0" smtClean="0"/>
              <a:t>a profesní přezkoušení </a:t>
            </a:r>
          </a:p>
          <a:p>
            <a:endParaRPr lang="cs-CZ" dirty="0" smtClean="0">
              <a:ea typeface="ＭＳ Ｐゴシック" charset="-128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4800" y="1196752"/>
            <a:ext cx="8686800" cy="5115198"/>
          </a:xfrm>
        </p:spPr>
        <p:txBody>
          <a:bodyPr/>
          <a:lstStyle/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cs-CZ" sz="2800" dirty="0" smtClean="0"/>
              <a:t>RMO č. 40/2014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cs-CZ" sz="2800" dirty="0" err="1" smtClean="0"/>
              <a:t>Všeob</a:t>
            </a:r>
            <a:r>
              <a:rPr lang="cs-CZ" sz="2800" dirty="0" smtClean="0"/>
              <a:t> P-35 „</a:t>
            </a:r>
            <a:r>
              <a:rPr lang="cs-CZ" sz="2800" i="1" dirty="0" smtClean="0"/>
              <a:t>Vnitřní kontrola a vyřizování petic a stížností v působnosti MO</a:t>
            </a:r>
            <a:r>
              <a:rPr lang="cs-CZ" sz="2800" dirty="0" smtClean="0"/>
              <a:t>“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cs-CZ" sz="2800" dirty="0" smtClean="0"/>
              <a:t>NVMO č. 12/2011 </a:t>
            </a:r>
            <a:r>
              <a:rPr lang="cs-CZ" sz="2800" i="1" dirty="0" smtClean="0">
                <a:cs typeface="Calibri" pitchFamily="34" charset="0"/>
              </a:rPr>
              <a:t>„Služební tělesná výchova v rezortu Ministerstva obrany“</a:t>
            </a:r>
            <a:endParaRPr lang="cs-CZ" sz="2800" dirty="0" smtClean="0"/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cs-CZ" sz="2800" dirty="0" smtClean="0"/>
              <a:t>Plán kontrol nadřízených stupňů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cs-CZ" sz="2800" dirty="0" smtClean="0"/>
              <a:t>Plán kontrol vlastního organizačního prvku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cs-CZ" sz="2800" dirty="0" smtClean="0"/>
              <a:t>Metodika kontroly TV procesu + Metodická pomoc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cs-CZ" sz="2800" dirty="0" smtClean="0"/>
              <a:t>Kontrolní list a pověření ke kontrole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cs-CZ" sz="2800" dirty="0" smtClean="0"/>
              <a:t>Vyhodnocení kontrolní činnosti</a:t>
            </a:r>
          </a:p>
          <a:p>
            <a:pPr>
              <a:buNone/>
            </a:pPr>
            <a:endParaRPr lang="cs-CZ" sz="2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legislativa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4800" y="1196752"/>
            <a:ext cx="8686800" cy="5400600"/>
          </a:xfrm>
        </p:spPr>
        <p:txBody>
          <a:bodyPr/>
          <a:lstStyle/>
          <a:p>
            <a:pPr>
              <a:defRPr/>
            </a:pPr>
            <a:r>
              <a:rPr lang="cs-CZ" dirty="0" err="1" smtClean="0"/>
              <a:t>Všeob</a:t>
            </a:r>
            <a:r>
              <a:rPr lang="cs-CZ" dirty="0" smtClean="0"/>
              <a:t> P-35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cs-CZ" dirty="0" smtClean="0"/>
              <a:t>Komplexně řeší </a:t>
            </a:r>
            <a:r>
              <a:rPr lang="cs-CZ" u="sng" dirty="0" smtClean="0"/>
              <a:t>veškerou</a:t>
            </a:r>
            <a:r>
              <a:rPr lang="cs-CZ" dirty="0" smtClean="0"/>
              <a:t> kontrolní činnost</a:t>
            </a:r>
          </a:p>
          <a:p>
            <a:pPr>
              <a:defRPr/>
            </a:pPr>
            <a:r>
              <a:rPr lang="cs-CZ" sz="1800" dirty="0" smtClean="0"/>
              <a:t>	(stanovuje cíle, zásady, organizaci a druhy kontrol)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cs-CZ" dirty="0" smtClean="0"/>
              <a:t>Před vlastní kontrolou přečíst a ujasnit vlastní kontrolu s kontrolním orgánem </a:t>
            </a:r>
            <a:r>
              <a:rPr lang="cs-CZ" dirty="0" smtClean="0">
                <a:solidFill>
                  <a:srgbClr val="FF0000"/>
                </a:solidFill>
                <a:hlinkClick r:id="rId2" action="ppaction://hlinkfile"/>
              </a:rPr>
              <a:t>Odkaz</a:t>
            </a:r>
            <a:endParaRPr lang="cs-CZ" dirty="0" smtClean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§"/>
              <a:defRPr/>
            </a:pPr>
            <a:endParaRPr lang="cs-CZ" dirty="0" smtClean="0"/>
          </a:p>
          <a:p>
            <a:pPr>
              <a:defRPr/>
            </a:pPr>
            <a:r>
              <a:rPr lang="cs-CZ" dirty="0" smtClean="0"/>
              <a:t>NVMO č. 12/2011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cs-CZ" dirty="0" smtClean="0"/>
              <a:t>Řeší </a:t>
            </a:r>
            <a:r>
              <a:rPr lang="cs-CZ" u="sng" dirty="0" smtClean="0"/>
              <a:t>pouze</a:t>
            </a:r>
            <a:r>
              <a:rPr lang="cs-CZ" dirty="0" smtClean="0"/>
              <a:t> kontrolní činnost služební tělesné výchovy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cs-CZ" dirty="0" smtClean="0"/>
              <a:t>Čl. 110 – 142 + přílohy 1 – 7 </a:t>
            </a:r>
            <a:r>
              <a:rPr lang="cs-CZ" dirty="0" smtClean="0">
                <a:solidFill>
                  <a:srgbClr val="FF0000"/>
                </a:solidFill>
                <a:hlinkClick r:id="rId3" action="ppaction://hlinkfile"/>
              </a:rPr>
              <a:t>Odkaz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plány kontrol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1)	Nadřízené stupně – vše z oblasti Služ. TV</a:t>
            </a:r>
          </a:p>
          <a:p>
            <a:endParaRPr lang="cs-CZ" dirty="0" smtClean="0"/>
          </a:p>
          <a:p>
            <a:r>
              <a:rPr lang="cs-CZ" dirty="0" smtClean="0"/>
              <a:t>2)	Vlastní organizační celek – provádění, důraz na kvalitu </a:t>
            </a:r>
            <a:r>
              <a:rPr lang="cs-CZ" smtClean="0"/>
              <a:t>vedení výcviku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metodika kontroly TV procesu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971182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cs-CZ" dirty="0" smtClean="0"/>
              <a:t>Na co se připravit a co kontrolovat (Metodická pomoc, nadřízený stupeň)</a:t>
            </a:r>
          </a:p>
          <a:p>
            <a:pPr>
              <a:buFont typeface="Wingdings" pitchFamily="2" charset="2"/>
              <a:buChar char="§"/>
            </a:pPr>
            <a:endParaRPr lang="cs-CZ" dirty="0" smtClean="0"/>
          </a:p>
          <a:p>
            <a:pPr>
              <a:buFont typeface="Wingdings" pitchFamily="2" charset="2"/>
              <a:buChar char="§"/>
            </a:pPr>
            <a:r>
              <a:rPr lang="cs-CZ" dirty="0" smtClean="0">
                <a:hlinkClick r:id="rId3" action="ppaction://hlinkfile"/>
              </a:rPr>
              <a:t>Kontrolované oblasti </a:t>
            </a:r>
            <a:r>
              <a:rPr lang="cs-CZ" dirty="0" smtClean="0"/>
              <a:t>(Oblast velení a řízení, Oblast organizace služební TP, Oblast VTV, Oblast logistického a materiálního zabezpečení TV procesu, Oblast kontrolní činnosti)</a:t>
            </a:r>
          </a:p>
          <a:p>
            <a:pPr>
              <a:buFont typeface="Wingdings" pitchFamily="2" charset="2"/>
              <a:buChar char="§"/>
            </a:pPr>
            <a:endParaRPr lang="cs-CZ" dirty="0" smtClean="0"/>
          </a:p>
          <a:p>
            <a:pPr>
              <a:buFont typeface="Wingdings" pitchFamily="2" charset="2"/>
              <a:buChar char="§"/>
            </a:pPr>
            <a:r>
              <a:rPr lang="cs-CZ" dirty="0" smtClean="0">
                <a:hlinkClick r:id="rId4" action="ppaction://hlinkfile"/>
              </a:rPr>
              <a:t>Kontrolní list </a:t>
            </a:r>
            <a:r>
              <a:rPr lang="cs-CZ" dirty="0" smtClean="0"/>
              <a:t>a </a:t>
            </a:r>
            <a:r>
              <a:rPr lang="cs-CZ" dirty="0" smtClean="0">
                <a:hlinkClick r:id="rId5" action="ppaction://hlinkfile"/>
              </a:rPr>
              <a:t>pověření ke kontrole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přezkoušení tělesné výkonnosti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3 základní skupiny testů:</a:t>
            </a:r>
          </a:p>
          <a:p>
            <a:pPr marL="258763" lvl="2" indent="-258763">
              <a:buFont typeface="Wingdings" pitchFamily="2" charset="2"/>
              <a:buChar char="§"/>
            </a:pPr>
            <a:r>
              <a:rPr lang="cs-CZ" sz="3200" dirty="0" smtClean="0"/>
              <a:t>Testy základní tělesné výkonnosti</a:t>
            </a:r>
          </a:p>
          <a:p>
            <a:pPr marL="258763" lvl="2" indent="-258763">
              <a:buFont typeface="Wingdings" pitchFamily="2" charset="2"/>
              <a:buChar char="§"/>
            </a:pPr>
            <a:r>
              <a:rPr lang="cs-CZ" sz="3200" dirty="0" smtClean="0"/>
              <a:t>Testy speciální výkonnosti</a:t>
            </a:r>
          </a:p>
          <a:p>
            <a:pPr marL="258763" lvl="2" indent="-258763">
              <a:buFont typeface="Wingdings" pitchFamily="2" charset="2"/>
              <a:buChar char="§"/>
            </a:pPr>
            <a:r>
              <a:rPr lang="cs-CZ" sz="3200" dirty="0" smtClean="0"/>
              <a:t>Testy pohybového nadání – v AČR se neuplatňují</a:t>
            </a:r>
          </a:p>
          <a:p>
            <a:pPr marL="258763" lvl="2" indent="-258763">
              <a:buFont typeface="Wingdings" pitchFamily="2" charset="2"/>
              <a:buChar char="§"/>
            </a:pPr>
            <a:endParaRPr lang="cs-CZ" sz="3200" dirty="0" smtClean="0"/>
          </a:p>
          <a:p>
            <a:pPr marL="1588" lvl="2">
              <a:buNone/>
            </a:pPr>
            <a:r>
              <a:rPr lang="cs-CZ" sz="3200" dirty="0" smtClean="0"/>
              <a:t>Periodické kontroly tělesné výkonnosti</a:t>
            </a:r>
          </a:p>
          <a:p>
            <a:pPr marL="273050" lvl="2" indent="-273050">
              <a:buFont typeface="Wingdings" pitchFamily="2" charset="2"/>
              <a:buChar char="§"/>
            </a:pPr>
            <a:r>
              <a:rPr lang="cs-CZ" sz="3200" dirty="0" smtClean="0">
                <a:hlinkClick r:id="rId2" action="ppaction://hlinkfile"/>
              </a:rPr>
              <a:t>Výroční přezkoušení</a:t>
            </a:r>
            <a:endParaRPr lang="cs-CZ" sz="3200" dirty="0"/>
          </a:p>
          <a:p>
            <a:pPr marL="273050" lvl="2" indent="-273050">
              <a:buFont typeface="Wingdings" pitchFamily="2" charset="2"/>
              <a:buChar char="§"/>
            </a:pPr>
            <a:r>
              <a:rPr lang="cs-CZ" sz="3200" dirty="0" smtClean="0">
                <a:hlinkClick r:id="rId3" action="ppaction://hlinkfile"/>
              </a:rPr>
              <a:t>Profesní přezkoušení </a:t>
            </a:r>
            <a:r>
              <a:rPr lang="cs-CZ" sz="3200" dirty="0" smtClean="0"/>
              <a:t>a </a:t>
            </a:r>
            <a:r>
              <a:rPr lang="cs-CZ" sz="3200" dirty="0" smtClean="0">
                <a:hlinkClick r:id="rId4" action="ppaction://hlinkfile"/>
              </a:rPr>
              <a:t>Profesní minimum</a:t>
            </a:r>
            <a:endParaRPr lang="cs-CZ" sz="3200" dirty="0" smtClean="0"/>
          </a:p>
          <a:p>
            <a:pPr marL="273050" lvl="2" indent="-273050">
              <a:buFont typeface="Wingdings" pitchFamily="2" charset="2"/>
              <a:buChar char="§"/>
            </a:pPr>
            <a:r>
              <a:rPr lang="cs-CZ" sz="3200" dirty="0" smtClean="0"/>
              <a:t>kontrolní přezkoušení VÚ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Profesní minimum, přezkoušení a výroční přezkoušení fyzické výkonnosti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2060848"/>
            <a:ext cx="8686800" cy="3168352"/>
          </a:xfrm>
        </p:spPr>
        <p:txBody>
          <a:bodyPr/>
          <a:lstStyle/>
          <a:p>
            <a:pPr>
              <a:buAutoNum type="arabicParenR"/>
            </a:pPr>
            <a:r>
              <a:rPr lang="cs-CZ" dirty="0" smtClean="0"/>
              <a:t>termín</a:t>
            </a:r>
          </a:p>
          <a:p>
            <a:pPr>
              <a:buAutoNum type="arabicParenR"/>
            </a:pPr>
            <a:r>
              <a:rPr lang="cs-CZ" dirty="0" smtClean="0"/>
              <a:t>náplň</a:t>
            </a:r>
          </a:p>
          <a:p>
            <a:pPr>
              <a:buFont typeface="+mj-lt"/>
              <a:buAutoNum type="arabicParenR"/>
            </a:pPr>
            <a:r>
              <a:rPr lang="cs-CZ" dirty="0"/>
              <a:t>výjimky, </a:t>
            </a:r>
            <a:r>
              <a:rPr lang="cs-CZ" dirty="0" smtClean="0"/>
              <a:t>zvláštnosti (</a:t>
            </a:r>
            <a:r>
              <a:rPr lang="cs-CZ" sz="1800" dirty="0" smtClean="0"/>
              <a:t>NVMO č.12/2011 </a:t>
            </a:r>
            <a:r>
              <a:rPr lang="cs-CZ" dirty="0" smtClean="0">
                <a:hlinkClick r:id="rId2" action="ppaction://hlinkfile"/>
              </a:rPr>
              <a:t>čl. 96-109</a:t>
            </a:r>
            <a:r>
              <a:rPr lang="cs-CZ" dirty="0" smtClean="0"/>
              <a:t>)</a:t>
            </a:r>
          </a:p>
          <a:p>
            <a:pPr>
              <a:buAutoNum type="arabicParenR"/>
            </a:pPr>
            <a:r>
              <a:rPr lang="cs-CZ" dirty="0" smtClean="0">
                <a:hlinkClick r:id="rId3" action="ppaction://hlinkfile"/>
              </a:rPr>
              <a:t>metodika přezkoušení</a:t>
            </a:r>
            <a:r>
              <a:rPr lang="cs-CZ" dirty="0" smtClean="0"/>
              <a:t> výroční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008594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/>
                <a:cs typeface="Calibri"/>
              </a:rPr>
              <a:t>Kontrolní otázky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cs-CZ" dirty="0" smtClean="0">
                <a:latin typeface="Calibri"/>
                <a:cs typeface="Calibri"/>
              </a:rPr>
              <a:t>Jaké formy kontrolní činnosti v rámci TV znáte?</a:t>
            </a:r>
            <a:endParaRPr lang="cs-CZ" dirty="0" smtClean="0">
              <a:cs typeface="Calibri" pitchFamily="34" charset="0"/>
            </a:endParaRPr>
          </a:p>
          <a:p>
            <a:pPr>
              <a:buFont typeface="Arial"/>
              <a:buChar char="•"/>
            </a:pPr>
            <a:r>
              <a:rPr lang="cs-CZ" dirty="0" smtClean="0">
                <a:latin typeface="Calibri"/>
                <a:cs typeface="Calibri"/>
              </a:rPr>
              <a:t>Jakým způsobem lze KČ u útvaru organizovat?</a:t>
            </a:r>
          </a:p>
          <a:p>
            <a:pPr>
              <a:buFont typeface="Arial"/>
              <a:buChar char="•"/>
            </a:pPr>
            <a:r>
              <a:rPr lang="cs-CZ" dirty="0" smtClean="0">
                <a:latin typeface="Calibri"/>
                <a:cs typeface="Calibri"/>
              </a:rPr>
              <a:t>Jak lze využít KC ve Výročním přezkoušení?</a:t>
            </a:r>
          </a:p>
          <a:p>
            <a:pPr>
              <a:buFont typeface="Arial"/>
              <a:buChar char="•"/>
            </a:pPr>
            <a:r>
              <a:rPr lang="cs-CZ" dirty="0" smtClean="0">
                <a:latin typeface="Calibri"/>
                <a:cs typeface="Calibri"/>
              </a:rPr>
              <a:t>Jak lze využít KC v Profesním přezkoušení?</a:t>
            </a:r>
          </a:p>
          <a:p>
            <a:pPr>
              <a:buFont typeface="Arial"/>
              <a:buChar char="•"/>
            </a:pPr>
            <a:endParaRPr lang="cs-CZ" dirty="0" smtClean="0">
              <a:latin typeface="Calibri"/>
              <a:cs typeface="Calibri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9</a:t>
            </a:fld>
            <a:endParaRPr lang="cs-CZ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Urbanistický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169</TotalTime>
  <Words>320</Words>
  <Application>Microsoft Office PowerPoint</Application>
  <PresentationFormat>Předvádění na obrazovce (4:3)</PresentationFormat>
  <Paragraphs>73</Paragraphs>
  <Slides>10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Cesta</vt:lpstr>
      <vt:lpstr>teorie a didaktika tv v AČR</vt:lpstr>
      <vt:lpstr>Kontrolní činnost v TV procesu v AČR </vt:lpstr>
      <vt:lpstr>obsah</vt:lpstr>
      <vt:lpstr>legislativa</vt:lpstr>
      <vt:lpstr>plány kontrol</vt:lpstr>
      <vt:lpstr>metodika kontroly TV procesu</vt:lpstr>
      <vt:lpstr>přezkoušení tělesné výkonnosti</vt:lpstr>
      <vt:lpstr>Profesní minimum, přezkoušení a výroční přezkoušení fyzické výkonnosti</vt:lpstr>
      <vt:lpstr>Kontrolní otázky</vt:lpstr>
      <vt:lpstr>děkuji za pozornost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cp:lastModifiedBy>Uživatel systému Windows</cp:lastModifiedBy>
  <cp:revision>51</cp:revision>
  <dcterms:modified xsi:type="dcterms:W3CDTF">2022-10-24T09:28:49Z</dcterms:modified>
</cp:coreProperties>
</file>