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791467-21CF-481D-A1B8-F58AB4FB4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AA158CC-F963-4B8F-ABCE-4B285B8FA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B6ABB2-7AF7-472C-BED7-1CD87DFA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66D1-057A-40E0-B96B-7FCB9F4DC012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BB8492-1CBE-4871-B90C-842772CE2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424703-3D84-46E9-A8D2-CCF836035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50BB-F0EF-48FD-AE14-028F60610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1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195E4-CA61-4C7C-AA71-A23DB69ED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C91D4E-7E5B-4BCD-9C04-129E48571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452CAE-F9E7-4B9D-8B77-BE337DB0B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66D1-057A-40E0-B96B-7FCB9F4DC012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6B5368-57FF-4E8F-8DA3-91D88EC4E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B4D3C7-7F1B-4B45-A5C6-E43B77B69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50BB-F0EF-48FD-AE14-028F60610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76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CBBEAAC-03F2-4FF2-9314-BE49806B26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1309511-4424-4EA6-8C94-CCE6F5A0C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21C074-2B00-4F5E-A266-818BAB58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66D1-057A-40E0-B96B-7FCB9F4DC012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D8CE46-FC52-4A52-9FA7-16A89779F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F31CCE-9D9B-48B2-A80E-131A3D3F4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50BB-F0EF-48FD-AE14-028F60610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11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F628D-C4CF-448E-9FEC-391982DE3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52DB87-4752-4885-9C43-43DA36231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116E57-6210-47BC-A4D9-E4706E39E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66D1-057A-40E0-B96B-7FCB9F4DC012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ABE96F-7686-4DD2-8317-CD3974EFB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F47C3A-2393-416A-8993-4881A42A9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50BB-F0EF-48FD-AE14-028F60610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82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C58EF-157D-4323-8399-97F6D2294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CDC106F-DCAD-41B5-B0AC-69C1E5AE1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022303-0E16-4100-AA69-EB4FEB58E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66D1-057A-40E0-B96B-7FCB9F4DC012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EA8E5D-F180-4124-BE0F-B8C40BDD9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01576A-C815-4E88-BE75-EB7669ED2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50BB-F0EF-48FD-AE14-028F60610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99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A8325-69C1-4D10-B3F1-79012F258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65FBC8-66AE-4A5B-A774-EE9864B689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16E057D-25E5-4335-BE8A-BD9DB68F6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3F1430-7960-4FF5-9A12-C6732F0F5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66D1-057A-40E0-B96B-7FCB9F4DC012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BFC77E-55D2-4A8F-96E4-181B491F4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1F7053-01F0-48F0-82D5-3C7751070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50BB-F0EF-48FD-AE14-028F60610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657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19E037-825A-4C86-A7DD-0296756BC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B5F5A09-C9C7-428A-A493-16CF465A7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BAE830E-6875-4D89-8FF8-B8FDA17C4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77AEECD-6F93-46B7-9385-0B4CE5359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6C6A9B4-18E9-41AE-AE19-180E389E92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0375595-51D9-4B68-9641-CE401CA37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66D1-057A-40E0-B96B-7FCB9F4DC012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B05A027-F852-4A06-86FF-608217609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59CC43B-AEEC-4538-80BE-FA02F5F6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50BB-F0EF-48FD-AE14-028F60610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3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E2404-3CEB-4EB8-A9B4-A7F6868AE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559A88A-6009-4916-96A7-B32359BA8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66D1-057A-40E0-B96B-7FCB9F4DC012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AB65C00-DCA1-4D31-9C49-8F9432EE8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5ABEC11-506A-4998-BF15-32B318D20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50BB-F0EF-48FD-AE14-028F60610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64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FB464C8-6301-4C2A-B32A-61EADCAF4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66D1-057A-40E0-B96B-7FCB9F4DC012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B8D7F6B-232D-4ABE-AD31-827890E8A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2E9829-9AA1-4B33-BFF6-9AC000D5F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50BB-F0EF-48FD-AE14-028F60610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37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A34DD-8DB5-4231-A6AD-FE2FC853A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175814-167C-4295-9A44-1AAE62246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D8788DA-8210-46B1-AB83-9C0F6F415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204724-B0E4-42BB-AE78-1B9E4E15E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66D1-057A-40E0-B96B-7FCB9F4DC012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8B0BF7-7295-4A9D-B479-EA43542AC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F9FCAB-2D0A-4CC0-9A9E-805C293F3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50BB-F0EF-48FD-AE14-028F60610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6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AAC7E7-3D67-4526-BE00-438CCF4F8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C25CFEC-13F9-45A4-96EC-A34AAEA66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0A28A74-2C4F-421A-9D2F-539C113E4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B09F34-599E-4F47-8A74-590222C4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66D1-057A-40E0-B96B-7FCB9F4DC012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8ABC40-F35F-4937-A93F-13820DF2E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ABDBAC-FE2C-45E6-A238-914D7592D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50BB-F0EF-48FD-AE14-028F60610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81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23C672A-5433-46E2-9D53-7801C3F2E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6E8CD0E-BA66-4C12-8ABD-282BC3267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35DE8D-8A98-4E2B-822F-B805D67827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66D1-057A-40E0-B96B-7FCB9F4DC012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0F42BC-8DC1-4123-B182-03BB916DC8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320C06-4594-4912-ABAA-0B9E2511EC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150BB-F0EF-48FD-AE14-028F60610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26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ADDA40-FF63-404F-B0AD-48A31ED2EC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Nedokonalé trhy, monopol, regulace</a:t>
            </a:r>
            <a:br>
              <a:rPr lang="cs-CZ" sz="4400" dirty="0"/>
            </a:br>
            <a:r>
              <a:rPr lang="cs-CZ" sz="4400" dirty="0"/>
              <a:t>(Holman, Ekonomie, </a:t>
            </a:r>
            <a:r>
              <a:rPr lang="cs-CZ" sz="4400"/>
              <a:t>2 vydání. kap</a:t>
            </a:r>
            <a:r>
              <a:rPr lang="cs-CZ" sz="4400" dirty="0"/>
              <a:t>. 6, 7)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3D2CA3-9237-486F-9719-D7AE929A97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399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2BE22437-5DDB-4CB2-A304-62B02901E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NEDOKONALÉ TRHY A INFORMACE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A79FACBE-1CA8-4819-9F35-D88CDDC88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33074"/>
            <a:ext cx="5157787" cy="4256589"/>
          </a:xfrm>
        </p:spPr>
        <p:txBody>
          <a:bodyPr>
            <a:normAutofit/>
          </a:bodyPr>
          <a:lstStyle/>
          <a:p>
            <a:r>
              <a:rPr lang="cs-CZ" dirty="0"/>
              <a:t>Lidé jsou nedokonale informováni, protože informace jsou </a:t>
            </a:r>
            <a:r>
              <a:rPr lang="cs-CZ" i="1" dirty="0"/>
              <a:t>vzácné </a:t>
            </a:r>
            <a:r>
              <a:rPr lang="cs-CZ" dirty="0"/>
              <a:t>- na jejich získání je nutné vynaložit náklady</a:t>
            </a:r>
          </a:p>
          <a:p>
            <a:r>
              <a:rPr lang="cs-CZ" dirty="0"/>
              <a:t>Proto racionální člověk získává jen tolik informací, kdy už se </a:t>
            </a:r>
            <a:r>
              <a:rPr lang="cs-CZ" i="1" dirty="0"/>
              <a:t>mezní výnos </a:t>
            </a:r>
            <a:r>
              <a:rPr lang="cs-CZ" dirty="0"/>
              <a:t>z informací rovná </a:t>
            </a:r>
            <a:r>
              <a:rPr lang="cs-CZ" i="1" dirty="0"/>
              <a:t>mezním </a:t>
            </a:r>
            <a:r>
              <a:rPr lang="cs-CZ" dirty="0"/>
              <a:t>nákladům na získávání informací.</a:t>
            </a:r>
          </a:p>
          <a:p>
            <a:endParaRPr lang="cs-CZ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C7BECBB8-4CD7-43FA-8ED7-DCC1CD73B8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b="0" dirty="0"/>
              <a:t>Výnosy z informací a náklady na informace.</a:t>
            </a:r>
            <a:endParaRPr lang="cs-CZ" dirty="0"/>
          </a:p>
        </p:txBody>
      </p:sp>
      <p:pic>
        <p:nvPicPr>
          <p:cNvPr id="12" name="Zástupný symbol pro obsah 11">
            <a:extLst>
              <a:ext uri="{FF2B5EF4-FFF2-40B4-BE49-F238E27FC236}">
                <a16:creationId xmlns:a16="http://schemas.microsoft.com/office/drawing/2014/main" id="{3024B25B-1CD0-42BB-989C-7C0C3880FEB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19412" y="2505075"/>
            <a:ext cx="5088764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732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1E10BF-3E3F-46EB-A16E-89C04DD03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Konkurence a regulace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0C7BB7-E518-49BF-BF9F-BE417ECBB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435768"/>
            <a:ext cx="5157787" cy="4753895"/>
          </a:xfrm>
        </p:spPr>
        <p:txBody>
          <a:bodyPr>
            <a:normAutofit fontScale="85000" lnSpcReduction="10000"/>
          </a:bodyPr>
          <a:lstStyle/>
          <a:p>
            <a:r>
              <a:rPr lang="cs-CZ" i="1" dirty="0"/>
              <a:t>Omezení konkurence </a:t>
            </a:r>
            <a:r>
              <a:rPr lang="pl-PL" dirty="0"/>
              <a:t>je dáno zejména překážkami vstupu na trh.</a:t>
            </a:r>
          </a:p>
          <a:p>
            <a:r>
              <a:rPr lang="cs-CZ" dirty="0"/>
              <a:t>Intenzita konkurence nezávisí na počtu a síle </a:t>
            </a:r>
            <a:r>
              <a:rPr lang="cs-CZ" i="1" dirty="0"/>
              <a:t>existujících </a:t>
            </a:r>
            <a:r>
              <a:rPr lang="cs-CZ" dirty="0"/>
              <a:t>konkurentů, ale také (a dlouhodobě především) na počtu a síle </a:t>
            </a:r>
            <a:r>
              <a:rPr lang="cs-CZ" i="1" dirty="0"/>
              <a:t>potenciálních</a:t>
            </a:r>
            <a:r>
              <a:rPr lang="cs-CZ" dirty="0"/>
              <a:t> konkurentů, kteří sice ještě </a:t>
            </a:r>
            <a:r>
              <a:rPr lang="cs-CZ" b="1" dirty="0"/>
              <a:t>na </a:t>
            </a:r>
            <a:r>
              <a:rPr lang="cs-CZ" dirty="0"/>
              <a:t>trhu nejsou, ale mohli by na něj snadno a rychle vstoupit.</a:t>
            </a:r>
          </a:p>
          <a:p>
            <a:r>
              <a:rPr lang="cs-CZ" dirty="0"/>
              <a:t>na otevřených trzích efektivnější firmy v konkurenčním procesu vytlačují méně efektivní firmy. Trhy, které nejsou zcela otevřené, jsou strnulé a málo efektivní, protože neefektivní výrobci na nich dlouho přežívají.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CFAF4FEC-3E8B-4A1E-88AF-35E18B9BDA7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72488" y="713874"/>
            <a:ext cx="5791149" cy="547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511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01F2F-FD96-4E3F-9317-2847AC20F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CECH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08C83BC-CFDC-46DA-857F-7EBE5CA35F5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Cech je sdružení výrobců, které má tu moc (danou od státu), že může zabránit vstupu nových konkurentů na trh.</a:t>
            </a:r>
          </a:p>
          <a:p>
            <a:r>
              <a:rPr lang="cs-CZ" dirty="0"/>
              <a:t>Příklad - Trh taxíků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07D1BC4-5D52-4ACB-865E-68B56A2C3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668337"/>
            <a:ext cx="5183188" cy="1836738"/>
          </a:xfrm>
        </p:spPr>
        <p:txBody>
          <a:bodyPr>
            <a:normAutofit fontScale="92500" lnSpcReduction="10000"/>
          </a:bodyPr>
          <a:lstStyle/>
          <a:p>
            <a:r>
              <a:rPr lang="cs-CZ" b="0" dirty="0"/>
              <a:t>Trh ovládaný cechem - Kdyby byl trh otevřený, rovnovážný počet taxíků by byl 2 000 a rovnovážná cena by byla 18 Kč/km. Omezí-li cech počet členů na 1300, udrží cenu na 25 Kč/km a ekonomický </a:t>
            </a:r>
            <a:r>
              <a:rPr lang="pl-PL" b="0" dirty="0"/>
              <a:t>zisk na 10 Kč/km.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025A5DB6-912D-49F4-8668-F945318764C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29129" y="2505075"/>
            <a:ext cx="5069329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618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DC3F1-9F90-4A92-A538-3B1B7550A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ANTIDUMPINGOVÁ POLITIKA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846EF41-7C5E-4A8E-8BBA-F27B4E8C4A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kořistnický </a:t>
            </a:r>
            <a:r>
              <a:rPr lang="cs-CZ" i="1" dirty="0"/>
              <a:t>(predátorský) dumping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399EFBD-655D-4F12-B9C9-B6A5080BE6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Dumping znamená, že výrobce prodává za nižší cenu, než jaké jsou jeho náklady. Je prováděn s cílem zničit konkurenty a získat na trhu dominantní (případně monopolní) postavení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FE6F5AA-87F3-44C0-A698-837A95572F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Zostření konkurence na trhu piva</a:t>
            </a:r>
          </a:p>
          <a:p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6298DB7-7524-4409-A177-AEEAC9FEB6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25579"/>
            <a:ext cx="5183188" cy="406408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Ve druhé polovině 9(). let sezostři1akonkurence českém trhu piva. Malé pivovary (přesto, že měly výhodu nižšího zdanění) stále Mře odolávaly konkurenci velkých pivovarů, které měly nižší náklady a navíc začaly uvádět na trh levná nízko stupňová piva; Některé z malých pivovaru nebyly schopny těmto levným </a:t>
            </a:r>
            <a:r>
              <a:rPr lang="pt-BR" dirty="0"/>
              <a:t>pivům konkurovata dostávaly-se' do potíží.</a:t>
            </a:r>
          </a:p>
          <a:p>
            <a:r>
              <a:rPr lang="cs-CZ" dirty="0"/>
              <a:t>Malé pivovary hovořily o "cenové válce"., kterou proti nim rozpoutaly velké pivovary a která má jediný cíl zničit konkurenci, ovládnout trh a poté nasadit vysoké ceny.</a:t>
            </a:r>
            <a:endParaRPr lang="cs-CZ" i="1" dirty="0"/>
          </a:p>
          <a:p>
            <a:r>
              <a:rPr lang="cs-CZ" dirty="0"/>
              <a:t>Prezident Českého svazu malých nezávislých pivovaru tvrdil , že velké pivovary drží cenu piva uměle dole a jakmile zlikvidují konkurenci, budou se snažit "nahnat" své minulé ztráty. </a:t>
            </a:r>
          </a:p>
        </p:txBody>
      </p:sp>
    </p:spTree>
    <p:extLst>
      <p:ext uri="{BB962C8B-B14F-4D97-AF65-F5344CB8AC3E}">
        <p14:creationId xmlns:p14="http://schemas.microsoft.com/office/powerpoint/2010/main" val="379715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888E2-662D-4F6B-87C8-8122B8CB8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HOSPODÁŘSKÉ SOUTĚŽE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43053E6-5703-4809-8A98-8702B72DE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15979"/>
            <a:ext cx="5157787" cy="467368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Státní orgány se často obávají toho, že některá firma získá na trhu </a:t>
            </a:r>
            <a:r>
              <a:rPr lang="cs-CZ" i="1" dirty="0"/>
              <a:t>dominantní postavení, </a:t>
            </a:r>
            <a:r>
              <a:rPr lang="cs-CZ" dirty="0"/>
              <a:t>tj. velký podíl na trhu. Setkáte se s názory, že dominantní postavení firmy na trhu vede k potlačení konkurence, že firma může svého dominantního postavení zneužít ke zvýšení ceny.</a:t>
            </a:r>
          </a:p>
          <a:p>
            <a:r>
              <a:rPr lang="cs-CZ" dirty="0"/>
              <a:t>Obavy z dominantního postavení vedou k tomu, že vlády </a:t>
            </a:r>
            <a:r>
              <a:rPr lang="cs-CZ" i="1" dirty="0"/>
              <a:t>kontrolují fúze, </a:t>
            </a:r>
            <a:r>
              <a:rPr lang="cs-CZ" dirty="0"/>
              <a:t>čili spojování firem, a brání takovým fúzím, které by mohly mít za následek vznik dominantního postavení.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DEC4D4D-8E36-4E15-8DDC-AF98D8CB8D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596189"/>
            <a:ext cx="5183188" cy="459347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Fúze jsou cestou k hledání </a:t>
            </a:r>
            <a:r>
              <a:rPr lang="cs-CZ" i="1" dirty="0"/>
              <a:t>optimální velikosti firmy </a:t>
            </a:r>
            <a:r>
              <a:rPr lang="cs-CZ" dirty="0"/>
              <a:t>v době, kdy se trhy zvětšují a kdy nové informační technologie umožňují efektivně řídit mnohem větší útvary než dříve.</a:t>
            </a:r>
          </a:p>
        </p:txBody>
      </p:sp>
    </p:spTree>
    <p:extLst>
      <p:ext uri="{BB962C8B-B14F-4D97-AF65-F5344CB8AC3E}">
        <p14:creationId xmlns:p14="http://schemas.microsoft.com/office/powerpoint/2010/main" val="1460250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30F7A0-89FB-4375-BB4B-118D4F395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MONOPOL A SUBSTITUCE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1D30061-B7F7-4B63-B1B6-4801D0E52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197180" cy="823912"/>
          </a:xfrm>
        </p:spPr>
        <p:txBody>
          <a:bodyPr>
            <a:normAutofit/>
          </a:bodyPr>
          <a:lstStyle/>
          <a:p>
            <a:r>
              <a:rPr lang="cs-CZ" dirty="0"/>
              <a:t>Monopol je taková tržní situace, kdy na trh daného produktu dodává jediná firma.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F0FEB68-24EF-4876-A049-82B35A64F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643728" cy="368458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Tato firma tedy není vystavena konkurenci jiných firem, které by dodávaly stejný nebo podobný produkt. To však neznamená, že monopolista není vystaven </a:t>
            </a:r>
            <a:r>
              <a:rPr lang="cs-CZ" i="1" dirty="0"/>
              <a:t>žádné </a:t>
            </a:r>
            <a:r>
              <a:rPr lang="cs-CZ" dirty="0"/>
              <a:t>konkurenci. Je vystaven konkurenci substitutů daného statku. Čím vzdálenější jsou tyto substituty, tím větší je tržní síla monopolu.</a:t>
            </a:r>
          </a:p>
          <a:p>
            <a:r>
              <a:rPr lang="cs-CZ" dirty="0"/>
              <a:t>Monopol nepoškozuje spotřebitele pouze vysokou cenou, ale také tím, že bez tlaku konkurence nedbá na kvalitu ani zlepšování svých výrobků a služeb.</a:t>
            </a:r>
          </a:p>
          <a:p>
            <a:r>
              <a:rPr lang="cs-CZ" dirty="0"/>
              <a:t>Regulace ceny často vede k zakonzervování monopolu - změní krátkodobý monopol v monopol dlouhodobý.</a:t>
            </a:r>
          </a:p>
        </p:txBody>
      </p:sp>
    </p:spTree>
    <p:extLst>
      <p:ext uri="{BB962C8B-B14F-4D97-AF65-F5344CB8AC3E}">
        <p14:creationId xmlns:p14="http://schemas.microsoft.com/office/powerpoint/2010/main" val="2588356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691EA-2F05-4DD7-981D-C2E629BB9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MONOPOL A </a:t>
            </a:r>
            <a:r>
              <a:rPr lang="cs-CZ" dirty="0"/>
              <a:t>REGULACE CENY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72467F8-EAED-4E5C-B8B8-0928C0AA2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11705"/>
            <a:ext cx="5157787" cy="1093370"/>
          </a:xfrm>
        </p:spPr>
        <p:txBody>
          <a:bodyPr>
            <a:normAutofit fontScale="62500" lnSpcReduction="20000"/>
          </a:bodyPr>
          <a:lstStyle/>
          <a:p>
            <a:r>
              <a:rPr lang="cs-CZ" b="0" dirty="0"/>
              <a:t>Rovnováha monopolu - Poptávka d po statku monopolu je totožná s poptávkou D celého trhu. Monopol maximalizuje zisk tam, kde se mezní náklady MC rovnají jeho meznímu příjmu MR. Poskytuje proto množství QM a dociluje cenu PM- Ekonomický zisk z jednotky statku je dán úsečkou m a celkový ekonomický zisk je znázorněn šedým obdélníkem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237C590F-3AB0-4F32-8E35-DE3655B89F2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2740571"/>
            <a:ext cx="5157787" cy="3213595"/>
          </a:xfrm>
          <a:prstGeom prst="rect">
            <a:avLst/>
          </a:prstGeom>
        </p:spPr>
      </p:pic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163D3DD-FC8F-4D80-B1E9-D3E0944F15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11705"/>
            <a:ext cx="5183188" cy="1093370"/>
          </a:xfrm>
        </p:spPr>
        <p:txBody>
          <a:bodyPr>
            <a:normAutofit fontScale="62500" lnSpcReduction="20000"/>
          </a:bodyPr>
          <a:lstStyle/>
          <a:p>
            <a:r>
              <a:rPr lang="cs-CZ" b="0" dirty="0"/>
              <a:t>Regulace ceny monopolu - Když bude monopolu stanovena maximální cena PR, zvýší nabízené </a:t>
            </a:r>
            <a:r>
              <a:rPr lang="pl-PL" b="0" dirty="0"/>
              <a:t>množství na QRa monopolní zisk z jednotky statku klesne na r.</a:t>
            </a:r>
            <a:endParaRPr lang="cs-CZ" dirty="0"/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988C0723-4754-4307-AC03-B9DA326E5BF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96722" y="2505075"/>
            <a:ext cx="4934143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914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3AD28-8489-4BA3-8FC5-006746BFC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PŘIROZENÝ MONOPOL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8D69007-BB62-419D-9434-563F3ECB2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03684"/>
            <a:ext cx="10512424" cy="836696"/>
          </a:xfrm>
        </p:spPr>
        <p:txBody>
          <a:bodyPr/>
          <a:lstStyle/>
          <a:p>
            <a:r>
              <a:rPr lang="cs-CZ" b="0" dirty="0"/>
              <a:t>Přirozený </a:t>
            </a:r>
            <a:r>
              <a:rPr lang="cs-CZ" b="0" i="1" dirty="0"/>
              <a:t>monopol </a:t>
            </a:r>
            <a:r>
              <a:rPr lang="cs-CZ" b="0" dirty="0"/>
              <a:t>vzniká z důvodu přirozených </a:t>
            </a:r>
            <a:r>
              <a:rPr lang="cs-CZ" b="0" i="1" dirty="0"/>
              <a:t>bariér vstupu </a:t>
            </a:r>
            <a:r>
              <a:rPr lang="cs-CZ" b="0" dirty="0"/>
              <a:t>na trh.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C92F957-CF57-41CB-A634-44F14A71B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512424" cy="3684588"/>
          </a:xfrm>
        </p:spPr>
        <p:txBody>
          <a:bodyPr/>
          <a:lstStyle/>
          <a:p>
            <a:r>
              <a:rPr lang="cs-CZ" dirty="0"/>
              <a:t>Tato situace nastává tehdy, když jsou dodávky zboží či služby vázány na určitou přenosovou síť, jako je potrubí, kabelové vedení nebo koleje. Vybudování takové "sítě" bývá drahé a tvoří přitom podstatnou část nákladů.</a:t>
            </a:r>
          </a:p>
          <a:p>
            <a:r>
              <a:rPr lang="cs-CZ" dirty="0"/>
              <a:t>Náklady na vybudování přenosové sítě jsou dominantní nákladovou položkou. </a:t>
            </a:r>
            <a:r>
              <a:rPr lang="pt-BR" dirty="0"/>
              <a:t>Jde přitom o fixní náklady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476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B3571-5822-46B8-AD2B-13EC585FC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KARTELOVÁ DOHODA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F0ED83-D7E3-4C00-82E7-EFEF7DC391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0" dirty="0"/>
              <a:t>Členové kartelu tak prožívají dilema: zvýšit cenu (a přilákat tím na trh nové konkurenty) nebo nezvýšit cenu (a uchovat trh pro sebe)?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8EF9A25-FC06-46AF-8957-6AADE68907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 err="1"/>
              <a:t>Nashova</a:t>
            </a:r>
            <a:r>
              <a:rPr lang="cs-CZ" i="1" dirty="0"/>
              <a:t> rovnováha </a:t>
            </a:r>
            <a:r>
              <a:rPr lang="cs-CZ" dirty="0"/>
              <a:t>nastává tehdy, když každý z obou "hráčů" volí svou optimální strategii sám o sobě, bez dohody s "protihráčem".</a:t>
            </a:r>
          </a:p>
          <a:p>
            <a:r>
              <a:rPr lang="cs-CZ" dirty="0"/>
              <a:t>Když se jim podaří uzavřít takovou </a:t>
            </a:r>
            <a:r>
              <a:rPr lang="cs-CZ" i="1" dirty="0"/>
              <a:t>kartelovou dohodu </a:t>
            </a:r>
            <a:r>
              <a:rPr lang="pl-PL" dirty="0"/>
              <a:t>- dohodu o množstvích, která každý z nich bude na trhu nabízet - dostanou se z </a:t>
            </a:r>
            <a:r>
              <a:rPr lang="pl-PL" i="1" dirty="0"/>
              <a:t>Nashovy rovnováhy do rovnováhy kartelu</a:t>
            </a:r>
          </a:p>
          <a:p>
            <a:r>
              <a:rPr lang="cs-CZ" dirty="0"/>
              <a:t>kartelová dohoda prospívá výrobcům. Ale neprospívá spotřebitelům. Omezuje konkurenci, snižuje množství statku a zvyšuje jeho cenu. Znamená odchýlení trhu od bodu jeho konkurenční rovnováhy, který, jak víme, je bodem efektivním.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8D19A19-E906-49CC-A08E-9A2E5FA92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679592"/>
            <a:ext cx="5058383" cy="836579"/>
          </a:xfrm>
          <a:prstGeom prst="rect">
            <a:avLst/>
          </a:prstGeom>
        </p:spPr>
      </p:pic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99C81389-CC90-4F7E-9756-8C943FB22C6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51334" y="3146003"/>
            <a:ext cx="4824919" cy="240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20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60E1D-45FD-4EFB-B9C0-19B065D4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DOKONALÉ A NEDOKONALÉ </a:t>
            </a:r>
            <a:r>
              <a:rPr lang="cs-CZ" b="1" dirty="0"/>
              <a:t>TRHY. Dokonalý trh</a:t>
            </a: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0604055-295D-41C5-8218-73AB42E844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Dokonalý neboli dokonalé konkurenční trh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CEA531F-D7DE-4C7C-BB83-D02D7CE0E1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Výrobce nemůže změnami své produkce ovlivnit docilovanou cenu. Pokud toto platí pro všechny výrobce dodávající na trh, říkáme o takovém trhu, že je dokonalý (též dokonale konkurenční).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5C06DF1E-3136-42C4-8858-412EEEBAB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0" dirty="0"/>
              <a:t>Poptávka po pšenici jednoho z tisíce zemědělců je dokonale elastická - zemědělec není schopen změnami své produkce ovlivnit cenu.</a:t>
            </a:r>
            <a:endParaRPr lang="cs-CZ" dirty="0"/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BC98AB72-E8A2-44EB-919D-F6EF23938BD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319044" y="2505075"/>
            <a:ext cx="4889500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1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AB2F0-C6DF-4CF3-B607-A98555A0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Nedokonalý (nebo nedokonale konkurenční) trh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F4A9F6C-8776-46F4-AA3B-9A9831CCE8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Výrobce může změnami své produkce </a:t>
            </a:r>
            <a:r>
              <a:rPr lang="cs-CZ" i="1" dirty="0"/>
              <a:t>do </a:t>
            </a:r>
            <a:r>
              <a:rPr lang="cs-CZ" dirty="0"/>
              <a:t>určité </a:t>
            </a:r>
            <a:r>
              <a:rPr lang="cs-CZ" i="1" dirty="0"/>
              <a:t>míry </a:t>
            </a:r>
            <a:r>
              <a:rPr lang="cs-CZ" dirty="0"/>
              <a:t>ovlivnit docilovanou cenu. Takový trh je </a:t>
            </a:r>
            <a:r>
              <a:rPr lang="cs-CZ" i="1" dirty="0"/>
              <a:t>nedokonalý </a:t>
            </a:r>
            <a:r>
              <a:rPr lang="cs-CZ" dirty="0"/>
              <a:t>(též </a:t>
            </a:r>
            <a:r>
              <a:rPr lang="cs-CZ" i="1" dirty="0"/>
              <a:t>nedokonale </a:t>
            </a:r>
            <a:r>
              <a:rPr lang="cs-CZ" dirty="0"/>
              <a:t>konkurenční).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F5C3C8B-8098-47C8-91EE-B54B2F328E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b="0" dirty="0"/>
              <a:t>Poptávka po guláši jedné z mnoha restaurací není dokonale elastická, Majitel restaurace může</a:t>
            </a:r>
            <a:r>
              <a:rPr lang="cs-CZ" b="0" dirty="0"/>
              <a:t> změnami svého prodávaného množství do </a:t>
            </a:r>
            <a:r>
              <a:rPr lang="cs-CZ" b="0" i="1" dirty="0"/>
              <a:t>jisté </a:t>
            </a:r>
            <a:r>
              <a:rPr lang="cs-CZ" b="0" dirty="0"/>
              <a:t>míry ovlivnit svou cenu.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B93913A2-7793-4E52-A360-A985394DECB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392022" y="2505075"/>
            <a:ext cx="4743544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73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D1F0C-084E-4C8E-ADEE-FB126307E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Čtyři podmínky </a:t>
            </a:r>
            <a:r>
              <a:rPr lang="pl-PL" i="1" dirty="0"/>
              <a:t>dokonalého </a:t>
            </a:r>
            <a:r>
              <a:rPr lang="pl-PL" dirty="0"/>
              <a:t>trhu</a:t>
            </a:r>
            <a:endParaRPr lang="cs-CZ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1B72528-865E-4C66-9750-5FAA40251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Dokonala informovanost </a:t>
            </a:r>
            <a:r>
              <a:rPr lang="cs-CZ" dirty="0" err="1"/>
              <a:t>kupujicich</a:t>
            </a:r>
            <a:r>
              <a:rPr lang="cs-CZ" dirty="0"/>
              <a:t> a </a:t>
            </a:r>
            <a:r>
              <a:rPr lang="cs-CZ" dirty="0" err="1"/>
              <a:t>prodavajicich</a:t>
            </a:r>
            <a:endParaRPr lang="cs-CZ" dirty="0"/>
          </a:p>
          <a:p>
            <a:pPr lvl="0"/>
            <a:r>
              <a:rPr lang="cs-CZ" dirty="0" err="1"/>
              <a:t>Nulove</a:t>
            </a:r>
            <a:r>
              <a:rPr lang="cs-CZ" dirty="0"/>
              <a:t> </a:t>
            </a:r>
            <a:r>
              <a:rPr lang="cs-CZ" dirty="0" err="1"/>
              <a:t>naklady</a:t>
            </a:r>
            <a:r>
              <a:rPr lang="cs-CZ" dirty="0"/>
              <a:t> na </a:t>
            </a:r>
            <a:r>
              <a:rPr lang="cs-CZ" dirty="0" err="1"/>
              <a:t>zmenu</a:t>
            </a:r>
            <a:r>
              <a:rPr lang="cs-CZ" dirty="0"/>
              <a:t> dodavatele</a:t>
            </a:r>
          </a:p>
          <a:p>
            <a:pPr lvl="0"/>
            <a:r>
              <a:rPr lang="cs-CZ" dirty="0" err="1"/>
              <a:t>Homogenni</a:t>
            </a:r>
            <a:r>
              <a:rPr lang="cs-CZ" dirty="0"/>
              <a:t> produkt</a:t>
            </a:r>
          </a:p>
          <a:p>
            <a:r>
              <a:rPr lang="cs-CZ" dirty="0"/>
              <a:t>Velky </a:t>
            </a:r>
            <a:r>
              <a:rPr lang="cs-CZ" dirty="0" err="1"/>
              <a:t>pocet</a:t>
            </a:r>
            <a:r>
              <a:rPr lang="cs-CZ" dirty="0"/>
              <a:t> </a:t>
            </a:r>
            <a:r>
              <a:rPr lang="cs-CZ" dirty="0" err="1"/>
              <a:t>prodavajicich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02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BF3F00-43F3-4D5B-BF97-A49608DF1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MEZNí PŘíJEM A CENOVÁ TVORBA</a:t>
            </a:r>
            <a:br>
              <a:rPr lang="pt-BR" dirty="0"/>
            </a:br>
            <a:r>
              <a:rPr lang="cs-CZ" dirty="0"/>
              <a:t>NA NEDOKONALÉM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405DE-9C2F-4704-B632-2491452C3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Na nedokonalých trzích výrobci “tvoří svou cenu” nebo hledají takovou cenu, která jim maximalizuje zisk. Výrobce maximalizuje zisk při takové ceně, při které se mezní příjem rovna mezním nákladům.</a:t>
            </a:r>
          </a:p>
          <a:p>
            <a:r>
              <a:rPr lang="cs-CZ" i="1" dirty="0"/>
              <a:t>Mezní příjem </a:t>
            </a:r>
            <a:r>
              <a:rPr lang="cs-CZ" dirty="0"/>
              <a:t>je přírůstek celkového přijmu, </a:t>
            </a:r>
            <a:r>
              <a:rPr lang="pl-PL" dirty="0"/>
              <a:t>dosažený zvýšením prodeje o jednotku.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264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99F07-9EC5-48B4-A78C-8D31057E0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penzión tvoří svou cenu?</a:t>
            </a:r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3CBC6411-53C0-447E-806C-5517ACDEDB6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88105" y="1562416"/>
            <a:ext cx="3085717" cy="3733167"/>
          </a:xfrm>
          <a:prstGeom prst="rect">
            <a:avLst/>
          </a:prstGeom>
        </p:spPr>
      </p:pic>
      <p:pic>
        <p:nvPicPr>
          <p:cNvPr id="11" name="Zástupný symbol pro obsah 10">
            <a:extLst>
              <a:ext uri="{FF2B5EF4-FFF2-40B4-BE49-F238E27FC236}">
                <a16:creationId xmlns:a16="http://schemas.microsoft.com/office/drawing/2014/main" id="{C71EF74C-2098-4164-9867-BA0E32B114B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499684" y="459247"/>
            <a:ext cx="4630535" cy="5057464"/>
          </a:xfrm>
          <a:prstGeom prst="rect">
            <a:avLst/>
          </a:prstGeom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E353BB69-9811-4E18-97AC-7B872054AD9D}"/>
              </a:ext>
            </a:extLst>
          </p:cNvPr>
          <p:cNvSpPr/>
          <p:nvPr/>
        </p:nvSpPr>
        <p:spPr>
          <a:xfrm>
            <a:off x="986589" y="5569544"/>
            <a:ext cx="11004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Funkce mezního příjmu je odvozena od funkce poptávky. Křivka mezního přijmu leží pod křivkou poptávky. Protože má penzión nulové mezní náklady (křivka mezních nákladů splývá s vodorovnou osou), maximalizuje zisk tam. kde křivka mezního příjmu protíná vodorovnou osu (MR =MC =O).</a:t>
            </a:r>
          </a:p>
        </p:txBody>
      </p:sp>
    </p:spTree>
    <p:extLst>
      <p:ext uri="{BB962C8B-B14F-4D97-AF65-F5344CB8AC3E}">
        <p14:creationId xmlns:p14="http://schemas.microsoft.com/office/powerpoint/2010/main" val="990389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0E351A-54EB-408F-9921-0ECBAFEC6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Dokonalý a nedokonalý trh v dlouhém období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6045229-045D-40CF-AB11-A4A99706C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 dokonalých trzích v dlouhém období výrobce dosahuje nulového ekonomického zisku: cena se rovna průměrným nákladům. Pokud to není tak, na trh vstupuji další výrobci přilákané vidinou zisku, poptávka na jednoho výrobce klesá dokud jeho zisk není nulový.</a:t>
            </a:r>
          </a:p>
          <a:p>
            <a:r>
              <a:rPr lang="cs-CZ" dirty="0"/>
              <a:t> Na nedokonalých trzích firmy prodávají za ceny, které jsou vyšší než jejich průměrné náklady, a dosahuji ekonomického zisku</a:t>
            </a:r>
          </a:p>
          <a:p>
            <a:r>
              <a:rPr lang="cs-CZ" dirty="0"/>
              <a:t>firma na nedokonalém trhu prodává za cenu, která je vyšší než mezní náklady. Tím se nedokonalý trh odlišuje od dokonalého trhu, kde se cena rovná mezním nákladům. </a:t>
            </a:r>
          </a:p>
          <a:p>
            <a:r>
              <a:rPr lang="cs-CZ" dirty="0"/>
              <a:t>Na nedokonalém trhu firma nevyrábí v minimu průměrných nákladů. Tím se nedokonalý trh rovněž odlišuje od dokonalého trhu, kde firmy vyrábí v minimu průměrných nákladů</a:t>
            </a:r>
          </a:p>
        </p:txBody>
      </p:sp>
    </p:spTree>
    <p:extLst>
      <p:ext uri="{BB962C8B-B14F-4D97-AF65-F5344CB8AC3E}">
        <p14:creationId xmlns:p14="http://schemas.microsoft.com/office/powerpoint/2010/main" val="3088567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E74865-ADD6-4CDA-A1B7-9E4B0B601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Dva typy nedokonalých trhů - monopolistická konkurence a oligopol. MONOPOLISTICKÁ </a:t>
            </a:r>
            <a:r>
              <a:rPr lang="cs-CZ" b="1" dirty="0"/>
              <a:t>KONKURENCE</a:t>
            </a: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E110E93-44EC-4421-8AF2-7D87EBD21B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Monopolistická konkurence - trh blízkých substitutu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8DAE9A-CF34-4C67-B308-4BEC19FD73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Takový trh v sobě spojuje prvky monopolu i konkurence.</a:t>
            </a:r>
          </a:p>
          <a:p>
            <a:r>
              <a:rPr lang="cs-CZ" i="1" dirty="0"/>
              <a:t>Prosazuje se tendence k nulovému ekonomickému </a:t>
            </a:r>
            <a:r>
              <a:rPr lang="cs-CZ" i="1" dirty="0" err="1"/>
              <a:t>získu</a:t>
            </a:r>
            <a:endParaRPr lang="cs-CZ" i="1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46CB4D38-C245-4CE9-B371-D7EFDF5EDF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5A0E7F04-4B1C-4CD8-BDF9-B687CA994EC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dirty="0"/>
              <a:t>Jogurt Danissimo vyrábí jen firma Danone a má</a:t>
            </a:r>
            <a:r>
              <a:rPr lang="cs-CZ" dirty="0"/>
              <a:t> tudíž na něj "monopol". Ale zároveň se její jogurt setkává na trhu s tolika blízkými substituty - podobnými jogurty jiných firem, že je konkurence na trhu jogurtů značně ostrá. Model trhu – monopolistická konkurence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751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4543B-8077-4BE5-AB3C-DBE1430A0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OliGOPOL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8D54D17-AAD8-40B1-9E32-574B465B42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Oligopol je trh, na kterém nejen krátkodobě, ale</a:t>
            </a:r>
          </a:p>
          <a:p>
            <a:r>
              <a:rPr lang="cs-CZ" dirty="0"/>
              <a:t>i dlouhodobě působí jen několik málo firem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3AFAB48-07EE-4E2B-B986-52C54C4488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 to v případech, kdy optimální velikost firmy je značná (díky velkému podílu fixních nákladů) a zároveň tržní poptávka je (vzhledem k optimální velikosti firem) relativně malá.</a:t>
            </a:r>
          </a:p>
          <a:p>
            <a:r>
              <a:rPr lang="pl-PL" dirty="0"/>
              <a:t>Na rozdíl od monopolistické konkurence se na oligopolním trhu ani </a:t>
            </a:r>
            <a:r>
              <a:rPr lang="cs-CZ" dirty="0"/>
              <a:t>v dlouhém období nemusí prosazovat tendence k nulovému ekonomickému zisku.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5CE45F4-CCAF-41AE-86F7-323AE9F3CB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Příklad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302CB85-7FD4-4976-85B1-8BD1710AB7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Mobilní operátoři (</a:t>
            </a:r>
            <a:r>
              <a:rPr lang="cs-CZ" dirty="0" err="1"/>
              <a:t>T-mobile</a:t>
            </a:r>
            <a:r>
              <a:rPr lang="cs-CZ" dirty="0"/>
              <a:t>, Vodafone, O2)</a:t>
            </a:r>
          </a:p>
        </p:txBody>
      </p:sp>
    </p:spTree>
    <p:extLst>
      <p:ext uri="{BB962C8B-B14F-4D97-AF65-F5344CB8AC3E}">
        <p14:creationId xmlns:p14="http://schemas.microsoft.com/office/powerpoint/2010/main" val="4206988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1441</Words>
  <Application>Microsoft Office PowerPoint</Application>
  <PresentationFormat>Širokoúhlá obrazovka</PresentationFormat>
  <Paragraphs>76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Nedokonalé trhy, monopol, regulace (Holman, Ekonomie, 2 vydání. kap. 6, 7)</vt:lpstr>
      <vt:lpstr>DOKONALÉ A NEDOKONALÉ TRHY. Dokonalý trh</vt:lpstr>
      <vt:lpstr>Nedokonalý (nebo nedokonale konkurenční) trh</vt:lpstr>
      <vt:lpstr>Čtyři podmínky dokonalého trhu</vt:lpstr>
      <vt:lpstr>MEZNí PŘíJEM A CENOVÁ TVORBA NA NEDOKONALÉM TRHU</vt:lpstr>
      <vt:lpstr>Jak penzión tvoří svou cenu?</vt:lpstr>
      <vt:lpstr>Dokonalý a nedokonalý trh v dlouhém období</vt:lpstr>
      <vt:lpstr>Dva typy nedokonalých trhů - monopolistická konkurence a oligopol. MONOPOLISTICKÁ KONKURENCE</vt:lpstr>
      <vt:lpstr>OliGOPOL</vt:lpstr>
      <vt:lpstr>NEDOKONALÉ TRHY A INFORMACE</vt:lpstr>
      <vt:lpstr>Konkurence a regulace</vt:lpstr>
      <vt:lpstr>CECH</vt:lpstr>
      <vt:lpstr>ANTIDUMPINGOVÁ POLITIKA</vt:lpstr>
      <vt:lpstr>OCHRANA HOSPODÁŘSKÉ SOUTĚŽE</vt:lpstr>
      <vt:lpstr>MONOPOL A SUBSTITUCE</vt:lpstr>
      <vt:lpstr>MONOPOL A REGULACE CENY</vt:lpstr>
      <vt:lpstr>PŘIROZENÝ MONOPOL</vt:lpstr>
      <vt:lpstr>KARTELOVÁ DOHODA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Nedokonalé trhy, monopol, regulace, externality, veřejné statky (Holman, kap. 6, 7, 16, 17)</dc:title>
  <dc:creator>Čábelková Inna</dc:creator>
  <cp:lastModifiedBy>Čábelková Inna</cp:lastModifiedBy>
  <cp:revision>26</cp:revision>
  <dcterms:created xsi:type="dcterms:W3CDTF">2020-10-08T13:52:16Z</dcterms:created>
  <dcterms:modified xsi:type="dcterms:W3CDTF">2020-10-09T13:07:50Z</dcterms:modified>
</cp:coreProperties>
</file>