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82" r:id="rId2"/>
    <p:sldId id="347" r:id="rId3"/>
    <p:sldId id="348" r:id="rId4"/>
    <p:sldId id="274" r:id="rId5"/>
    <p:sldId id="349" r:id="rId6"/>
    <p:sldId id="398" r:id="rId7"/>
    <p:sldId id="350" r:id="rId8"/>
    <p:sldId id="397" r:id="rId9"/>
    <p:sldId id="351"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2B7DB-962B-48CB-8C63-FEFE5577B7DE}" type="datetimeFigureOut">
              <a:rPr lang="en-CA" smtClean="0"/>
              <a:t>2022-12-05</a:t>
            </a:fld>
            <a:endParaRPr lang="en-CA"/>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CA"/>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92E58-82BF-46DD-B6EB-80EA4C671384}" type="slidenum">
              <a:rPr lang="en-CA" smtClean="0"/>
              <a:t>‹#›</a:t>
            </a:fld>
            <a:endParaRPr lang="en-CA"/>
          </a:p>
        </p:txBody>
      </p:sp>
    </p:spTree>
    <p:extLst>
      <p:ext uri="{BB962C8B-B14F-4D97-AF65-F5344CB8AC3E}">
        <p14:creationId xmlns:p14="http://schemas.microsoft.com/office/powerpoint/2010/main" val="1014741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12/5/2022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179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6780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12/5/2022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1139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12/5/2022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7369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12/5/2022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93698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9308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197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71504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12/5/2022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272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9155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12/5/2022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727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2369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0" y="3132666"/>
            <a:ext cx="5311775"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132666"/>
            <a:ext cx="5334000"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808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7345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83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1007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7376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12/5/2022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36603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38CCF-C4A9-1238-388A-32A7F85F1CC5}"/>
              </a:ext>
            </a:extLst>
          </p:cNvPr>
          <p:cNvSpPr>
            <a:spLocks noGrp="1"/>
          </p:cNvSpPr>
          <p:nvPr>
            <p:ph type="ctrTitle"/>
          </p:nvPr>
        </p:nvSpPr>
        <p:spPr>
          <a:xfrm>
            <a:off x="203200" y="719667"/>
            <a:ext cx="11827933" cy="3636968"/>
          </a:xfrm>
        </p:spPr>
        <p:txBody>
          <a:bodyPr>
            <a:normAutofit/>
          </a:bodyPr>
          <a:lstStyle/>
          <a:p>
            <a:pPr algn="ctr"/>
            <a:r>
              <a:rPr lang="en-US" sz="5400" dirty="0"/>
              <a:t>Human Rights: Justice,</a:t>
            </a:r>
            <a:r>
              <a:rPr lang="cs-CZ" sz="5400" dirty="0"/>
              <a:t> </a:t>
            </a:r>
            <a:r>
              <a:rPr lang="en-US" sz="5400" dirty="0"/>
              <a:t>Reason, Intellect and Participation</a:t>
            </a:r>
            <a:br>
              <a:rPr lang="cs-CZ" sz="5400" dirty="0"/>
            </a:br>
            <a:r>
              <a:rPr lang="cs-CZ" sz="5400" dirty="0"/>
              <a:t>3</a:t>
            </a:r>
            <a:br>
              <a:rPr lang="cs-CZ" dirty="0"/>
            </a:br>
            <a:br>
              <a:rPr lang="cs-CZ" sz="2000" dirty="0"/>
            </a:br>
            <a:r>
              <a:rPr lang="en-US" sz="3200" dirty="0"/>
              <a:t>History of the theory of Human rights</a:t>
            </a:r>
            <a:endParaRPr lang="cs-CZ" sz="3200" dirty="0"/>
          </a:p>
        </p:txBody>
      </p:sp>
      <p:sp>
        <p:nvSpPr>
          <p:cNvPr id="3" name="Podnadpis 2">
            <a:extLst>
              <a:ext uri="{FF2B5EF4-FFF2-40B4-BE49-F238E27FC236}">
                <a16:creationId xmlns:a16="http://schemas.microsoft.com/office/drawing/2014/main" id="{874324A7-1928-7D4E-D71B-2E874936D4E8}"/>
              </a:ext>
            </a:extLst>
          </p:cNvPr>
          <p:cNvSpPr>
            <a:spLocks noGrp="1"/>
          </p:cNvSpPr>
          <p:nvPr>
            <p:ph type="subTitle" idx="1"/>
          </p:nvPr>
        </p:nvSpPr>
        <p:spPr>
          <a:xfrm>
            <a:off x="2658532" y="5596468"/>
            <a:ext cx="2777067" cy="685800"/>
          </a:xfrm>
        </p:spPr>
        <p:txBody>
          <a:bodyPr/>
          <a:lstStyle/>
          <a:p>
            <a:pPr algn="r"/>
            <a:r>
              <a:rPr lang="cs-CZ" dirty="0"/>
              <a:t>Zuzana Svobodová</a:t>
            </a:r>
          </a:p>
        </p:txBody>
      </p:sp>
    </p:spTree>
    <p:extLst>
      <p:ext uri="{BB962C8B-B14F-4D97-AF65-F5344CB8AC3E}">
        <p14:creationId xmlns:p14="http://schemas.microsoft.com/office/powerpoint/2010/main" val="54558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71800" y="408773"/>
            <a:ext cx="8610600" cy="1293028"/>
          </a:xfrm>
        </p:spPr>
        <p:txBody>
          <a:bodyPr/>
          <a:lstStyle/>
          <a:p>
            <a:r>
              <a:rPr lang="cs-CZ" dirty="0" err="1"/>
              <a:t>Different</a:t>
            </a:r>
            <a:r>
              <a:rPr lang="cs-CZ" dirty="0"/>
              <a:t> </a:t>
            </a:r>
            <a:r>
              <a:rPr lang="cs-CZ" dirty="0" err="1"/>
              <a:t>sorts</a:t>
            </a:r>
            <a:r>
              <a:rPr lang="cs-CZ" dirty="0"/>
              <a:t> </a:t>
            </a:r>
            <a:r>
              <a:rPr lang="cs-CZ" dirty="0" err="1"/>
              <a:t>of</a:t>
            </a:r>
            <a:r>
              <a:rPr lang="cs-CZ" dirty="0"/>
              <a:t> </a:t>
            </a:r>
            <a:r>
              <a:rPr lang="cs-CZ" dirty="0" err="1"/>
              <a:t>rights</a:t>
            </a:r>
            <a:endParaRPr lang="cs-CZ" dirty="0"/>
          </a:p>
        </p:txBody>
      </p:sp>
      <p:sp>
        <p:nvSpPr>
          <p:cNvPr id="3" name="Zástupný symbol pro obsah 2"/>
          <p:cNvSpPr>
            <a:spLocks noGrp="1"/>
          </p:cNvSpPr>
          <p:nvPr>
            <p:ph idx="1"/>
          </p:nvPr>
        </p:nvSpPr>
        <p:spPr>
          <a:xfrm>
            <a:off x="609600" y="1600201"/>
            <a:ext cx="10972800" cy="4983161"/>
          </a:xfrm>
        </p:spPr>
        <p:txBody>
          <a:bodyPr>
            <a:normAutofit fontScale="70000" lnSpcReduction="20000"/>
          </a:bodyPr>
          <a:lstStyle/>
          <a:p>
            <a:pPr>
              <a:lnSpc>
                <a:spcPct val="120000"/>
              </a:lnSpc>
              <a:buNone/>
            </a:pPr>
            <a:r>
              <a:rPr lang="cs-CZ" b="1" dirty="0"/>
              <a:t>positive </a:t>
            </a:r>
            <a:r>
              <a:rPr lang="cs-CZ" b="1" dirty="0" err="1"/>
              <a:t>rights</a:t>
            </a:r>
            <a:r>
              <a:rPr lang="cs-CZ" b="1" dirty="0"/>
              <a:t> </a:t>
            </a:r>
            <a:r>
              <a:rPr lang="cs-CZ" dirty="0"/>
              <a:t>(to </a:t>
            </a:r>
            <a:r>
              <a:rPr lang="cs-CZ" dirty="0" err="1"/>
              <a:t>something</a:t>
            </a:r>
            <a:r>
              <a:rPr lang="cs-CZ" dirty="0"/>
              <a:t> – </a:t>
            </a:r>
            <a:r>
              <a:rPr lang="cs-CZ" dirty="0" err="1"/>
              <a:t>e.g</a:t>
            </a:r>
            <a:r>
              <a:rPr lang="cs-CZ" dirty="0"/>
              <a:t>. </a:t>
            </a:r>
            <a:r>
              <a:rPr lang="cs-CZ" dirty="0" err="1"/>
              <a:t>rights</a:t>
            </a:r>
            <a:r>
              <a:rPr lang="cs-CZ" dirty="0"/>
              <a:t> to </a:t>
            </a:r>
            <a:r>
              <a:rPr lang="cs-CZ" dirty="0" err="1"/>
              <a:t>healthcare</a:t>
            </a:r>
            <a:r>
              <a:rPr lang="cs-CZ" dirty="0"/>
              <a:t> and </a:t>
            </a:r>
            <a:r>
              <a:rPr lang="cs-CZ" dirty="0" err="1"/>
              <a:t>education</a:t>
            </a:r>
            <a:r>
              <a:rPr lang="cs-CZ" dirty="0"/>
              <a:t>) </a:t>
            </a:r>
          </a:p>
          <a:p>
            <a:pPr>
              <a:lnSpc>
                <a:spcPct val="120000"/>
              </a:lnSpc>
              <a:buNone/>
            </a:pPr>
            <a:r>
              <a:rPr lang="cs-CZ" b="1" dirty="0"/>
              <a:t>negative </a:t>
            </a:r>
            <a:r>
              <a:rPr lang="cs-CZ" b="1" dirty="0" err="1"/>
              <a:t>rights</a:t>
            </a:r>
            <a:r>
              <a:rPr lang="cs-CZ" b="1" dirty="0"/>
              <a:t> </a:t>
            </a:r>
            <a:r>
              <a:rPr lang="cs-CZ" dirty="0"/>
              <a:t>(</a:t>
            </a:r>
            <a:r>
              <a:rPr lang="cs-CZ" dirty="0" err="1"/>
              <a:t>from</a:t>
            </a:r>
            <a:r>
              <a:rPr lang="cs-CZ" dirty="0"/>
              <a:t> </a:t>
            </a:r>
            <a:r>
              <a:rPr lang="cs-CZ" dirty="0" err="1"/>
              <a:t>something</a:t>
            </a:r>
            <a:r>
              <a:rPr lang="cs-CZ" dirty="0"/>
              <a:t> – </a:t>
            </a:r>
            <a:r>
              <a:rPr lang="cs-CZ" dirty="0" err="1"/>
              <a:t>e.g</a:t>
            </a:r>
            <a:r>
              <a:rPr lang="cs-CZ" dirty="0"/>
              <a:t>. </a:t>
            </a:r>
            <a:r>
              <a:rPr lang="cs-CZ" dirty="0" err="1"/>
              <a:t>the</a:t>
            </a:r>
            <a:r>
              <a:rPr lang="cs-CZ" dirty="0"/>
              <a:t> </a:t>
            </a:r>
            <a:r>
              <a:rPr lang="cs-CZ" dirty="0" err="1"/>
              <a:t>right</a:t>
            </a:r>
            <a:r>
              <a:rPr lang="cs-CZ" dirty="0"/>
              <a:t> not to </a:t>
            </a:r>
            <a:r>
              <a:rPr lang="cs-CZ" dirty="0" err="1"/>
              <a:t>be</a:t>
            </a:r>
            <a:r>
              <a:rPr lang="cs-CZ" dirty="0"/>
              <a:t> </a:t>
            </a:r>
            <a:r>
              <a:rPr lang="cs-CZ" dirty="0" err="1"/>
              <a:t>tortured</a:t>
            </a:r>
            <a:r>
              <a:rPr lang="cs-CZ" dirty="0"/>
              <a:t> </a:t>
            </a:r>
            <a:r>
              <a:rPr lang="cs-CZ" dirty="0" err="1"/>
              <a:t>or</a:t>
            </a:r>
            <a:r>
              <a:rPr lang="cs-CZ" dirty="0"/>
              <a:t> not to </a:t>
            </a:r>
            <a:r>
              <a:rPr lang="cs-CZ" dirty="0" err="1"/>
              <a:t>be</a:t>
            </a:r>
            <a:r>
              <a:rPr lang="cs-CZ" dirty="0"/>
              <a:t> </a:t>
            </a:r>
            <a:r>
              <a:rPr lang="cs-CZ" dirty="0" err="1"/>
              <a:t>treated</a:t>
            </a:r>
            <a:r>
              <a:rPr lang="cs-CZ" dirty="0"/>
              <a:t> by a </a:t>
            </a:r>
            <a:r>
              <a:rPr lang="cs-CZ" dirty="0" err="1"/>
              <a:t>doctor</a:t>
            </a:r>
            <a:r>
              <a:rPr lang="cs-CZ" dirty="0"/>
              <a:t> </a:t>
            </a:r>
            <a:r>
              <a:rPr lang="cs-CZ" dirty="0" err="1"/>
              <a:t>without</a:t>
            </a:r>
            <a:r>
              <a:rPr lang="cs-CZ" dirty="0"/>
              <a:t> </a:t>
            </a:r>
            <a:r>
              <a:rPr lang="cs-CZ" dirty="0" err="1"/>
              <a:t>giving</a:t>
            </a:r>
            <a:r>
              <a:rPr lang="cs-CZ" dirty="0"/>
              <a:t> </a:t>
            </a:r>
            <a:r>
              <a:rPr lang="cs-CZ" dirty="0" err="1"/>
              <a:t>consent</a:t>
            </a:r>
            <a:r>
              <a:rPr lang="cs-CZ" dirty="0"/>
              <a:t>, but </a:t>
            </a:r>
            <a:r>
              <a:rPr lang="cs-CZ" dirty="0" err="1"/>
              <a:t>also</a:t>
            </a:r>
            <a:r>
              <a:rPr lang="cs-CZ" dirty="0"/>
              <a:t> </a:t>
            </a:r>
            <a:r>
              <a:rPr lang="cs-CZ" dirty="0" err="1"/>
              <a:t>the</a:t>
            </a:r>
            <a:r>
              <a:rPr lang="cs-CZ" dirty="0"/>
              <a:t> </a:t>
            </a:r>
            <a:r>
              <a:rPr lang="cs-CZ" dirty="0" err="1"/>
              <a:t>right</a:t>
            </a:r>
            <a:r>
              <a:rPr lang="cs-CZ" dirty="0"/>
              <a:t> to </a:t>
            </a:r>
            <a:r>
              <a:rPr lang="cs-CZ" dirty="0" err="1"/>
              <a:t>life</a:t>
            </a:r>
            <a:r>
              <a:rPr lang="cs-CZ" dirty="0"/>
              <a:t>, and </a:t>
            </a:r>
            <a:r>
              <a:rPr lang="cs-CZ" dirty="0" err="1"/>
              <a:t>freedom</a:t>
            </a:r>
            <a:r>
              <a:rPr lang="cs-CZ" dirty="0"/>
              <a:t> </a:t>
            </a:r>
            <a:r>
              <a:rPr lang="cs-CZ" dirty="0" err="1"/>
              <a:t>of</a:t>
            </a:r>
            <a:r>
              <a:rPr lang="cs-CZ" dirty="0"/>
              <a:t> </a:t>
            </a:r>
            <a:r>
              <a:rPr lang="cs-CZ" dirty="0" err="1"/>
              <a:t>speech</a:t>
            </a:r>
            <a:r>
              <a:rPr lang="cs-CZ" dirty="0"/>
              <a:t> </a:t>
            </a:r>
            <a:r>
              <a:rPr lang="cs-CZ" dirty="0" err="1"/>
              <a:t>could</a:t>
            </a:r>
            <a:r>
              <a:rPr lang="cs-CZ" dirty="0"/>
              <a:t> </a:t>
            </a:r>
            <a:r>
              <a:rPr lang="cs-CZ" dirty="0" err="1"/>
              <a:t>be</a:t>
            </a:r>
            <a:r>
              <a:rPr lang="cs-CZ" dirty="0"/>
              <a:t> </a:t>
            </a:r>
            <a:r>
              <a:rPr lang="cs-CZ" dirty="0" err="1"/>
              <a:t>seen</a:t>
            </a:r>
            <a:r>
              <a:rPr lang="cs-CZ" dirty="0"/>
              <a:t> as negative </a:t>
            </a:r>
            <a:r>
              <a:rPr lang="cs-CZ" dirty="0" err="1"/>
              <a:t>rights</a:t>
            </a:r>
            <a:r>
              <a:rPr lang="cs-CZ" dirty="0"/>
              <a:t>)</a:t>
            </a:r>
          </a:p>
          <a:p>
            <a:pPr>
              <a:lnSpc>
                <a:spcPct val="120000"/>
              </a:lnSpc>
              <a:buNone/>
            </a:pPr>
            <a:endParaRPr lang="cs-CZ" dirty="0"/>
          </a:p>
          <a:p>
            <a:pPr>
              <a:lnSpc>
                <a:spcPct val="120000"/>
              </a:lnSpc>
            </a:pPr>
            <a:r>
              <a:rPr lang="cs-CZ" dirty="0" err="1"/>
              <a:t>Legal</a:t>
            </a:r>
            <a:r>
              <a:rPr lang="cs-CZ" dirty="0"/>
              <a:t> </a:t>
            </a:r>
            <a:r>
              <a:rPr lang="cs-CZ" dirty="0" err="1"/>
              <a:t>rights</a:t>
            </a:r>
            <a:r>
              <a:rPr lang="cs-CZ" dirty="0"/>
              <a:t> (</a:t>
            </a:r>
            <a:r>
              <a:rPr lang="cs-CZ" dirty="0" err="1"/>
              <a:t>of</a:t>
            </a:r>
            <a:r>
              <a:rPr lang="cs-CZ" dirty="0"/>
              <a:t> </a:t>
            </a:r>
            <a:r>
              <a:rPr lang="cs-CZ" dirty="0" err="1"/>
              <a:t>human</a:t>
            </a:r>
            <a:r>
              <a:rPr lang="cs-CZ" dirty="0"/>
              <a:t> </a:t>
            </a:r>
            <a:r>
              <a:rPr lang="cs-CZ" dirty="0" err="1"/>
              <a:t>laws</a:t>
            </a:r>
            <a:r>
              <a:rPr lang="cs-CZ" dirty="0"/>
              <a:t>)</a:t>
            </a:r>
          </a:p>
          <a:p>
            <a:pPr>
              <a:lnSpc>
                <a:spcPct val="120000"/>
              </a:lnSpc>
            </a:pPr>
            <a:r>
              <a:rPr lang="cs-CZ" dirty="0" err="1"/>
              <a:t>Social</a:t>
            </a:r>
            <a:r>
              <a:rPr lang="cs-CZ" dirty="0"/>
              <a:t> </a:t>
            </a:r>
            <a:r>
              <a:rPr lang="cs-CZ" dirty="0" err="1"/>
              <a:t>rights</a:t>
            </a:r>
            <a:r>
              <a:rPr lang="cs-CZ" dirty="0"/>
              <a:t> (a</a:t>
            </a:r>
            <a:r>
              <a:rPr lang="en-US" dirty="0" err="1"/>
              <a:t>ccess</a:t>
            </a:r>
            <a:r>
              <a:rPr lang="en-US" dirty="0"/>
              <a:t> to quality public services</a:t>
            </a:r>
            <a:r>
              <a:rPr lang="cs-CZ" dirty="0"/>
              <a:t>, </a:t>
            </a:r>
            <a:r>
              <a:rPr lang="en-US" dirty="0"/>
              <a:t>to education</a:t>
            </a:r>
            <a:r>
              <a:rPr lang="cs-CZ" dirty="0"/>
              <a:t>,</a:t>
            </a:r>
            <a:r>
              <a:rPr lang="en-US" dirty="0"/>
              <a:t> to health services</a:t>
            </a:r>
            <a:r>
              <a:rPr lang="cs-CZ" dirty="0"/>
              <a:t>, </a:t>
            </a:r>
            <a:r>
              <a:rPr lang="en-US" dirty="0"/>
              <a:t>to social protection</a:t>
            </a:r>
            <a:r>
              <a:rPr lang="cs-CZ" dirty="0"/>
              <a:t>, </a:t>
            </a:r>
            <a:r>
              <a:rPr lang="en-US" dirty="0"/>
              <a:t>to housing</a:t>
            </a:r>
            <a:r>
              <a:rPr lang="cs-CZ" dirty="0"/>
              <a:t>, </a:t>
            </a:r>
            <a:r>
              <a:rPr lang="en-US" dirty="0"/>
              <a:t>to employment</a:t>
            </a:r>
            <a:r>
              <a:rPr lang="cs-CZ" dirty="0"/>
              <a:t>,</a:t>
            </a:r>
            <a:r>
              <a:rPr lang="en-US" dirty="0"/>
              <a:t> to social rights for minority social groups</a:t>
            </a:r>
            <a:r>
              <a:rPr lang="cs-CZ" dirty="0"/>
              <a:t>)</a:t>
            </a:r>
          </a:p>
          <a:p>
            <a:pPr>
              <a:lnSpc>
                <a:spcPct val="120000"/>
              </a:lnSpc>
            </a:pPr>
            <a:r>
              <a:rPr lang="cs-CZ" dirty="0" err="1"/>
              <a:t>Institutional</a:t>
            </a:r>
            <a:r>
              <a:rPr lang="cs-CZ" dirty="0"/>
              <a:t> </a:t>
            </a:r>
            <a:r>
              <a:rPr lang="cs-CZ" dirty="0" err="1"/>
              <a:t>and</a:t>
            </a:r>
            <a:r>
              <a:rPr lang="cs-CZ" dirty="0"/>
              <a:t> </a:t>
            </a:r>
            <a:r>
              <a:rPr lang="cs-CZ" dirty="0" err="1"/>
              <a:t>professional</a:t>
            </a:r>
            <a:r>
              <a:rPr lang="cs-CZ" dirty="0"/>
              <a:t> </a:t>
            </a:r>
            <a:r>
              <a:rPr lang="cs-CZ" dirty="0" err="1"/>
              <a:t>rights</a:t>
            </a:r>
            <a:endParaRPr lang="cs-CZ" dirty="0"/>
          </a:p>
          <a:p>
            <a:pPr>
              <a:lnSpc>
                <a:spcPct val="120000"/>
              </a:lnSpc>
            </a:pPr>
            <a:r>
              <a:rPr lang="cs-CZ" dirty="0"/>
              <a:t>Natural </a:t>
            </a:r>
            <a:r>
              <a:rPr lang="cs-CZ" dirty="0" err="1"/>
              <a:t>rights</a:t>
            </a:r>
            <a:r>
              <a:rPr lang="cs-CZ" dirty="0"/>
              <a:t> (</a:t>
            </a:r>
            <a:r>
              <a:rPr lang="en-US" dirty="0"/>
              <a:t>are not dependent on the laws</a:t>
            </a:r>
            <a:r>
              <a:rPr lang="cs-CZ" dirty="0"/>
              <a:t>/</a:t>
            </a:r>
            <a:r>
              <a:rPr lang="en-US" dirty="0"/>
              <a:t>customs of any particular culture</a:t>
            </a:r>
            <a:r>
              <a:rPr lang="cs-CZ" dirty="0"/>
              <a:t>/</a:t>
            </a:r>
            <a:r>
              <a:rPr lang="en-US" dirty="0"/>
              <a:t>government</a:t>
            </a:r>
            <a:r>
              <a:rPr lang="cs-CZ" dirty="0"/>
              <a:t>.</a:t>
            </a:r>
            <a:r>
              <a:rPr lang="en-US" dirty="0"/>
              <a:t> </a:t>
            </a:r>
            <a:r>
              <a:rPr lang="cs-CZ" dirty="0" err="1"/>
              <a:t>NR</a:t>
            </a:r>
            <a:r>
              <a:rPr lang="cs-CZ" dirty="0"/>
              <a:t> are </a:t>
            </a:r>
            <a:r>
              <a:rPr lang="en-US" dirty="0"/>
              <a:t>universal, fundamental and inalienable </a:t>
            </a:r>
            <a:r>
              <a:rPr lang="cs-CZ" dirty="0"/>
              <a:t>– </a:t>
            </a:r>
            <a:r>
              <a:rPr lang="en-US" dirty="0"/>
              <a:t>they cannot be repealed by human laws, though one can forfeit their enjoyment through one's actions, such as by violating someone else's rights. Natural law is the law of natural rights.)</a:t>
            </a:r>
          </a:p>
          <a:p>
            <a:pPr>
              <a:lnSpc>
                <a:spcPct val="120000"/>
              </a:lnSpc>
            </a:pPr>
            <a:r>
              <a:rPr lang="cs-CZ" dirty="0" err="1"/>
              <a:t>Human</a:t>
            </a:r>
            <a:r>
              <a:rPr lang="cs-CZ" dirty="0"/>
              <a:t> </a:t>
            </a:r>
            <a:r>
              <a:rPr lang="cs-CZ" dirty="0" err="1"/>
              <a:t>rights</a:t>
            </a:r>
            <a:endParaRPr lang="cs-CZ" dirty="0"/>
          </a:p>
          <a:p>
            <a:pPr>
              <a:lnSpc>
                <a:spcPct val="120000"/>
              </a:lnSpc>
            </a:pPr>
            <a:r>
              <a:rPr lang="cs-CZ" dirty="0" err="1"/>
              <a:t>Moral</a:t>
            </a:r>
            <a:r>
              <a:rPr lang="cs-CZ" dirty="0"/>
              <a:t> </a:t>
            </a:r>
            <a:r>
              <a:rPr lang="cs-CZ" dirty="0" err="1"/>
              <a:t>rights</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199" y="274638"/>
            <a:ext cx="9313333" cy="562074"/>
          </a:xfrm>
        </p:spPr>
        <p:txBody>
          <a:bodyPr>
            <a:normAutofit fontScale="90000"/>
          </a:bodyPr>
          <a:lstStyle/>
          <a:p>
            <a:r>
              <a:rPr lang="cs-CZ" dirty="0"/>
              <a:t>(</a:t>
            </a:r>
            <a:r>
              <a:rPr lang="cs-CZ" dirty="0" err="1"/>
              <a:t>From</a:t>
            </a:r>
            <a:r>
              <a:rPr lang="cs-CZ" dirty="0"/>
              <a:t>) </a:t>
            </a:r>
            <a:r>
              <a:rPr lang="cs-CZ" dirty="0" err="1"/>
              <a:t>The</a:t>
            </a:r>
            <a:r>
              <a:rPr lang="cs-CZ" dirty="0"/>
              <a:t> </a:t>
            </a:r>
            <a:r>
              <a:rPr lang="cs-CZ" dirty="0" err="1"/>
              <a:t>history</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a:xfrm>
            <a:off x="551384" y="1052737"/>
            <a:ext cx="11161240" cy="5616623"/>
          </a:xfrm>
        </p:spPr>
        <p:txBody>
          <a:bodyPr>
            <a:normAutofit/>
          </a:bodyPr>
          <a:lstStyle/>
          <a:p>
            <a:pPr>
              <a:buNone/>
            </a:pPr>
            <a:r>
              <a:rPr lang="cs-CZ" dirty="0" err="1"/>
              <a:t>Acc</a:t>
            </a:r>
            <a:r>
              <a:rPr lang="cs-CZ" dirty="0"/>
              <a:t>. to Michael </a:t>
            </a:r>
            <a:r>
              <a:rPr lang="cs-CZ" dirty="0" err="1"/>
              <a:t>Peel</a:t>
            </a:r>
            <a:r>
              <a:rPr lang="cs-CZ" dirty="0"/>
              <a:t> (</a:t>
            </a:r>
            <a:r>
              <a:rPr lang="cs-CZ" i="1" dirty="0" err="1"/>
              <a:t>Human</a:t>
            </a:r>
            <a:r>
              <a:rPr lang="cs-CZ" i="1" dirty="0"/>
              <a:t> </a:t>
            </a:r>
            <a:r>
              <a:rPr lang="cs-CZ" i="1" dirty="0" err="1"/>
              <a:t>rights</a:t>
            </a:r>
            <a:r>
              <a:rPr lang="cs-CZ" i="1" dirty="0"/>
              <a:t> </a:t>
            </a:r>
            <a:r>
              <a:rPr lang="cs-CZ" i="1" dirty="0" err="1"/>
              <a:t>and</a:t>
            </a:r>
            <a:r>
              <a:rPr lang="cs-CZ" i="1" dirty="0"/>
              <a:t> </a:t>
            </a:r>
            <a:r>
              <a:rPr lang="cs-CZ" i="1" dirty="0" err="1"/>
              <a:t>medical</a:t>
            </a:r>
            <a:r>
              <a:rPr lang="cs-CZ" i="1" dirty="0"/>
              <a:t> </a:t>
            </a:r>
            <a:r>
              <a:rPr lang="cs-CZ" i="1" dirty="0" err="1"/>
              <a:t>ethics</a:t>
            </a:r>
            <a:r>
              <a:rPr lang="cs-CZ" dirty="0"/>
              <a:t>, 2005): </a:t>
            </a:r>
          </a:p>
          <a:p>
            <a:pPr lvl="1"/>
            <a:r>
              <a:rPr lang="cs-CZ" dirty="0" err="1"/>
              <a:t>Code</a:t>
            </a:r>
            <a:r>
              <a:rPr lang="cs-CZ" dirty="0"/>
              <a:t> </a:t>
            </a:r>
            <a:r>
              <a:rPr lang="cs-CZ" dirty="0" err="1"/>
              <a:t>of</a:t>
            </a:r>
            <a:r>
              <a:rPr lang="cs-CZ" dirty="0"/>
              <a:t> </a:t>
            </a:r>
            <a:r>
              <a:rPr lang="cs-CZ" dirty="0" err="1"/>
              <a:t>Hammurabi</a:t>
            </a:r>
            <a:r>
              <a:rPr lang="cs-CZ" dirty="0"/>
              <a:t> (</a:t>
            </a:r>
            <a:r>
              <a:rPr lang="cs-CZ" b="1" dirty="0"/>
              <a:t>1780 BC</a:t>
            </a:r>
            <a:r>
              <a:rPr lang="cs-CZ" dirty="0"/>
              <a:t>)</a:t>
            </a:r>
          </a:p>
          <a:p>
            <a:pPr lvl="1"/>
            <a:r>
              <a:rPr lang="en-US" dirty="0"/>
              <a:t>Cyrus the Great Cylinder</a:t>
            </a:r>
            <a:r>
              <a:rPr lang="cs-CZ" dirty="0"/>
              <a:t> (</a:t>
            </a:r>
            <a:r>
              <a:rPr lang="cs-CZ" b="1" dirty="0"/>
              <a:t>539 BC</a:t>
            </a:r>
            <a:r>
              <a:rPr lang="cs-CZ" dirty="0"/>
              <a:t>)</a:t>
            </a:r>
          </a:p>
          <a:p>
            <a:pPr lvl="1"/>
            <a:r>
              <a:rPr lang="en-US" i="1" dirty="0"/>
              <a:t>On Truth</a:t>
            </a:r>
            <a:r>
              <a:rPr lang="cs-CZ" i="1" dirty="0"/>
              <a:t> </a:t>
            </a:r>
            <a:r>
              <a:rPr lang="cs-CZ" dirty="0"/>
              <a:t>(</a:t>
            </a:r>
            <a:r>
              <a:rPr lang="cs-CZ" dirty="0" err="1"/>
              <a:t>Antiphon</a:t>
            </a:r>
            <a:r>
              <a:rPr lang="cs-CZ" dirty="0"/>
              <a:t> </a:t>
            </a:r>
            <a:r>
              <a:rPr lang="cs-CZ" dirty="0" err="1"/>
              <a:t>the</a:t>
            </a:r>
            <a:r>
              <a:rPr lang="cs-CZ" dirty="0"/>
              <a:t> </a:t>
            </a:r>
            <a:r>
              <a:rPr lang="cs-CZ" dirty="0" err="1"/>
              <a:t>Sophist</a:t>
            </a:r>
            <a:r>
              <a:rPr lang="cs-CZ" dirty="0"/>
              <a:t>, </a:t>
            </a:r>
            <a:r>
              <a:rPr lang="cs-CZ" b="1" dirty="0"/>
              <a:t>5th </a:t>
            </a:r>
            <a:r>
              <a:rPr lang="cs-CZ" b="1" dirty="0" err="1"/>
              <a:t>c</a:t>
            </a:r>
            <a:r>
              <a:rPr lang="cs-CZ" b="1" dirty="0"/>
              <a:t>. BC</a:t>
            </a:r>
            <a:r>
              <a:rPr lang="cs-CZ" dirty="0"/>
              <a:t>)</a:t>
            </a:r>
          </a:p>
          <a:p>
            <a:pPr lvl="1"/>
            <a:r>
              <a:rPr lang="cs-CZ" i="1" dirty="0" err="1"/>
              <a:t>Nicomachean</a:t>
            </a:r>
            <a:r>
              <a:rPr lang="cs-CZ" i="1" dirty="0"/>
              <a:t> </a:t>
            </a:r>
            <a:r>
              <a:rPr lang="cs-CZ" i="1" dirty="0" err="1"/>
              <a:t>Ethics</a:t>
            </a:r>
            <a:r>
              <a:rPr lang="cs-CZ" i="1" dirty="0"/>
              <a:t> </a:t>
            </a:r>
            <a:r>
              <a:rPr lang="cs-CZ" dirty="0"/>
              <a:t>(</a:t>
            </a:r>
            <a:r>
              <a:rPr lang="cs-CZ" dirty="0" err="1"/>
              <a:t>Aristotle</a:t>
            </a:r>
            <a:r>
              <a:rPr lang="cs-CZ" dirty="0"/>
              <a:t>, </a:t>
            </a:r>
            <a:r>
              <a:rPr lang="cs-CZ" b="1" dirty="0"/>
              <a:t>330 BC</a:t>
            </a:r>
            <a:r>
              <a:rPr lang="cs-CZ" dirty="0"/>
              <a:t>)</a:t>
            </a:r>
          </a:p>
          <a:p>
            <a:pPr lvl="1"/>
            <a:r>
              <a:rPr lang="cs-CZ" i="1" dirty="0"/>
              <a:t>De Re Publica </a:t>
            </a:r>
            <a:r>
              <a:rPr lang="cs-CZ" dirty="0"/>
              <a:t>(Cicero, </a:t>
            </a:r>
            <a:r>
              <a:rPr lang="cs-CZ" b="1" dirty="0"/>
              <a:t>51 BC</a:t>
            </a:r>
            <a:r>
              <a:rPr lang="cs-CZ" dirty="0"/>
              <a:t>)</a:t>
            </a:r>
          </a:p>
          <a:p>
            <a:pPr lvl="1"/>
            <a:r>
              <a:rPr lang="cs-CZ" dirty="0" err="1"/>
              <a:t>Magna</a:t>
            </a:r>
            <a:r>
              <a:rPr lang="cs-CZ" dirty="0"/>
              <a:t> </a:t>
            </a:r>
            <a:r>
              <a:rPr lang="cs-CZ" dirty="0" err="1"/>
              <a:t>Carta</a:t>
            </a:r>
            <a:r>
              <a:rPr lang="cs-CZ" dirty="0"/>
              <a:t> (</a:t>
            </a:r>
            <a:r>
              <a:rPr lang="cs-CZ" b="1" dirty="0"/>
              <a:t>1215</a:t>
            </a:r>
            <a:r>
              <a:rPr lang="cs-CZ" dirty="0"/>
              <a:t>)</a:t>
            </a:r>
          </a:p>
          <a:p>
            <a:pPr lvl="1"/>
            <a:r>
              <a:rPr lang="cs-CZ" dirty="0"/>
              <a:t>Thomas </a:t>
            </a:r>
            <a:r>
              <a:rPr lang="cs-CZ" dirty="0" err="1"/>
              <a:t>Hobbes</a:t>
            </a:r>
            <a:r>
              <a:rPr lang="cs-CZ" dirty="0"/>
              <a:t> (1588-1679)</a:t>
            </a:r>
          </a:p>
          <a:p>
            <a:pPr lvl="1"/>
            <a:r>
              <a:rPr lang="cs-CZ" dirty="0"/>
              <a:t>John </a:t>
            </a:r>
            <a:r>
              <a:rPr lang="cs-CZ" dirty="0" err="1"/>
              <a:t>Locke</a:t>
            </a:r>
            <a:r>
              <a:rPr lang="cs-CZ" dirty="0"/>
              <a:t> (1632-1704)</a:t>
            </a:r>
          </a:p>
          <a:p>
            <a:pPr lvl="1"/>
            <a:r>
              <a:rPr lang="cs-CZ" dirty="0" err="1"/>
              <a:t>Jean</a:t>
            </a:r>
            <a:r>
              <a:rPr lang="cs-CZ" dirty="0"/>
              <a:t>-</a:t>
            </a:r>
            <a:r>
              <a:rPr lang="cs-CZ" dirty="0" err="1"/>
              <a:t>Jacques</a:t>
            </a:r>
            <a:r>
              <a:rPr lang="cs-CZ" dirty="0"/>
              <a:t> Rousseau (1712-1778)</a:t>
            </a:r>
          </a:p>
          <a:p>
            <a:pPr lvl="1"/>
            <a:r>
              <a:rPr lang="cs-CZ" dirty="0" err="1"/>
              <a:t>American</a:t>
            </a:r>
            <a:r>
              <a:rPr lang="cs-CZ" dirty="0"/>
              <a:t> </a:t>
            </a:r>
            <a:r>
              <a:rPr lang="cs-CZ" dirty="0" err="1"/>
              <a:t>Declaration</a:t>
            </a:r>
            <a:r>
              <a:rPr lang="cs-CZ" dirty="0"/>
              <a:t> </a:t>
            </a:r>
            <a:r>
              <a:rPr lang="cs-CZ" dirty="0" err="1"/>
              <a:t>of</a:t>
            </a:r>
            <a:r>
              <a:rPr lang="cs-CZ" dirty="0"/>
              <a:t> </a:t>
            </a:r>
            <a:r>
              <a:rPr lang="cs-CZ" dirty="0" err="1"/>
              <a:t>Independence</a:t>
            </a:r>
            <a:r>
              <a:rPr lang="cs-CZ" dirty="0"/>
              <a:t> (</a:t>
            </a:r>
            <a:r>
              <a:rPr lang="cs-CZ" b="1" dirty="0"/>
              <a:t>1776</a:t>
            </a:r>
            <a:r>
              <a:rPr lang="cs-CZ" dirty="0"/>
              <a:t>)</a:t>
            </a:r>
          </a:p>
          <a:p>
            <a:pPr lvl="1"/>
            <a:r>
              <a:rPr lang="cs-CZ" dirty="0" err="1"/>
              <a:t>French</a:t>
            </a:r>
            <a:r>
              <a:rPr lang="cs-CZ" dirty="0"/>
              <a:t> </a:t>
            </a:r>
            <a:r>
              <a:rPr lang="cs-CZ" dirty="0" err="1"/>
              <a:t>Declaration</a:t>
            </a:r>
            <a:r>
              <a:rPr lang="cs-CZ" dirty="0"/>
              <a:t> </a:t>
            </a:r>
            <a:r>
              <a:rPr lang="cs-CZ" dirty="0" err="1"/>
              <a:t>of</a:t>
            </a:r>
            <a:r>
              <a:rPr lang="cs-CZ" dirty="0"/>
              <a:t> </a:t>
            </a:r>
            <a:r>
              <a:rPr lang="cs-CZ" dirty="0" err="1"/>
              <a:t>the</a:t>
            </a:r>
            <a:r>
              <a:rPr lang="cs-CZ" dirty="0"/>
              <a:t> </a:t>
            </a:r>
            <a:r>
              <a:rPr lang="cs-CZ" dirty="0" err="1"/>
              <a:t>Rights</a:t>
            </a:r>
            <a:r>
              <a:rPr lang="cs-CZ" dirty="0"/>
              <a:t> </a:t>
            </a:r>
            <a:r>
              <a:rPr lang="cs-CZ" dirty="0" err="1"/>
              <a:t>of</a:t>
            </a:r>
            <a:r>
              <a:rPr lang="cs-CZ" dirty="0"/>
              <a:t> Man </a:t>
            </a:r>
            <a:r>
              <a:rPr lang="cs-CZ" dirty="0" err="1"/>
              <a:t>and</a:t>
            </a:r>
            <a:r>
              <a:rPr lang="cs-CZ" dirty="0"/>
              <a:t> </a:t>
            </a:r>
            <a:r>
              <a:rPr lang="cs-CZ" dirty="0" err="1"/>
              <a:t>the</a:t>
            </a:r>
            <a:r>
              <a:rPr lang="cs-CZ" dirty="0"/>
              <a:t> Citizen (</a:t>
            </a:r>
            <a:r>
              <a:rPr lang="cs-CZ" b="1" dirty="0"/>
              <a:t>1789</a:t>
            </a:r>
            <a:r>
              <a:rPr lang="cs-CZ" dirty="0"/>
              <a:t>)</a:t>
            </a:r>
          </a:p>
          <a:p>
            <a:pPr lvl="1"/>
            <a:r>
              <a:rPr lang="cs-CZ" dirty="0" err="1"/>
              <a:t>Universal</a:t>
            </a:r>
            <a:r>
              <a:rPr lang="cs-CZ" dirty="0"/>
              <a:t> </a:t>
            </a:r>
            <a:r>
              <a:rPr lang="cs-CZ" dirty="0" err="1"/>
              <a:t>Declaration</a:t>
            </a:r>
            <a:r>
              <a:rPr lang="cs-CZ" dirty="0"/>
              <a:t> </a:t>
            </a:r>
            <a:r>
              <a:rPr lang="cs-CZ" dirty="0" err="1"/>
              <a:t>of</a:t>
            </a:r>
            <a:r>
              <a:rPr lang="cs-CZ" dirty="0"/>
              <a:t> </a:t>
            </a:r>
            <a:r>
              <a:rPr lang="cs-CZ" dirty="0" err="1"/>
              <a:t>Human</a:t>
            </a:r>
            <a:r>
              <a:rPr lang="cs-CZ" dirty="0"/>
              <a:t> </a:t>
            </a:r>
            <a:r>
              <a:rPr lang="cs-CZ" dirty="0" err="1"/>
              <a:t>Rights</a:t>
            </a:r>
            <a:r>
              <a:rPr lang="cs-CZ" dirty="0"/>
              <a:t> (</a:t>
            </a:r>
            <a:r>
              <a:rPr lang="cs-CZ" b="1" dirty="0"/>
              <a:t>1948</a:t>
            </a:r>
            <a:r>
              <a:rPr lang="cs-CZ" dirty="0"/>
              <a:t>)</a:t>
            </a:r>
          </a:p>
          <a:p>
            <a:pPr lvl="1"/>
            <a:r>
              <a:rPr lang="en-US" dirty="0"/>
              <a:t>Convention for the Protection of Human Rights and Fundamental Freedoms </a:t>
            </a:r>
            <a:r>
              <a:rPr lang="cs-CZ" dirty="0"/>
              <a:t>(</a:t>
            </a:r>
            <a:r>
              <a:rPr lang="en-US" dirty="0"/>
              <a:t>1950</a:t>
            </a:r>
            <a:r>
              <a:rPr lang="cs-CZ" dirty="0"/>
              <a:t>)</a:t>
            </a:r>
          </a:p>
          <a:p>
            <a:pPr lvl="1"/>
            <a:r>
              <a:rPr lang="en-US" dirty="0"/>
              <a:t>Convention on Human Rights and Biomedicine</a:t>
            </a:r>
            <a:r>
              <a:rPr lang="cs-CZ" dirty="0"/>
              <a:t> (1997)</a:t>
            </a:r>
          </a:p>
          <a:p>
            <a:pPr lvl="1"/>
            <a:r>
              <a:rPr lang="cs-CZ" dirty="0"/>
              <a:t>in UK </a:t>
            </a:r>
            <a:r>
              <a:rPr lang="cs-CZ" dirty="0" err="1"/>
              <a:t>Human</a:t>
            </a:r>
            <a:r>
              <a:rPr lang="cs-CZ" dirty="0"/>
              <a:t> </a:t>
            </a:r>
            <a:r>
              <a:rPr lang="cs-CZ" dirty="0" err="1"/>
              <a:t>Rights</a:t>
            </a:r>
            <a:r>
              <a:rPr lang="cs-CZ" dirty="0"/>
              <a:t> </a:t>
            </a:r>
            <a:r>
              <a:rPr lang="cs-CZ" dirty="0" err="1"/>
              <a:t>Act</a:t>
            </a:r>
            <a:r>
              <a:rPr lang="cs-CZ" dirty="0"/>
              <a:t> (1998)</a:t>
            </a:r>
          </a:p>
          <a:p>
            <a:endParaRPr lang="cs-CZ" dirty="0"/>
          </a:p>
          <a:p>
            <a:endParaRPr lang="cs-CZ" dirty="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en-GB" dirty="0"/>
              <a:t>John Finnis</a:t>
            </a:r>
            <a:r>
              <a:rPr lang="cs-CZ" dirty="0"/>
              <a:t> and </a:t>
            </a:r>
            <a:br>
              <a:rPr lang="cs-CZ" dirty="0"/>
            </a:br>
            <a:r>
              <a:rPr lang="cs-CZ" dirty="0"/>
              <a:t>his 7 </a:t>
            </a:r>
            <a:r>
              <a:rPr lang="en-GB" dirty="0"/>
              <a:t>basic forms of human good</a:t>
            </a:r>
            <a:endParaRPr lang="cs-CZ" dirty="0"/>
          </a:p>
        </p:txBody>
      </p:sp>
      <p:sp>
        <p:nvSpPr>
          <p:cNvPr id="3" name="Zástupný symbol pro obsah 2"/>
          <p:cNvSpPr>
            <a:spLocks noGrp="1"/>
          </p:cNvSpPr>
          <p:nvPr>
            <p:ph idx="1"/>
          </p:nvPr>
        </p:nvSpPr>
        <p:spPr/>
        <p:txBody>
          <a:bodyPr>
            <a:normAutofit/>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277814"/>
            <a:ext cx="8229600" cy="850106"/>
          </a:xfrm>
        </p:spPr>
        <p:txBody>
          <a:bodyPr>
            <a:noAutofit/>
          </a:bodyPr>
          <a:lstStyle/>
          <a:p>
            <a:r>
              <a:rPr lang="en-US" sz="3600" b="1" dirty="0">
                <a:solidFill>
                  <a:srgbClr val="00B050"/>
                </a:solidFill>
              </a:rPr>
              <a:t>Charter of Fundamental Rights</a:t>
            </a:r>
            <a:br>
              <a:rPr lang="cs-CZ" sz="3600" b="1" dirty="0">
                <a:solidFill>
                  <a:srgbClr val="00B050"/>
                </a:solidFill>
              </a:rPr>
            </a:br>
            <a:r>
              <a:rPr lang="en-US" sz="3600" b="1" dirty="0">
                <a:solidFill>
                  <a:srgbClr val="00B050"/>
                </a:solidFill>
              </a:rPr>
              <a:t>of the European Union</a:t>
            </a:r>
            <a:endParaRPr lang="cs-CZ" sz="3600" dirty="0">
              <a:solidFill>
                <a:srgbClr val="00B050"/>
              </a:solidFill>
            </a:endParaRPr>
          </a:p>
        </p:txBody>
      </p:sp>
      <p:sp>
        <p:nvSpPr>
          <p:cNvPr id="3" name="Zástupný symbol pro obsah 2"/>
          <p:cNvSpPr>
            <a:spLocks noGrp="1"/>
          </p:cNvSpPr>
          <p:nvPr>
            <p:ph idx="1"/>
          </p:nvPr>
        </p:nvSpPr>
        <p:spPr>
          <a:xfrm>
            <a:off x="656948" y="2885243"/>
            <a:ext cx="11026066" cy="3835153"/>
          </a:xfrm>
        </p:spPr>
        <p:txBody>
          <a:bodyPr>
            <a:normAutofit/>
          </a:bodyPr>
          <a:lstStyle/>
          <a:p>
            <a:pPr>
              <a:lnSpc>
                <a:spcPct val="100000"/>
              </a:lnSpc>
              <a:buNone/>
            </a:pPr>
            <a:r>
              <a:rPr lang="en-US" dirty="0"/>
              <a:t>The Charter contains some 54 articles divided into seven titles.</a:t>
            </a:r>
            <a:endParaRPr lang="cs-CZ" dirty="0"/>
          </a:p>
          <a:p>
            <a:pPr>
              <a:lnSpc>
                <a:spcPct val="100000"/>
              </a:lnSpc>
              <a:buNone/>
            </a:pPr>
            <a:r>
              <a:rPr lang="en-US" dirty="0"/>
              <a:t>The first six titles deal with substantive rights under the headings: </a:t>
            </a:r>
            <a:r>
              <a:rPr lang="en-US" b="1" dirty="0"/>
              <a:t>dignity, freedoms, equality, solidarity, citizens' rights and justice</a:t>
            </a:r>
            <a:r>
              <a:rPr lang="en-US" dirty="0"/>
              <a:t>, while the last title deals with the interpretation and application of the Charter. Much of Charter is based on the </a:t>
            </a:r>
            <a:r>
              <a:rPr lang="en-US" i="1" dirty="0"/>
              <a:t>European Convention on Human Rights (ECHR)</a:t>
            </a:r>
            <a:r>
              <a:rPr lang="en-US" dirty="0"/>
              <a:t>, </a:t>
            </a:r>
            <a:r>
              <a:rPr lang="en-US" i="1" dirty="0"/>
              <a:t>European Social Charter</a:t>
            </a:r>
            <a:r>
              <a:rPr lang="en-US" dirty="0"/>
              <a:t>, the case-law of the </a:t>
            </a:r>
            <a:r>
              <a:rPr lang="en-US" i="1" dirty="0"/>
              <a:t>European Court of Justice </a:t>
            </a:r>
            <a:r>
              <a:rPr lang="en-US" dirty="0"/>
              <a:t>and pre-existing provisions of </a:t>
            </a:r>
            <a:r>
              <a:rPr lang="en-US" i="1" dirty="0"/>
              <a:t>European Union law</a:t>
            </a:r>
            <a:r>
              <a:rPr lang="en-US" dirty="0"/>
              <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95600" y="764373"/>
            <a:ext cx="2521479" cy="1293028"/>
          </a:xfrm>
        </p:spPr>
        <p:txBody>
          <a:bodyPr>
            <a:normAutofit/>
          </a:bodyPr>
          <a:lstStyle/>
          <a:p>
            <a:pPr algn="l"/>
            <a:r>
              <a:rPr lang="en-GB" sz="1800" dirty="0"/>
              <a:t>John Finnis</a:t>
            </a:r>
            <a:r>
              <a:rPr lang="cs-CZ" sz="1800" dirty="0"/>
              <a:t> and </a:t>
            </a:r>
            <a:br>
              <a:rPr lang="cs-CZ" sz="1800" dirty="0"/>
            </a:br>
            <a:r>
              <a:rPr lang="cs-CZ" sz="1800" dirty="0"/>
              <a:t>his 7 </a:t>
            </a:r>
            <a:r>
              <a:rPr lang="en-GB" sz="1800" dirty="0"/>
              <a:t>basic forms of human good</a:t>
            </a:r>
            <a:endParaRPr lang="cs-CZ" sz="1800" dirty="0"/>
          </a:p>
        </p:txBody>
      </p:sp>
      <p:sp>
        <p:nvSpPr>
          <p:cNvPr id="3" name="Zástupný symbol pro obsah 2"/>
          <p:cNvSpPr>
            <a:spLocks noGrp="1"/>
          </p:cNvSpPr>
          <p:nvPr>
            <p:ph idx="1"/>
          </p:nvPr>
        </p:nvSpPr>
        <p:spPr>
          <a:xfrm>
            <a:off x="685800" y="2194560"/>
            <a:ext cx="5892553" cy="4024125"/>
          </a:xfrm>
        </p:spPr>
        <p:txBody>
          <a:bodyPr>
            <a:normAutofit fontScale="92500"/>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
        <p:nvSpPr>
          <p:cNvPr id="5" name="TextovéPole 4">
            <a:extLst>
              <a:ext uri="{FF2B5EF4-FFF2-40B4-BE49-F238E27FC236}">
                <a16:creationId xmlns:a16="http://schemas.microsoft.com/office/drawing/2014/main" id="{EC0CC1D2-9965-B563-12FA-A7C8D155C0D9}"/>
              </a:ext>
            </a:extLst>
          </p:cNvPr>
          <p:cNvSpPr txBox="1"/>
          <p:nvPr/>
        </p:nvSpPr>
        <p:spPr>
          <a:xfrm>
            <a:off x="6925322" y="2210576"/>
            <a:ext cx="4580878" cy="646331"/>
          </a:xfrm>
          <a:prstGeom prst="rect">
            <a:avLst/>
          </a:prstGeom>
          <a:noFill/>
        </p:spPr>
        <p:txBody>
          <a:bodyPr wrap="square" rtlCol="0">
            <a:spAutoFit/>
          </a:bodyPr>
          <a:lstStyle/>
          <a:p>
            <a:r>
              <a:rPr lang="en-US"/>
              <a:t>dignity, freedoms, equality, solidarity, citizens' rights and justice</a:t>
            </a:r>
            <a:endParaRPr lang="en-CA" dirty="0"/>
          </a:p>
        </p:txBody>
      </p:sp>
      <p:sp>
        <p:nvSpPr>
          <p:cNvPr id="6" name="TextovéPole 5">
            <a:extLst>
              <a:ext uri="{FF2B5EF4-FFF2-40B4-BE49-F238E27FC236}">
                <a16:creationId xmlns:a16="http://schemas.microsoft.com/office/drawing/2014/main" id="{7093C950-950C-B7F5-517C-EFDE6E9F232D}"/>
              </a:ext>
            </a:extLst>
          </p:cNvPr>
          <p:cNvSpPr txBox="1"/>
          <p:nvPr/>
        </p:nvSpPr>
        <p:spPr>
          <a:xfrm>
            <a:off x="6925322" y="949222"/>
            <a:ext cx="3096827" cy="923330"/>
          </a:xfrm>
          <a:prstGeom prst="rect">
            <a:avLst/>
          </a:prstGeom>
          <a:noFill/>
        </p:spPr>
        <p:txBody>
          <a:bodyPr wrap="square" rtlCol="0">
            <a:spAutoFit/>
          </a:bodyPr>
          <a:lstStyle/>
          <a:p>
            <a:r>
              <a:rPr lang="en-US"/>
              <a:t>Charter of Fundamental Rights</a:t>
            </a:r>
            <a:br>
              <a:rPr lang="en-US"/>
            </a:br>
            <a:r>
              <a:rPr lang="en-US"/>
              <a:t>of the European Union</a:t>
            </a:r>
            <a:endParaRPr lang="en-CA" dirty="0"/>
          </a:p>
        </p:txBody>
      </p:sp>
    </p:spTree>
    <p:extLst>
      <p:ext uri="{BB962C8B-B14F-4D97-AF65-F5344CB8AC3E}">
        <p14:creationId xmlns:p14="http://schemas.microsoft.com/office/powerpoint/2010/main" val="214491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2850" y="825053"/>
            <a:ext cx="8229600" cy="850106"/>
          </a:xfrm>
        </p:spPr>
        <p:txBody>
          <a:bodyPr>
            <a:noAutofit/>
          </a:bodyPr>
          <a:lstStyle/>
          <a:p>
            <a:r>
              <a:rPr lang="en-US" sz="3600" b="1" dirty="0">
                <a:solidFill>
                  <a:srgbClr val="00B050"/>
                </a:solidFill>
              </a:rPr>
              <a:t>Charter of Fundamental Rights</a:t>
            </a:r>
            <a:br>
              <a:rPr lang="cs-CZ" sz="3600" b="1" dirty="0">
                <a:solidFill>
                  <a:srgbClr val="00B050"/>
                </a:solidFill>
              </a:rPr>
            </a:br>
            <a:r>
              <a:rPr lang="en-US" sz="3600" b="1" dirty="0">
                <a:solidFill>
                  <a:srgbClr val="00B050"/>
                </a:solidFill>
              </a:rPr>
              <a:t>of the European Union</a:t>
            </a:r>
            <a:endParaRPr lang="cs-CZ" sz="3600" dirty="0">
              <a:solidFill>
                <a:srgbClr val="00B050"/>
              </a:solidFill>
            </a:endParaRPr>
          </a:p>
        </p:txBody>
      </p:sp>
      <p:sp>
        <p:nvSpPr>
          <p:cNvPr id="3" name="Zástupný symbol pro obsah 2"/>
          <p:cNvSpPr>
            <a:spLocks noGrp="1"/>
          </p:cNvSpPr>
          <p:nvPr>
            <p:ph idx="1"/>
          </p:nvPr>
        </p:nvSpPr>
        <p:spPr>
          <a:xfrm>
            <a:off x="204185" y="1518082"/>
            <a:ext cx="11656381" cy="5151278"/>
          </a:xfrm>
        </p:spPr>
        <p:txBody>
          <a:bodyPr>
            <a:normAutofit fontScale="92500" lnSpcReduction="20000"/>
          </a:bodyPr>
          <a:lstStyle/>
          <a:p>
            <a:pPr>
              <a:buNone/>
            </a:pPr>
            <a:r>
              <a:rPr lang="cs-CZ" dirty="0" err="1"/>
              <a:t>Preamble</a:t>
            </a:r>
            <a:r>
              <a:rPr lang="cs-CZ" dirty="0"/>
              <a:t>:</a:t>
            </a:r>
          </a:p>
          <a:p>
            <a:pPr>
              <a:lnSpc>
                <a:spcPct val="110000"/>
              </a:lnSpc>
              <a:buNone/>
            </a:pPr>
            <a:r>
              <a:rPr lang="en-US" dirty="0"/>
              <a:t>The peoples of Europe, in creating an ever closer union among them, are resolved </a:t>
            </a:r>
            <a:r>
              <a:rPr lang="en-US" b="1" dirty="0"/>
              <a:t>to share a peaceful</a:t>
            </a:r>
            <a:r>
              <a:rPr lang="cs-CZ" b="1" dirty="0"/>
              <a:t> </a:t>
            </a:r>
            <a:r>
              <a:rPr lang="en-US" b="1" dirty="0"/>
              <a:t>future based on common values</a:t>
            </a:r>
            <a:r>
              <a:rPr lang="en-US" dirty="0"/>
              <a:t>.</a:t>
            </a:r>
          </a:p>
          <a:p>
            <a:pPr>
              <a:lnSpc>
                <a:spcPct val="110000"/>
              </a:lnSpc>
              <a:buNone/>
            </a:pPr>
            <a:r>
              <a:rPr lang="en-US" dirty="0"/>
              <a:t>Conscious of its spiritual and moral heritage, the Union is founded on the indivisible, </a:t>
            </a:r>
            <a:r>
              <a:rPr lang="en-US" b="1" dirty="0"/>
              <a:t>universal values</a:t>
            </a:r>
            <a:r>
              <a:rPr lang="cs-CZ" b="1" dirty="0"/>
              <a:t> </a:t>
            </a:r>
            <a:r>
              <a:rPr lang="en-US" dirty="0"/>
              <a:t>of </a:t>
            </a:r>
            <a:r>
              <a:rPr lang="en-US" b="1" dirty="0"/>
              <a:t>human dignity</a:t>
            </a:r>
            <a:r>
              <a:rPr lang="en-US" dirty="0"/>
              <a:t>, </a:t>
            </a:r>
            <a:r>
              <a:rPr lang="en-US" b="1" dirty="0"/>
              <a:t>freedom</a:t>
            </a:r>
            <a:r>
              <a:rPr lang="en-US" dirty="0"/>
              <a:t>, </a:t>
            </a:r>
            <a:r>
              <a:rPr lang="en-US" b="1" dirty="0"/>
              <a:t>equality</a:t>
            </a:r>
            <a:r>
              <a:rPr lang="en-US" dirty="0"/>
              <a:t> and </a:t>
            </a:r>
            <a:r>
              <a:rPr lang="en-US" b="1" dirty="0"/>
              <a:t>solidarity</a:t>
            </a:r>
            <a:r>
              <a:rPr lang="en-US" dirty="0"/>
              <a:t>; it is based on the principles of democracy and the</a:t>
            </a:r>
            <a:r>
              <a:rPr lang="cs-CZ" dirty="0"/>
              <a:t> </a:t>
            </a:r>
            <a:r>
              <a:rPr lang="en-US" dirty="0"/>
              <a:t>rule of law. It places the individual at the heart of its activities, by establishing the citizenship of the</a:t>
            </a:r>
            <a:r>
              <a:rPr lang="cs-CZ" dirty="0"/>
              <a:t> </a:t>
            </a:r>
            <a:r>
              <a:rPr lang="en-US" dirty="0"/>
              <a:t>Union and by creating an area of </a:t>
            </a:r>
            <a:r>
              <a:rPr lang="en-US" b="1" dirty="0"/>
              <a:t>freedom</a:t>
            </a:r>
            <a:r>
              <a:rPr lang="en-US" dirty="0"/>
              <a:t>, </a:t>
            </a:r>
            <a:r>
              <a:rPr lang="en-US" b="1" dirty="0"/>
              <a:t>security</a:t>
            </a:r>
            <a:r>
              <a:rPr lang="en-US" dirty="0"/>
              <a:t> and </a:t>
            </a:r>
            <a:r>
              <a:rPr lang="en-US" b="1" dirty="0"/>
              <a:t>justice</a:t>
            </a:r>
            <a:r>
              <a:rPr lang="en-US" dirty="0"/>
              <a:t>.</a:t>
            </a:r>
          </a:p>
          <a:p>
            <a:pPr>
              <a:lnSpc>
                <a:spcPct val="110000"/>
              </a:lnSpc>
              <a:buNone/>
            </a:pPr>
            <a:r>
              <a:rPr lang="en-US" dirty="0"/>
              <a:t>The Union contributes to the preservation and to the development of </a:t>
            </a:r>
            <a:r>
              <a:rPr lang="en-US" b="1" dirty="0"/>
              <a:t>these common values while</a:t>
            </a:r>
            <a:r>
              <a:rPr lang="cs-CZ" b="1" dirty="0"/>
              <a:t> </a:t>
            </a:r>
            <a:r>
              <a:rPr lang="en-US" b="1" dirty="0"/>
              <a:t>respecting the diversity of the cultures and traditions of the peoples of Europe as well as the national</a:t>
            </a:r>
            <a:r>
              <a:rPr lang="cs-CZ" b="1" dirty="0"/>
              <a:t> </a:t>
            </a:r>
            <a:r>
              <a:rPr lang="en-US" b="1" dirty="0"/>
              <a:t>identities of the Member States </a:t>
            </a:r>
            <a:r>
              <a:rPr lang="en-US" dirty="0"/>
              <a:t>and the </a:t>
            </a:r>
            <a:r>
              <a:rPr lang="en-US" dirty="0" err="1"/>
              <a:t>organisation</a:t>
            </a:r>
            <a:r>
              <a:rPr lang="en-US" dirty="0"/>
              <a:t> of their public authorities at national, regional and</a:t>
            </a:r>
            <a:r>
              <a:rPr lang="cs-CZ" dirty="0"/>
              <a:t> </a:t>
            </a:r>
            <a:r>
              <a:rPr lang="en-US" dirty="0"/>
              <a:t>local levels; it seeks to promote balanced and sustainable development and ensures free movement of</a:t>
            </a:r>
            <a:r>
              <a:rPr lang="cs-CZ" dirty="0"/>
              <a:t> </a:t>
            </a:r>
            <a:r>
              <a:rPr lang="en-US" dirty="0"/>
              <a:t>persons, services, goods and capital, and the freedom of establishment.</a:t>
            </a:r>
            <a:endParaRPr lang="cs-CZ" dirty="0"/>
          </a:p>
          <a:p>
            <a:pPr>
              <a:lnSpc>
                <a:spcPct val="110000"/>
              </a:lnSpc>
              <a:buNone/>
            </a:pPr>
            <a:r>
              <a:rPr lang="cs-CZ" dirty="0"/>
              <a:t>…</a:t>
            </a:r>
            <a:r>
              <a:rPr lang="en-US" dirty="0"/>
              <a:t>Enjoyment of these rights entails </a:t>
            </a:r>
            <a:r>
              <a:rPr lang="en-US" b="1" dirty="0"/>
              <a:t>responsibilities and duties with regard to other persons, to the human</a:t>
            </a:r>
            <a:r>
              <a:rPr lang="cs-CZ" b="1" dirty="0"/>
              <a:t> </a:t>
            </a:r>
            <a:r>
              <a:rPr lang="en-US" b="1" dirty="0"/>
              <a:t>community and to future generations</a:t>
            </a:r>
            <a:r>
              <a:rPr lang="en-US" dirty="0"/>
              <a:t>.</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06680" y="274638"/>
            <a:ext cx="8229600" cy="1367730"/>
          </a:xfrm>
        </p:spPr>
        <p:txBody>
          <a:bodyPr>
            <a:noAutofit/>
          </a:bodyPr>
          <a:lstStyle/>
          <a:p>
            <a:r>
              <a:rPr lang="en-US" sz="3200" b="1" dirty="0">
                <a:solidFill>
                  <a:srgbClr val="00B050"/>
                </a:solidFill>
              </a:rPr>
              <a:t>Charter of Fundamental Rights</a:t>
            </a:r>
            <a:br>
              <a:rPr lang="cs-CZ" sz="3200" b="1" dirty="0">
                <a:solidFill>
                  <a:srgbClr val="00B050"/>
                </a:solidFill>
              </a:rPr>
            </a:br>
            <a:r>
              <a:rPr lang="en-US" sz="3200" b="1" dirty="0">
                <a:solidFill>
                  <a:srgbClr val="00B050"/>
                </a:solidFill>
              </a:rPr>
              <a:t>of the European Union</a:t>
            </a:r>
            <a:r>
              <a:rPr lang="cs-CZ" sz="3200" b="1" dirty="0">
                <a:solidFill>
                  <a:srgbClr val="00B050"/>
                </a:solidFill>
              </a:rPr>
              <a:t> (12/12/2007)</a:t>
            </a:r>
            <a:endParaRPr lang="cs-CZ" sz="3200" dirty="0">
              <a:solidFill>
                <a:srgbClr val="00B050"/>
              </a:solidFill>
            </a:endParaRPr>
          </a:p>
        </p:txBody>
      </p:sp>
      <p:sp>
        <p:nvSpPr>
          <p:cNvPr id="3" name="Zástupný symbol pro obsah 2"/>
          <p:cNvSpPr>
            <a:spLocks noGrp="1"/>
          </p:cNvSpPr>
          <p:nvPr>
            <p:ph idx="1"/>
          </p:nvPr>
        </p:nvSpPr>
        <p:spPr>
          <a:xfrm>
            <a:off x="0" y="1482570"/>
            <a:ext cx="12002610" cy="5215631"/>
          </a:xfrm>
        </p:spPr>
        <p:txBody>
          <a:bodyPr>
            <a:normAutofit fontScale="25000" lnSpcReduction="20000"/>
          </a:bodyPr>
          <a:lstStyle/>
          <a:p>
            <a:pPr>
              <a:lnSpc>
                <a:spcPct val="120000"/>
              </a:lnSpc>
            </a:pPr>
            <a:r>
              <a:rPr lang="en-US" sz="8000" dirty="0"/>
              <a:t>    </a:t>
            </a:r>
            <a:r>
              <a:rPr lang="en-US" sz="7200" dirty="0"/>
              <a:t>The first title, </a:t>
            </a:r>
            <a:r>
              <a:rPr lang="en-US" sz="7200" b="1" dirty="0">
                <a:solidFill>
                  <a:srgbClr val="FF0000"/>
                </a:solidFill>
              </a:rPr>
              <a:t>dignity</a:t>
            </a:r>
            <a:r>
              <a:rPr lang="en-US" sz="7200" dirty="0"/>
              <a:t>, guarantees the </a:t>
            </a:r>
            <a:r>
              <a:rPr lang="en-US" sz="7200" b="1" dirty="0"/>
              <a:t>right to life </a:t>
            </a:r>
            <a:r>
              <a:rPr lang="en-US" sz="7200" dirty="0"/>
              <a:t>and </a:t>
            </a:r>
            <a:r>
              <a:rPr lang="en-US" sz="7200" b="1" dirty="0"/>
              <a:t>prohibits torture, slavery, the death penalty, eugenic practices and human cloning</a:t>
            </a:r>
            <a:r>
              <a:rPr lang="en-US" sz="7200" dirty="0"/>
              <a:t>. </a:t>
            </a:r>
          </a:p>
          <a:p>
            <a:pPr>
              <a:lnSpc>
                <a:spcPct val="120000"/>
              </a:lnSpc>
            </a:pPr>
            <a:r>
              <a:rPr lang="en-US" sz="7200" dirty="0"/>
              <a:t>    The second title covers </a:t>
            </a:r>
            <a:r>
              <a:rPr lang="en-US" sz="7200" b="1" dirty="0">
                <a:solidFill>
                  <a:srgbClr val="FF0000"/>
                </a:solidFill>
              </a:rPr>
              <a:t>liberty</a:t>
            </a:r>
            <a:r>
              <a:rPr lang="en-US" sz="7200" dirty="0"/>
              <a:t>, </a:t>
            </a:r>
            <a:r>
              <a:rPr lang="en-US" sz="7200" b="1" dirty="0"/>
              <a:t>personal integrity</a:t>
            </a:r>
            <a:r>
              <a:rPr lang="en-US" sz="7200" dirty="0"/>
              <a:t>, </a:t>
            </a:r>
            <a:r>
              <a:rPr lang="en-US" sz="7200" b="1" dirty="0"/>
              <a:t>privacy</a:t>
            </a:r>
            <a:r>
              <a:rPr lang="en-US" sz="7200" dirty="0"/>
              <a:t>, </a:t>
            </a:r>
            <a:r>
              <a:rPr lang="en-US" sz="7200" b="1" dirty="0"/>
              <a:t>protection of personal data, marriage, thought, religion, expression, assembly, education, work, property and asylum</a:t>
            </a:r>
            <a:r>
              <a:rPr lang="en-US" sz="7200" dirty="0"/>
              <a:t>.</a:t>
            </a:r>
          </a:p>
          <a:p>
            <a:pPr>
              <a:lnSpc>
                <a:spcPct val="120000"/>
              </a:lnSpc>
            </a:pPr>
            <a:r>
              <a:rPr lang="en-US" sz="7200" dirty="0"/>
              <a:t>    The third title covers </a:t>
            </a:r>
            <a:r>
              <a:rPr lang="en-US" sz="7200" b="1" dirty="0">
                <a:solidFill>
                  <a:srgbClr val="FF0000"/>
                </a:solidFill>
              </a:rPr>
              <a:t>equality</a:t>
            </a:r>
            <a:r>
              <a:rPr lang="en-US" sz="7200" b="1" dirty="0"/>
              <a:t> before the law</a:t>
            </a:r>
            <a:r>
              <a:rPr lang="en-US" sz="7200" dirty="0"/>
              <a:t>, </a:t>
            </a:r>
            <a:r>
              <a:rPr lang="en-US" sz="7200" b="1" dirty="0"/>
              <a:t>prohibition of all discrimination including on basis of disability</a:t>
            </a:r>
            <a:r>
              <a:rPr lang="en-US" sz="7200" dirty="0"/>
              <a:t>, age and sexual orientation, cultural, religious and linguistic diversity, the </a:t>
            </a:r>
            <a:r>
              <a:rPr lang="en-US" sz="7200" b="1" dirty="0"/>
              <a:t>rights of children and the elderly</a:t>
            </a:r>
            <a:r>
              <a:rPr lang="en-US" sz="7200" dirty="0"/>
              <a:t>.</a:t>
            </a:r>
          </a:p>
          <a:p>
            <a:pPr>
              <a:lnSpc>
                <a:spcPct val="120000"/>
              </a:lnSpc>
            </a:pPr>
            <a:r>
              <a:rPr lang="en-US" sz="7200" dirty="0"/>
              <a:t>    The fourth title covers </a:t>
            </a:r>
            <a:r>
              <a:rPr lang="en-US" sz="7200" b="1" dirty="0">
                <a:solidFill>
                  <a:srgbClr val="FF0000"/>
                </a:solidFill>
              </a:rPr>
              <a:t>social and workers' rights</a:t>
            </a:r>
            <a:r>
              <a:rPr lang="en-US" sz="7200" dirty="0">
                <a:solidFill>
                  <a:srgbClr val="FF0000"/>
                </a:solidFill>
              </a:rPr>
              <a:t> </a:t>
            </a:r>
            <a:r>
              <a:rPr lang="en-US" sz="7200" dirty="0"/>
              <a:t>including the right to fair working conditions, protection against unjustified dismissal, and </a:t>
            </a:r>
            <a:r>
              <a:rPr lang="en-US" sz="7200" b="1" dirty="0"/>
              <a:t>access to health care</a:t>
            </a:r>
            <a:r>
              <a:rPr lang="en-US" sz="7200" dirty="0"/>
              <a:t>, social and housing assistance.</a:t>
            </a:r>
          </a:p>
          <a:p>
            <a:pPr>
              <a:lnSpc>
                <a:spcPct val="120000"/>
              </a:lnSpc>
            </a:pPr>
            <a:r>
              <a:rPr lang="en-US" sz="7200" dirty="0"/>
              <a:t>    The fifth title covers the </a:t>
            </a:r>
            <a:r>
              <a:rPr lang="en-US" sz="7200" b="1" dirty="0">
                <a:solidFill>
                  <a:srgbClr val="FF0000"/>
                </a:solidFill>
              </a:rPr>
              <a:t>rights of the EU citizens</a:t>
            </a:r>
            <a:r>
              <a:rPr lang="en-US" sz="7200" dirty="0"/>
              <a:t> such as the </a:t>
            </a:r>
            <a:r>
              <a:rPr lang="en-US" sz="7200" b="1" dirty="0"/>
              <a:t>right to vote</a:t>
            </a:r>
            <a:r>
              <a:rPr lang="en-US" sz="7200" dirty="0"/>
              <a:t> in election to the European Parliament and to </a:t>
            </a:r>
            <a:r>
              <a:rPr lang="en-US" sz="7200" b="1" dirty="0"/>
              <a:t>move freely within the EU</a:t>
            </a:r>
            <a:r>
              <a:rPr lang="en-US" sz="7200" dirty="0"/>
              <a:t>. It also includes several administrative rights such as a right to good administration, to access documents and to petition the European Parliament.</a:t>
            </a:r>
          </a:p>
          <a:p>
            <a:pPr>
              <a:lnSpc>
                <a:spcPct val="120000"/>
              </a:lnSpc>
            </a:pPr>
            <a:r>
              <a:rPr lang="en-US" sz="7200" dirty="0"/>
              <a:t>    The sixth title covers </a:t>
            </a:r>
            <a:r>
              <a:rPr lang="en-US" sz="7200" b="1" dirty="0">
                <a:solidFill>
                  <a:srgbClr val="FF0000"/>
                </a:solidFill>
              </a:rPr>
              <a:t>justice</a:t>
            </a:r>
            <a:r>
              <a:rPr lang="en-US" sz="7200" b="1" dirty="0"/>
              <a:t> issues </a:t>
            </a:r>
            <a:r>
              <a:rPr lang="en-US" sz="7200" dirty="0"/>
              <a:t>such as the right to an effective remedy, a fair trial, to the </a:t>
            </a:r>
            <a:r>
              <a:rPr lang="en-US" sz="7200" b="1" dirty="0"/>
              <a:t>presumption of innocence, the principle of </a:t>
            </a:r>
            <a:r>
              <a:rPr lang="en-US" sz="7200" b="1" dirty="0">
                <a:solidFill>
                  <a:srgbClr val="FF0000"/>
                </a:solidFill>
              </a:rPr>
              <a:t>legality</a:t>
            </a:r>
            <a:r>
              <a:rPr lang="en-US" sz="7200" dirty="0"/>
              <a:t>, non-</a:t>
            </a:r>
            <a:r>
              <a:rPr lang="en-US" sz="7200" dirty="0" err="1"/>
              <a:t>retrospectivity</a:t>
            </a:r>
            <a:r>
              <a:rPr lang="en-US" sz="7200" dirty="0"/>
              <a:t> and double jeopardy.</a:t>
            </a:r>
          </a:p>
          <a:p>
            <a:pPr>
              <a:lnSpc>
                <a:spcPct val="120000"/>
              </a:lnSpc>
            </a:pPr>
            <a:r>
              <a:rPr lang="en-US" sz="7200" dirty="0"/>
              <a:t>    The seventh title concerns the interpretation and application of the Charter. These issues are dealt with above.</a:t>
            </a:r>
          </a:p>
          <a:p>
            <a:pPr>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13825" y="718522"/>
            <a:ext cx="8229600" cy="850106"/>
          </a:xfrm>
        </p:spPr>
        <p:txBody>
          <a:bodyPr>
            <a:noAutofit/>
          </a:bodyPr>
          <a:lstStyle/>
          <a:p>
            <a:r>
              <a:rPr lang="en-US" sz="3600" b="1" dirty="0">
                <a:solidFill>
                  <a:srgbClr val="00B050"/>
                </a:solidFill>
              </a:rPr>
              <a:t>Charter of Fundamental Rights</a:t>
            </a:r>
            <a:br>
              <a:rPr lang="cs-CZ" sz="3600" b="1" dirty="0">
                <a:solidFill>
                  <a:srgbClr val="00B050"/>
                </a:solidFill>
              </a:rPr>
            </a:br>
            <a:r>
              <a:rPr lang="en-US" sz="3600" b="1" dirty="0">
                <a:solidFill>
                  <a:srgbClr val="00B050"/>
                </a:solidFill>
              </a:rPr>
              <a:t>of the European Union</a:t>
            </a:r>
            <a:endParaRPr lang="cs-CZ" sz="3600" dirty="0">
              <a:solidFill>
                <a:srgbClr val="00B050"/>
              </a:solidFill>
            </a:endParaRPr>
          </a:p>
        </p:txBody>
      </p:sp>
      <p:sp>
        <p:nvSpPr>
          <p:cNvPr id="3" name="Zástupný symbol pro obsah 2"/>
          <p:cNvSpPr>
            <a:spLocks noGrp="1"/>
          </p:cNvSpPr>
          <p:nvPr>
            <p:ph idx="1"/>
          </p:nvPr>
        </p:nvSpPr>
        <p:spPr>
          <a:xfrm>
            <a:off x="248575" y="1268760"/>
            <a:ext cx="11771790" cy="5400600"/>
          </a:xfrm>
        </p:spPr>
        <p:txBody>
          <a:bodyPr>
            <a:normAutofit fontScale="40000" lnSpcReduction="20000"/>
          </a:bodyPr>
          <a:lstStyle/>
          <a:p>
            <a:pPr>
              <a:buNone/>
            </a:pPr>
            <a:r>
              <a:rPr lang="en-US" sz="3600" b="1" u="sng" dirty="0"/>
              <a:t>TITLE</a:t>
            </a:r>
            <a:r>
              <a:rPr lang="en-US" sz="3600" b="1" dirty="0"/>
              <a:t> I – DIGNITY</a:t>
            </a:r>
          </a:p>
          <a:p>
            <a:pPr>
              <a:buNone/>
            </a:pPr>
            <a:r>
              <a:rPr lang="en-US" sz="3600" b="1" dirty="0"/>
              <a:t>Article 1 – </a:t>
            </a:r>
            <a:r>
              <a:rPr lang="en-US" sz="3600" b="1" u="sng" dirty="0">
                <a:solidFill>
                  <a:srgbClr val="FF0000"/>
                </a:solidFill>
              </a:rPr>
              <a:t>Human dignity</a:t>
            </a:r>
          </a:p>
          <a:p>
            <a:pPr>
              <a:buNone/>
            </a:pPr>
            <a:r>
              <a:rPr lang="en-US" sz="3600" dirty="0"/>
              <a:t>Human dignity is </a:t>
            </a:r>
            <a:r>
              <a:rPr lang="en-US" sz="3600" dirty="0">
                <a:solidFill>
                  <a:srgbClr val="FF0000"/>
                </a:solidFill>
              </a:rPr>
              <a:t>inviolable</a:t>
            </a:r>
            <a:r>
              <a:rPr lang="en-US" sz="3600" dirty="0"/>
              <a:t>. It </a:t>
            </a:r>
            <a:r>
              <a:rPr lang="en-US" sz="3600" dirty="0">
                <a:solidFill>
                  <a:srgbClr val="FF0000"/>
                </a:solidFill>
              </a:rPr>
              <a:t>must be respected and protected</a:t>
            </a:r>
            <a:r>
              <a:rPr lang="en-US" sz="3600" dirty="0"/>
              <a:t>.</a:t>
            </a:r>
          </a:p>
          <a:p>
            <a:pPr>
              <a:buNone/>
            </a:pPr>
            <a:r>
              <a:rPr lang="en-US" sz="3600" b="1" dirty="0"/>
              <a:t>Article 2 – Right to life</a:t>
            </a:r>
          </a:p>
          <a:p>
            <a:pPr>
              <a:buNone/>
            </a:pPr>
            <a:r>
              <a:rPr lang="en-US" sz="3600" dirty="0"/>
              <a:t>1. Everyone has the right to life.</a:t>
            </a:r>
          </a:p>
          <a:p>
            <a:pPr>
              <a:buNone/>
            </a:pPr>
            <a:r>
              <a:rPr lang="en-US" sz="3600" dirty="0"/>
              <a:t>2. No one shall be condemned to the death penalty, or executed.</a:t>
            </a:r>
          </a:p>
          <a:p>
            <a:pPr>
              <a:buNone/>
            </a:pPr>
            <a:r>
              <a:rPr lang="en-US" sz="3600" b="1" dirty="0"/>
              <a:t>Article 3 – Right to the </a:t>
            </a:r>
            <a:r>
              <a:rPr lang="en-US" sz="3600" b="1" u="sng" dirty="0">
                <a:solidFill>
                  <a:srgbClr val="FF0000"/>
                </a:solidFill>
              </a:rPr>
              <a:t>integrity of the person</a:t>
            </a:r>
          </a:p>
          <a:p>
            <a:pPr>
              <a:buNone/>
            </a:pPr>
            <a:r>
              <a:rPr lang="en-US" sz="3600" dirty="0"/>
              <a:t>1. Everyone has the right to respect for his or her </a:t>
            </a:r>
            <a:r>
              <a:rPr lang="en-US" sz="3600" dirty="0">
                <a:solidFill>
                  <a:srgbClr val="FF0000"/>
                </a:solidFill>
              </a:rPr>
              <a:t>physical and mental integrity</a:t>
            </a:r>
            <a:r>
              <a:rPr lang="en-US" sz="3600" dirty="0"/>
              <a:t>.</a:t>
            </a:r>
          </a:p>
          <a:p>
            <a:pPr>
              <a:buNone/>
            </a:pPr>
            <a:r>
              <a:rPr lang="en-US" sz="3600" dirty="0"/>
              <a:t>2. In the fields of medicine and biology, the following must be respected in particular:</a:t>
            </a:r>
          </a:p>
          <a:p>
            <a:pPr>
              <a:buNone/>
            </a:pPr>
            <a:r>
              <a:rPr lang="en-US" sz="3600" u="sng" dirty="0"/>
              <a:t>(a)</a:t>
            </a:r>
            <a:r>
              <a:rPr lang="en-US" sz="3600" dirty="0"/>
              <a:t> the free and informed consent of the person concerned, according to the procedures laid down by law</a:t>
            </a:r>
            <a:r>
              <a:rPr lang="en-US" sz="3600" u="sng" dirty="0"/>
              <a:t>;</a:t>
            </a:r>
            <a:endParaRPr lang="en-US" sz="3600" dirty="0"/>
          </a:p>
          <a:p>
            <a:pPr>
              <a:buNone/>
            </a:pPr>
            <a:r>
              <a:rPr lang="en-US" sz="3600" u="sng" dirty="0"/>
              <a:t>(b)</a:t>
            </a:r>
            <a:r>
              <a:rPr lang="en-US" sz="3600" dirty="0"/>
              <a:t> the </a:t>
            </a:r>
            <a:r>
              <a:rPr lang="en-US" sz="3600" dirty="0">
                <a:solidFill>
                  <a:srgbClr val="FF0000"/>
                </a:solidFill>
              </a:rPr>
              <a:t>prohibition of eugenic practices</a:t>
            </a:r>
            <a:r>
              <a:rPr lang="en-US" sz="3600" dirty="0"/>
              <a:t>, in particular those aiming at the </a:t>
            </a:r>
            <a:r>
              <a:rPr lang="en-US" sz="3600" dirty="0">
                <a:solidFill>
                  <a:srgbClr val="FF0000"/>
                </a:solidFill>
              </a:rPr>
              <a:t>selection of persons</a:t>
            </a:r>
            <a:r>
              <a:rPr lang="en-US" sz="3600" u="sng" dirty="0"/>
              <a:t>;</a:t>
            </a:r>
            <a:endParaRPr lang="en-US" sz="3600" dirty="0"/>
          </a:p>
          <a:p>
            <a:pPr>
              <a:buNone/>
            </a:pPr>
            <a:r>
              <a:rPr lang="en-US" sz="3600" u="sng" dirty="0"/>
              <a:t>(c)</a:t>
            </a:r>
            <a:r>
              <a:rPr lang="en-US" sz="3600" dirty="0"/>
              <a:t> the </a:t>
            </a:r>
            <a:r>
              <a:rPr lang="en-US" sz="3600" dirty="0">
                <a:solidFill>
                  <a:srgbClr val="FF0000"/>
                </a:solidFill>
              </a:rPr>
              <a:t>prohibition on making the human body and its parts as such a source of financial gain</a:t>
            </a:r>
            <a:r>
              <a:rPr lang="en-US" sz="3600" u="sng" dirty="0"/>
              <a:t>;</a:t>
            </a:r>
            <a:endParaRPr lang="en-US" sz="3600" dirty="0"/>
          </a:p>
          <a:p>
            <a:pPr>
              <a:buNone/>
            </a:pPr>
            <a:r>
              <a:rPr lang="en-US" sz="3600" u="sng" dirty="0"/>
              <a:t>(d)</a:t>
            </a:r>
            <a:r>
              <a:rPr lang="en-US" sz="3600" dirty="0"/>
              <a:t> the </a:t>
            </a:r>
            <a:r>
              <a:rPr lang="en-US" sz="3600" dirty="0">
                <a:solidFill>
                  <a:srgbClr val="FF0000"/>
                </a:solidFill>
              </a:rPr>
              <a:t>prohibition of the reproductive cloning of human beings</a:t>
            </a:r>
            <a:r>
              <a:rPr lang="en-US" sz="3600" dirty="0"/>
              <a:t>.</a:t>
            </a:r>
          </a:p>
          <a:p>
            <a:pPr>
              <a:buNone/>
            </a:pPr>
            <a:r>
              <a:rPr lang="en-US" sz="3600" b="1" dirty="0"/>
              <a:t>Article 4 – Prohibition of torture and inhuman or degrading treatment or punishment</a:t>
            </a:r>
          </a:p>
          <a:p>
            <a:pPr>
              <a:buNone/>
            </a:pPr>
            <a:r>
              <a:rPr lang="en-US" sz="3600" dirty="0"/>
              <a:t>No one shall be subjected to torture or to </a:t>
            </a:r>
            <a:r>
              <a:rPr lang="en-US" sz="3600" dirty="0">
                <a:solidFill>
                  <a:srgbClr val="FF0000"/>
                </a:solidFill>
              </a:rPr>
              <a:t>inhuman or degrading treatment </a:t>
            </a:r>
            <a:r>
              <a:rPr lang="en-US" sz="3600" dirty="0"/>
              <a:t>or punishment.</a:t>
            </a:r>
          </a:p>
          <a:p>
            <a:pPr>
              <a:buNone/>
            </a:pPr>
            <a:r>
              <a:rPr lang="en-US" sz="3600" b="1" dirty="0"/>
              <a:t>Article 5 – Prohibition of slavery and forced </a:t>
            </a:r>
            <a:r>
              <a:rPr lang="en-US" sz="3600" b="1" dirty="0" err="1"/>
              <a:t>labour</a:t>
            </a:r>
            <a:endParaRPr lang="en-US" sz="3600" b="1" dirty="0"/>
          </a:p>
          <a:p>
            <a:pPr>
              <a:buNone/>
            </a:pPr>
            <a:r>
              <a:rPr lang="en-US" sz="3600" dirty="0"/>
              <a:t>1. No one shall be held in slavery or servitude.</a:t>
            </a:r>
          </a:p>
          <a:p>
            <a:pPr>
              <a:buNone/>
            </a:pPr>
            <a:r>
              <a:rPr lang="en-US" sz="3600" dirty="0"/>
              <a:t>2. No one shall be required to perform forced or compulsory </a:t>
            </a:r>
            <a:r>
              <a:rPr lang="en-US" sz="3600" dirty="0" err="1"/>
              <a:t>labour</a:t>
            </a:r>
            <a:r>
              <a:rPr lang="en-US" sz="3600" dirty="0"/>
              <a:t>.</a:t>
            </a:r>
          </a:p>
          <a:p>
            <a:pPr>
              <a:buNone/>
            </a:pPr>
            <a:r>
              <a:rPr lang="en-US" sz="3600" dirty="0"/>
              <a:t>3. Trafficking in human beings is prohibited.</a:t>
            </a:r>
          </a:p>
          <a:p>
            <a:pPr>
              <a:buNone/>
            </a:pPr>
            <a:endParaRPr lang="cs-CZ" dirty="0"/>
          </a:p>
        </p:txBody>
      </p:sp>
    </p:spTree>
  </p:cSld>
  <p:clrMapOvr>
    <a:masterClrMapping/>
  </p:clrMapOvr>
</p:sld>
</file>

<file path=ppt/theme/theme1.xml><?xml version="1.0" encoding="utf-8"?>
<a:theme xmlns:a="http://schemas.openxmlformats.org/drawingml/2006/main" name="Kondenzační stopa">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1359</Words>
  <Application>Microsoft Office PowerPoint</Application>
  <PresentationFormat>Širokoúhlá obrazovka</PresentationFormat>
  <Paragraphs>85</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Century Gothic</vt:lpstr>
      <vt:lpstr>Kondenzační stopa</vt:lpstr>
      <vt:lpstr>Human Rights: Justice, Reason, Intellect and Participation 3  History of the theory of Human rights</vt:lpstr>
      <vt:lpstr>Different sorts of rights</vt:lpstr>
      <vt:lpstr>(From) The history of human rights</vt:lpstr>
      <vt:lpstr>John Finnis and  his 7 basic forms of human good</vt:lpstr>
      <vt:lpstr>Charter of Fundamental Rights of the European Union</vt:lpstr>
      <vt:lpstr>John Finnis and  his 7 basic forms of human good</vt:lpstr>
      <vt:lpstr>Charter of Fundamental Rights of the European Union</vt:lpstr>
      <vt:lpstr>Charter of Fundamental Rights of the European Union (12/12/2007)</vt:lpstr>
      <vt:lpstr>Charter of Fundamental Rights of the European Union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Justice, Reason, Intellect and Participation 2  Human rights. Principles, Justice, values</dc:title>
  <dc:creator>Svobodová Zuzana PhDr. Ph.D.</dc:creator>
  <cp:lastModifiedBy>Svobodová Zuzana PhDr. Ph.D.</cp:lastModifiedBy>
  <cp:revision>4</cp:revision>
  <dcterms:created xsi:type="dcterms:W3CDTF">2022-11-21T14:07:16Z</dcterms:created>
  <dcterms:modified xsi:type="dcterms:W3CDTF">2022-12-05T14:02:23Z</dcterms:modified>
</cp:coreProperties>
</file>