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319" r:id="rId4"/>
    <p:sldId id="320" r:id="rId5"/>
    <p:sldId id="321" r:id="rId6"/>
    <p:sldId id="322" r:id="rId7"/>
    <p:sldId id="323" r:id="rId8"/>
    <p:sldId id="324" r:id="rId9"/>
    <p:sldId id="325" r:id="rId10"/>
    <p:sldId id="326" r:id="rId11"/>
    <p:sldId id="330" r:id="rId12"/>
    <p:sldId id="32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27.03.2020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felix.borecky@seznam.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1st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E4FA0-6AC5-41CD-BE5B-5CAE36EA33CF}"/>
              </a:ext>
            </a:extLst>
          </p:cNvPr>
          <p:cNvSpPr>
            <a:spLocks noGrp="1"/>
          </p:cNvSpPr>
          <p:nvPr>
            <p:ph type="title"/>
          </p:nvPr>
        </p:nvSpPr>
        <p:spPr/>
        <p:txBody>
          <a:bodyPr/>
          <a:lstStyle/>
          <a:p>
            <a:r>
              <a:rPr lang="en-GB" u="sng" dirty="0"/>
              <a:t>Hermeneutic circle</a:t>
            </a:r>
            <a:endParaRPr lang="cs-CZ" dirty="0"/>
          </a:p>
        </p:txBody>
      </p:sp>
      <p:sp>
        <p:nvSpPr>
          <p:cNvPr id="3" name="Zástupný obsah 2">
            <a:extLst>
              <a:ext uri="{FF2B5EF4-FFF2-40B4-BE49-F238E27FC236}">
                <a16:creationId xmlns:a16="http://schemas.microsoft.com/office/drawing/2014/main" id="{74675430-2C37-470C-AA73-80EF294090DF}"/>
              </a:ext>
            </a:extLst>
          </p:cNvPr>
          <p:cNvSpPr>
            <a:spLocks noGrp="1"/>
          </p:cNvSpPr>
          <p:nvPr>
            <p:ph idx="1"/>
          </p:nvPr>
        </p:nvSpPr>
        <p:spPr/>
        <p:txBody>
          <a:bodyPr/>
          <a:lstStyle/>
          <a:p>
            <a:r>
              <a:rPr lang="en-GB" dirty="0"/>
              <a:t>The </a:t>
            </a:r>
            <a:r>
              <a:rPr lang="cs-CZ" dirty="0" err="1"/>
              <a:t>grounding</a:t>
            </a:r>
            <a:r>
              <a:rPr lang="en-GB" dirty="0"/>
              <a:t> idea of hermeneutic</a:t>
            </a:r>
            <a:r>
              <a:rPr lang="cs-CZ" dirty="0"/>
              <a:t>s.</a:t>
            </a:r>
          </a:p>
          <a:p>
            <a:pPr marL="800100" lvl="2" indent="0">
              <a:buNone/>
            </a:pPr>
            <a:r>
              <a:rPr lang="en-GB" sz="3200" dirty="0"/>
              <a:t>“</a:t>
            </a:r>
            <a:r>
              <a:rPr lang="en-GB" sz="3200" b="1" dirty="0"/>
              <a:t>The anticipation of meaning in which </a:t>
            </a:r>
            <a:r>
              <a:rPr lang="cs-CZ" sz="3200" b="1" dirty="0"/>
              <a:t>		</a:t>
            </a:r>
            <a:r>
              <a:rPr lang="en-GB" sz="3200" b="1" dirty="0"/>
              <a:t>the whole is envisaged becomes actual </a:t>
            </a:r>
            <a:r>
              <a:rPr lang="cs-CZ" sz="3200" b="1" dirty="0"/>
              <a:t>	</a:t>
            </a:r>
            <a:r>
              <a:rPr lang="en-GB" sz="3200" b="1" dirty="0"/>
              <a:t>understanding when the parts that are </a:t>
            </a:r>
            <a:r>
              <a:rPr lang="cs-CZ" sz="3200" b="1" dirty="0"/>
              <a:t>	</a:t>
            </a:r>
            <a:r>
              <a:rPr lang="en-GB" sz="3200" b="1" dirty="0"/>
              <a:t>determined by the whole themselves also </a:t>
            </a:r>
            <a:r>
              <a:rPr lang="cs-CZ" sz="3200" b="1" dirty="0"/>
              <a:t>	</a:t>
            </a:r>
            <a:r>
              <a:rPr lang="en-GB" sz="3200" b="1" dirty="0"/>
              <a:t>determine this whole</a:t>
            </a:r>
            <a:r>
              <a:rPr lang="cs-CZ" sz="3200" b="1" dirty="0"/>
              <a:t>,</a:t>
            </a:r>
            <a:r>
              <a:rPr lang="en-GB" sz="3200" dirty="0"/>
              <a:t>” </a:t>
            </a:r>
            <a:r>
              <a:rPr lang="cs-CZ" sz="3200" i="1" dirty="0" err="1"/>
              <a:t>Truth</a:t>
            </a:r>
            <a:r>
              <a:rPr lang="cs-CZ" sz="3200" i="1" dirty="0"/>
              <a:t> and </a:t>
            </a:r>
            <a:r>
              <a:rPr lang="cs-CZ" sz="3200" i="1" dirty="0" err="1"/>
              <a:t>Method</a:t>
            </a:r>
            <a:r>
              <a:rPr lang="cs-CZ" sz="3200" dirty="0"/>
              <a:t>, 	</a:t>
            </a:r>
            <a:r>
              <a:rPr lang="en-GB" sz="3200" dirty="0"/>
              <a:t>p. 302</a:t>
            </a:r>
            <a:r>
              <a:rPr lang="cs-CZ" sz="3200" dirty="0"/>
              <a:t>.</a:t>
            </a:r>
          </a:p>
        </p:txBody>
      </p:sp>
    </p:spTree>
    <p:extLst>
      <p:ext uri="{BB962C8B-B14F-4D97-AF65-F5344CB8AC3E}">
        <p14:creationId xmlns:p14="http://schemas.microsoft.com/office/powerpoint/2010/main" val="2667329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 </a:t>
            </a:r>
            <a:r>
              <a:rPr lang="cs-CZ" dirty="0" err="1"/>
              <a:t>Hermeneutic</a:t>
            </a:r>
            <a:r>
              <a:rPr lang="cs-CZ" dirty="0"/>
              <a:t> </a:t>
            </a:r>
            <a:r>
              <a:rPr lang="cs-CZ" dirty="0" err="1"/>
              <a:t>circle</a:t>
            </a:r>
            <a:endParaRPr lang="en-US" dirty="0"/>
          </a:p>
        </p:txBody>
      </p:sp>
      <p:sp>
        <p:nvSpPr>
          <p:cNvPr id="3" name="Zástupný symbol pro obsah 2"/>
          <p:cNvSpPr>
            <a:spLocks noGrp="1"/>
          </p:cNvSpPr>
          <p:nvPr>
            <p:ph idx="1"/>
          </p:nvPr>
        </p:nvSpPr>
        <p:spPr>
          <a:xfrm>
            <a:off x="457200" y="1285860"/>
            <a:ext cx="8229600" cy="4840303"/>
          </a:xfrm>
        </p:spPr>
        <p:txBody>
          <a:bodyPr>
            <a:normAutofit fontScale="92500" lnSpcReduction="10000"/>
          </a:bodyPr>
          <a:lstStyle/>
          <a:p>
            <a:r>
              <a:rPr lang="cs-CZ" dirty="0" err="1"/>
              <a:t>describes</a:t>
            </a:r>
            <a:r>
              <a:rPr lang="cs-CZ" dirty="0"/>
              <a:t> </a:t>
            </a:r>
            <a:r>
              <a:rPr lang="cs-CZ" dirty="0" err="1"/>
              <a:t>the</a:t>
            </a:r>
            <a:r>
              <a:rPr lang="cs-CZ" dirty="0"/>
              <a:t> </a:t>
            </a:r>
            <a:r>
              <a:rPr lang="cs-CZ" dirty="0" err="1"/>
              <a:t>process</a:t>
            </a:r>
            <a:r>
              <a:rPr lang="cs-CZ" dirty="0"/>
              <a:t> </a:t>
            </a:r>
            <a:r>
              <a:rPr lang="cs-CZ" dirty="0" err="1"/>
              <a:t>of</a:t>
            </a:r>
            <a:r>
              <a:rPr lang="cs-CZ" dirty="0"/>
              <a:t> </a:t>
            </a:r>
            <a:r>
              <a:rPr lang="cs-CZ" dirty="0" err="1"/>
              <a:t>understanding</a:t>
            </a:r>
            <a:r>
              <a:rPr lang="cs-CZ" dirty="0"/>
              <a:t> a text</a:t>
            </a:r>
          </a:p>
          <a:p>
            <a:r>
              <a:rPr lang="en-GB" dirty="0"/>
              <a:t>one's</a:t>
            </a:r>
            <a:r>
              <a:rPr lang="cs-CZ" dirty="0"/>
              <a:t> </a:t>
            </a:r>
            <a:r>
              <a:rPr lang="en-GB" dirty="0"/>
              <a:t>understanding of the text as a whole is established by reference to the individual parts and one's understanding of each individual part by reference to the whole. Neither the whole text nor any individual part can be understood without reference to one another, and hence, it is a circle. </a:t>
            </a:r>
            <a:endParaRPr lang="cs-CZ" dirty="0"/>
          </a:p>
          <a:p>
            <a:r>
              <a:rPr lang="en-GB" dirty="0"/>
              <a:t>this circular character of interpretation stresses that the meaning of a text must be found within its cultural, historical, and literary context.</a:t>
            </a:r>
            <a:endParaRPr lang="en-US" dirty="0"/>
          </a:p>
        </p:txBody>
      </p:sp>
    </p:spTree>
    <p:extLst>
      <p:ext uri="{BB962C8B-B14F-4D97-AF65-F5344CB8AC3E}">
        <p14:creationId xmlns:p14="http://schemas.microsoft.com/office/powerpoint/2010/main" val="1734176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7F2958-DF8B-4C28-A067-47BCBA9DE974}"/>
              </a:ext>
            </a:extLst>
          </p:cNvPr>
          <p:cNvSpPr>
            <a:spLocks noGrp="1"/>
          </p:cNvSpPr>
          <p:nvPr>
            <p:ph type="title"/>
          </p:nvPr>
        </p:nvSpPr>
        <p:spPr/>
        <p:txBody>
          <a:bodyPr>
            <a:normAutofit fontScale="90000"/>
          </a:bodyPr>
          <a:lstStyle/>
          <a:p>
            <a:r>
              <a:rPr lang="cs-CZ" b="1" dirty="0"/>
              <a:t>A </a:t>
            </a:r>
            <a:r>
              <a:rPr lang="en-GB" b="1" dirty="0"/>
              <a:t>second Copernican Turn in Hermeneutics</a:t>
            </a:r>
            <a:endParaRPr lang="cs-CZ" dirty="0"/>
          </a:p>
        </p:txBody>
      </p:sp>
      <p:sp>
        <p:nvSpPr>
          <p:cNvPr id="3" name="Zástupný obsah 2">
            <a:extLst>
              <a:ext uri="{FF2B5EF4-FFF2-40B4-BE49-F238E27FC236}">
                <a16:creationId xmlns:a16="http://schemas.microsoft.com/office/drawing/2014/main" id="{F3A8AA10-D785-4DDE-AC98-ED6E2059DBFB}"/>
              </a:ext>
            </a:extLst>
          </p:cNvPr>
          <p:cNvSpPr>
            <a:spLocks noGrp="1"/>
          </p:cNvSpPr>
          <p:nvPr>
            <p:ph idx="1"/>
          </p:nvPr>
        </p:nvSpPr>
        <p:spPr/>
        <p:txBody>
          <a:bodyPr>
            <a:normAutofit lnSpcReduction="10000"/>
          </a:bodyPr>
          <a:lstStyle/>
          <a:p>
            <a:r>
              <a:rPr lang="cs-CZ" dirty="0" err="1"/>
              <a:t>Hermeneutics</a:t>
            </a:r>
            <a:r>
              <a:rPr lang="cs-CZ" dirty="0"/>
              <a:t> </a:t>
            </a:r>
            <a:r>
              <a:rPr lang="cs-CZ" dirty="0" err="1"/>
              <a:t>is</a:t>
            </a:r>
            <a:r>
              <a:rPr lang="cs-CZ" dirty="0"/>
              <a:t> no </a:t>
            </a:r>
            <a:r>
              <a:rPr lang="cs-CZ" dirty="0" err="1"/>
              <a:t>longer</a:t>
            </a:r>
            <a:r>
              <a:rPr lang="cs-CZ" dirty="0"/>
              <a:t> </a:t>
            </a:r>
            <a:r>
              <a:rPr lang="cs-CZ" dirty="0" err="1"/>
              <a:t>only</a:t>
            </a:r>
            <a:r>
              <a:rPr lang="cs-CZ" dirty="0"/>
              <a:t> a </a:t>
            </a:r>
            <a:r>
              <a:rPr lang="en-GB" dirty="0"/>
              <a:t>method of interpretation (or reading) as it is for Schleiermacher, but the interpretation is a fundamental existential of </a:t>
            </a:r>
            <a:r>
              <a:rPr lang="cs-CZ" dirty="0"/>
              <a:t>a </a:t>
            </a:r>
            <a:r>
              <a:rPr lang="en-GB" dirty="0"/>
              <a:t>human existence (human ‘being in the world’). </a:t>
            </a:r>
            <a:endParaRPr lang="cs-CZ" dirty="0"/>
          </a:p>
          <a:p>
            <a:r>
              <a:rPr lang="cs-CZ" dirty="0" err="1"/>
              <a:t>Impossibility</a:t>
            </a:r>
            <a:r>
              <a:rPr lang="cs-CZ" dirty="0"/>
              <a:t> </a:t>
            </a:r>
            <a:r>
              <a:rPr lang="cs-CZ" dirty="0" err="1"/>
              <a:t>of</a:t>
            </a:r>
            <a:r>
              <a:rPr lang="cs-CZ" dirty="0"/>
              <a:t> </a:t>
            </a:r>
            <a:r>
              <a:rPr lang="cs-CZ" dirty="0" err="1"/>
              <a:t>stepping</a:t>
            </a:r>
            <a:r>
              <a:rPr lang="cs-CZ" dirty="0"/>
              <a:t> </a:t>
            </a:r>
            <a:r>
              <a:rPr lang="cs-CZ" dirty="0" err="1"/>
              <a:t>out</a:t>
            </a:r>
            <a:r>
              <a:rPr lang="cs-CZ" dirty="0"/>
              <a:t> </a:t>
            </a:r>
            <a:r>
              <a:rPr lang="cs-CZ" dirty="0" err="1"/>
              <a:t>of</a:t>
            </a:r>
            <a:r>
              <a:rPr lang="cs-CZ" dirty="0"/>
              <a:t> </a:t>
            </a:r>
            <a:r>
              <a:rPr lang="cs-CZ" dirty="0" err="1"/>
              <a:t>hermeneutic</a:t>
            </a:r>
            <a:r>
              <a:rPr lang="cs-CZ" dirty="0"/>
              <a:t> </a:t>
            </a:r>
            <a:r>
              <a:rPr lang="cs-CZ" dirty="0" err="1"/>
              <a:t>circle</a:t>
            </a:r>
            <a:r>
              <a:rPr lang="cs-CZ" dirty="0"/>
              <a:t>.</a:t>
            </a:r>
          </a:p>
          <a:p>
            <a:r>
              <a:rPr lang="cs-CZ" dirty="0" err="1"/>
              <a:t>Heideggerian</a:t>
            </a:r>
            <a:r>
              <a:rPr lang="cs-CZ" dirty="0"/>
              <a:t> </a:t>
            </a:r>
            <a:r>
              <a:rPr lang="cs-CZ" dirty="0" err="1"/>
              <a:t>fundamental</a:t>
            </a:r>
            <a:r>
              <a:rPr lang="cs-CZ" dirty="0"/>
              <a:t> ontology; </a:t>
            </a:r>
            <a:r>
              <a:rPr lang="cs-CZ" dirty="0" err="1"/>
              <a:t>situatedness</a:t>
            </a:r>
            <a:r>
              <a:rPr lang="cs-CZ" dirty="0"/>
              <a:t>, </a:t>
            </a:r>
            <a:r>
              <a:rPr lang="cs-CZ" dirty="0" err="1"/>
              <a:t>thrownness</a:t>
            </a:r>
            <a:r>
              <a:rPr lang="cs-CZ" dirty="0"/>
              <a:t>.</a:t>
            </a:r>
          </a:p>
        </p:txBody>
      </p:sp>
    </p:spTree>
    <p:extLst>
      <p:ext uri="{BB962C8B-B14F-4D97-AF65-F5344CB8AC3E}">
        <p14:creationId xmlns:p14="http://schemas.microsoft.com/office/powerpoint/2010/main" val="219186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Course Requirements</a:t>
            </a:r>
            <a:endParaRPr lang="en-US" b="1" dirty="0"/>
          </a:p>
        </p:txBody>
      </p:sp>
      <p:sp>
        <p:nvSpPr>
          <p:cNvPr id="3" name="Zástupný symbol pro obsah 2"/>
          <p:cNvSpPr>
            <a:spLocks noGrp="1"/>
          </p:cNvSpPr>
          <p:nvPr>
            <p:ph idx="1"/>
          </p:nvPr>
        </p:nvSpPr>
        <p:spPr>
          <a:xfrm>
            <a:off x="457200" y="1285860"/>
            <a:ext cx="8229600" cy="5214974"/>
          </a:xfrm>
        </p:spPr>
        <p:txBody>
          <a:bodyPr>
            <a:normAutofit lnSpcReduction="10000"/>
          </a:bodyPr>
          <a:lstStyle/>
          <a:p>
            <a:r>
              <a:rPr lang="en-GB" dirty="0"/>
              <a:t>1. </a:t>
            </a:r>
            <a:r>
              <a:rPr lang="en-GB" u="sng" dirty="0"/>
              <a:t>An essay</a:t>
            </a:r>
            <a:r>
              <a:rPr lang="en-GB" dirty="0"/>
              <a:t> in English of 4-5 pages</a:t>
            </a:r>
            <a:endParaRPr lang="cs-CZ" dirty="0"/>
          </a:p>
          <a:p>
            <a:pPr lvl="1"/>
            <a:r>
              <a:rPr lang="cs-CZ" dirty="0"/>
              <a:t>O</a:t>
            </a:r>
            <a:r>
              <a:rPr lang="en-GB" dirty="0"/>
              <a:t>n one subject from the course</a:t>
            </a:r>
            <a:r>
              <a:rPr lang="cs-CZ" dirty="0"/>
              <a:t>.</a:t>
            </a:r>
          </a:p>
          <a:p>
            <a:pPr lvl="1"/>
            <a:r>
              <a:rPr lang="cs-CZ" dirty="0"/>
              <a:t>Standard </a:t>
            </a:r>
            <a:r>
              <a:rPr lang="en-GB" dirty="0"/>
              <a:t>pages</a:t>
            </a:r>
            <a:r>
              <a:rPr lang="cs-CZ" dirty="0"/>
              <a:t>:</a:t>
            </a:r>
            <a:r>
              <a:rPr lang="en-GB" dirty="0"/>
              <a:t> 12 pt., 1,5 line spacing</a:t>
            </a:r>
            <a:r>
              <a:rPr lang="cs-CZ" dirty="0"/>
              <a:t>, 1800 </a:t>
            </a:r>
            <a:r>
              <a:rPr lang="cs-CZ" dirty="0" err="1"/>
              <a:t>signs</a:t>
            </a:r>
            <a:r>
              <a:rPr lang="cs-CZ" dirty="0"/>
              <a:t>.</a:t>
            </a:r>
          </a:p>
          <a:p>
            <a:pPr lvl="1"/>
            <a:r>
              <a:rPr lang="en-US" dirty="0"/>
              <a:t>Handing in:  </a:t>
            </a:r>
            <a:r>
              <a:rPr lang="cs-CZ" dirty="0"/>
              <a:t>to email </a:t>
            </a:r>
            <a:r>
              <a:rPr lang="cs-CZ" u="sng" dirty="0" err="1">
                <a:hlinkClick r:id="rId2"/>
              </a:rPr>
              <a:t>felix.borecky</a:t>
            </a:r>
            <a:r>
              <a:rPr lang="cs-CZ" u="sng" dirty="0">
                <a:hlinkClick r:id="rId2"/>
              </a:rPr>
              <a:t>@seznam.</a:t>
            </a:r>
            <a:r>
              <a:rPr lang="cs-CZ" u="sng" dirty="0" err="1">
                <a:hlinkClick r:id="rId2"/>
              </a:rPr>
              <a:t>cz</a:t>
            </a:r>
            <a:r>
              <a:rPr lang="cs-CZ" u="sng" dirty="0"/>
              <a:t> </a:t>
            </a:r>
            <a:r>
              <a:rPr lang="en-US" dirty="0"/>
              <a:t>until </a:t>
            </a:r>
            <a:r>
              <a:rPr lang="cs-CZ"/>
              <a:t>May 21st 2020.</a:t>
            </a:r>
          </a:p>
          <a:p>
            <a:pPr lvl="1"/>
            <a:r>
              <a:rPr lang="cs-CZ" dirty="0" err="1"/>
              <a:t>File</a:t>
            </a:r>
            <a:r>
              <a:rPr lang="cs-CZ" dirty="0"/>
              <a:t> </a:t>
            </a:r>
            <a:r>
              <a:rPr lang="cs-CZ" dirty="0" err="1"/>
              <a:t>is</a:t>
            </a:r>
            <a:r>
              <a:rPr lang="cs-CZ" dirty="0"/>
              <a:t> </a:t>
            </a:r>
            <a:r>
              <a:rPr lang="cs-CZ" dirty="0" err="1"/>
              <a:t>supposed</a:t>
            </a:r>
            <a:r>
              <a:rPr lang="cs-CZ" dirty="0"/>
              <a:t> to </a:t>
            </a:r>
            <a:r>
              <a:rPr lang="cs-CZ" dirty="0" err="1"/>
              <a:t>be</a:t>
            </a:r>
            <a:r>
              <a:rPr lang="cs-CZ" dirty="0"/>
              <a:t> </a:t>
            </a:r>
            <a:r>
              <a:rPr lang="cs-CZ" dirty="0" err="1"/>
              <a:t>entitled</a:t>
            </a:r>
            <a:r>
              <a:rPr lang="cs-CZ" dirty="0"/>
              <a:t> „</a:t>
            </a:r>
            <a:r>
              <a:rPr lang="cs-CZ" dirty="0" err="1"/>
              <a:t>Name.Introduction</a:t>
            </a:r>
            <a:r>
              <a:rPr lang="cs-CZ" dirty="0"/>
              <a:t>“; </a:t>
            </a:r>
            <a:r>
              <a:rPr lang="cs-CZ" dirty="0" err="1"/>
              <a:t>e.g</a:t>
            </a:r>
            <a:r>
              <a:rPr lang="cs-CZ" dirty="0"/>
              <a:t>. „</a:t>
            </a:r>
            <a:r>
              <a:rPr lang="en-GB" dirty="0" err="1"/>
              <a:t>Smith.Introduction</a:t>
            </a:r>
            <a:r>
              <a:rPr lang="cs-CZ" dirty="0"/>
              <a:t>“</a:t>
            </a:r>
          </a:p>
          <a:p>
            <a:r>
              <a:rPr lang="cs-CZ" dirty="0"/>
              <a:t>2</a:t>
            </a:r>
            <a:r>
              <a:rPr lang="en-GB" dirty="0"/>
              <a:t>. </a:t>
            </a:r>
            <a:r>
              <a:rPr lang="en-GB" u="sng" dirty="0"/>
              <a:t>Final exam</a:t>
            </a:r>
            <a:endParaRPr lang="cs-CZ" u="sng" dirty="0"/>
          </a:p>
          <a:p>
            <a:pPr lvl="1"/>
            <a:r>
              <a:rPr lang="cs-CZ" dirty="0"/>
              <a:t>I</a:t>
            </a:r>
            <a:r>
              <a:rPr lang="en-GB" dirty="0"/>
              <a:t>t is necessary to study the mandatory literature which </a:t>
            </a:r>
            <a:r>
              <a:rPr lang="cs-CZ" dirty="0" err="1"/>
              <a:t>will</a:t>
            </a:r>
            <a:r>
              <a:rPr lang="cs-CZ" dirty="0"/>
              <a:t> </a:t>
            </a:r>
            <a:r>
              <a:rPr lang="cs-CZ" dirty="0" err="1"/>
              <a:t>be</a:t>
            </a:r>
            <a:r>
              <a:rPr lang="en-GB" dirty="0"/>
              <a:t> available on the SIS.</a:t>
            </a:r>
            <a:endParaRPr lang="cs-CZ"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33CC40-CA77-49C0-BA05-368A601E2DEA}"/>
              </a:ext>
            </a:extLst>
          </p:cNvPr>
          <p:cNvSpPr>
            <a:spLocks noGrp="1"/>
          </p:cNvSpPr>
          <p:nvPr>
            <p:ph type="title"/>
          </p:nvPr>
        </p:nvSpPr>
        <p:spPr/>
        <p:txBody>
          <a:bodyPr>
            <a:normAutofit fontScale="90000"/>
          </a:bodyPr>
          <a:lstStyle/>
          <a:p>
            <a:r>
              <a:rPr lang="cs-CZ" b="1" dirty="0"/>
              <a:t>Hans-Georg </a:t>
            </a:r>
            <a:r>
              <a:rPr lang="cs-CZ" b="1" dirty="0" err="1"/>
              <a:t>Gadamer</a:t>
            </a:r>
            <a:br>
              <a:rPr lang="cs-CZ" b="1" dirty="0"/>
            </a:br>
            <a:r>
              <a:rPr lang="cs-CZ" sz="3200" b="1" dirty="0"/>
              <a:t>(1900 – 2002)</a:t>
            </a:r>
            <a:endParaRPr lang="cs-CZ" dirty="0"/>
          </a:p>
        </p:txBody>
      </p:sp>
      <p:sp>
        <p:nvSpPr>
          <p:cNvPr id="3" name="Zástupný obsah 2">
            <a:extLst>
              <a:ext uri="{FF2B5EF4-FFF2-40B4-BE49-F238E27FC236}">
                <a16:creationId xmlns:a16="http://schemas.microsoft.com/office/drawing/2014/main" id="{BE62688A-48ED-42C1-9CE9-F1B7EF2BFF32}"/>
              </a:ext>
            </a:extLst>
          </p:cNvPr>
          <p:cNvSpPr>
            <a:spLocks noGrp="1"/>
          </p:cNvSpPr>
          <p:nvPr>
            <p:ph idx="1"/>
          </p:nvPr>
        </p:nvSpPr>
        <p:spPr/>
        <p:txBody>
          <a:bodyPr>
            <a:normAutofit fontScale="92500" lnSpcReduction="10000"/>
          </a:bodyPr>
          <a:lstStyle/>
          <a:p>
            <a:r>
              <a:rPr lang="en-GB" dirty="0"/>
              <a:t>Gadamer, H.-G., </a:t>
            </a:r>
            <a:r>
              <a:rPr lang="en-GB" i="1" dirty="0"/>
              <a:t>Truth and Method</a:t>
            </a:r>
            <a:r>
              <a:rPr lang="en-GB" dirty="0"/>
              <a:t>, transl. J. </a:t>
            </a:r>
            <a:r>
              <a:rPr lang="cs-CZ" dirty="0"/>
              <a:t>  	</a:t>
            </a:r>
            <a:r>
              <a:rPr lang="en-GB" dirty="0" err="1"/>
              <a:t>Weinsheimer</a:t>
            </a:r>
            <a:r>
              <a:rPr lang="en-GB" dirty="0"/>
              <a:t>, D. G. Marshall, Bloomsbury </a:t>
            </a:r>
            <a:r>
              <a:rPr lang="cs-CZ" dirty="0"/>
              <a:t>	</a:t>
            </a:r>
            <a:r>
              <a:rPr lang="en-GB" dirty="0"/>
              <a:t>Academic, London-New York 2004.</a:t>
            </a:r>
            <a:endParaRPr lang="cs-CZ" dirty="0"/>
          </a:p>
          <a:p>
            <a:r>
              <a:rPr lang="cs-CZ" dirty="0"/>
              <a:t>––––––, “</a:t>
            </a:r>
            <a:r>
              <a:rPr lang="cs-CZ" dirty="0" err="1"/>
              <a:t>The</a:t>
            </a:r>
            <a:r>
              <a:rPr lang="cs-CZ" dirty="0"/>
              <a:t> </a:t>
            </a:r>
            <a:r>
              <a:rPr lang="cs-CZ" dirty="0" err="1"/>
              <a:t>Problem</a:t>
            </a:r>
            <a:r>
              <a:rPr lang="cs-CZ" dirty="0"/>
              <a:t> </a:t>
            </a:r>
            <a:r>
              <a:rPr lang="cs-CZ" dirty="0" err="1"/>
              <a:t>of</a:t>
            </a:r>
            <a:r>
              <a:rPr lang="cs-CZ" dirty="0"/>
              <a:t> </a:t>
            </a:r>
            <a:r>
              <a:rPr lang="cs-CZ" dirty="0" err="1"/>
              <a:t>Historical</a:t>
            </a:r>
            <a:r>
              <a:rPr lang="cs-CZ" dirty="0"/>
              <a:t> 	</a:t>
            </a:r>
            <a:r>
              <a:rPr lang="cs-CZ" dirty="0" err="1"/>
              <a:t>Consciousness</a:t>
            </a:r>
            <a:r>
              <a:rPr lang="cs-CZ" dirty="0"/>
              <a:t>,” in “H.-G. </a:t>
            </a:r>
            <a:r>
              <a:rPr lang="cs-CZ" dirty="0" err="1"/>
              <a:t>Gadamer</a:t>
            </a:r>
            <a:r>
              <a:rPr lang="cs-CZ" dirty="0"/>
              <a:t>,” </a:t>
            </a:r>
            <a:r>
              <a:rPr lang="cs-CZ" dirty="0" err="1"/>
              <a:t>special</a:t>
            </a:r>
            <a:r>
              <a:rPr lang="cs-CZ" dirty="0"/>
              <a:t> 	</a:t>
            </a:r>
            <a:r>
              <a:rPr lang="cs-CZ" dirty="0" err="1"/>
              <a:t>issue</a:t>
            </a:r>
            <a:r>
              <a:rPr lang="cs-CZ" dirty="0"/>
              <a:t>, </a:t>
            </a:r>
            <a:r>
              <a:rPr lang="cs-CZ" i="1" dirty="0" err="1"/>
              <a:t>Graduate</a:t>
            </a:r>
            <a:r>
              <a:rPr lang="cs-CZ" i="1" dirty="0"/>
              <a:t> </a:t>
            </a:r>
            <a:r>
              <a:rPr lang="cs-CZ" i="1" dirty="0" err="1"/>
              <a:t>Faculty</a:t>
            </a:r>
            <a:r>
              <a:rPr lang="cs-CZ" i="1" dirty="0"/>
              <a:t> </a:t>
            </a:r>
            <a:r>
              <a:rPr lang="cs-CZ" i="1" dirty="0" err="1"/>
              <a:t>Philosophy</a:t>
            </a:r>
            <a:r>
              <a:rPr lang="cs-CZ" i="1" dirty="0"/>
              <a:t> </a:t>
            </a:r>
            <a:r>
              <a:rPr lang="cs-CZ" i="1" dirty="0" err="1"/>
              <a:t>Journal</a:t>
            </a:r>
            <a:r>
              <a:rPr lang="cs-CZ" i="1" dirty="0"/>
              <a:t> </a:t>
            </a:r>
            <a:r>
              <a:rPr lang="cs-CZ" dirty="0"/>
              <a:t>5:1 	(1975), pp. 8–52.</a:t>
            </a:r>
          </a:p>
          <a:p>
            <a:r>
              <a:rPr lang="cs-CZ" dirty="0"/>
              <a:t>––––––, </a:t>
            </a:r>
            <a:r>
              <a:rPr lang="en-GB" i="1" dirty="0"/>
              <a:t>The Relevance of the Beautiful and other </a:t>
            </a:r>
            <a:r>
              <a:rPr lang="cs-CZ" i="1" dirty="0"/>
              <a:t>	</a:t>
            </a:r>
            <a:r>
              <a:rPr lang="en-GB" i="1" dirty="0"/>
              <a:t>Essays</a:t>
            </a:r>
            <a:r>
              <a:rPr lang="en-GB" dirty="0"/>
              <a:t>, transl. N. Walker, Cambridge</a:t>
            </a:r>
            <a:r>
              <a:rPr lang="cs-CZ" dirty="0"/>
              <a:t> </a:t>
            </a:r>
            <a:r>
              <a:rPr lang="en-GB" dirty="0" err="1"/>
              <a:t>Univer</a:t>
            </a:r>
            <a:r>
              <a:rPr lang="cs-CZ" dirty="0"/>
              <a:t>-	</a:t>
            </a:r>
            <a:r>
              <a:rPr lang="en-GB" dirty="0" err="1"/>
              <a:t>sity</a:t>
            </a:r>
            <a:r>
              <a:rPr lang="en-GB" dirty="0"/>
              <a:t> Press, </a:t>
            </a:r>
            <a:r>
              <a:rPr lang="en-GB" dirty="0" err="1"/>
              <a:t>Cambrigde</a:t>
            </a:r>
            <a:r>
              <a:rPr lang="en-GB" dirty="0"/>
              <a:t> 1987.</a:t>
            </a:r>
            <a:endParaRPr lang="cs-CZ" dirty="0"/>
          </a:p>
          <a:p>
            <a:endParaRPr lang="cs-CZ" dirty="0"/>
          </a:p>
        </p:txBody>
      </p:sp>
    </p:spTree>
    <p:extLst>
      <p:ext uri="{BB962C8B-B14F-4D97-AF65-F5344CB8AC3E}">
        <p14:creationId xmlns:p14="http://schemas.microsoft.com/office/powerpoint/2010/main" val="3057798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4BBEB-C861-4029-8EF8-0F852843DCCE}"/>
              </a:ext>
            </a:extLst>
          </p:cNvPr>
          <p:cNvSpPr>
            <a:spLocks noGrp="1"/>
          </p:cNvSpPr>
          <p:nvPr>
            <p:ph type="title"/>
          </p:nvPr>
        </p:nvSpPr>
        <p:spPr>
          <a:xfrm>
            <a:off x="457200" y="836712"/>
            <a:ext cx="8229600" cy="580925"/>
          </a:xfrm>
        </p:spPr>
        <p:txBody>
          <a:bodyPr>
            <a:normAutofit fontScale="90000"/>
          </a:bodyPr>
          <a:lstStyle/>
          <a:p>
            <a:r>
              <a:rPr lang="cs-CZ" b="1" dirty="0"/>
              <a:t>Paul </a:t>
            </a:r>
            <a:r>
              <a:rPr lang="en-GB" b="1" dirty="0"/>
              <a:t>Ricœur</a:t>
            </a:r>
            <a:br>
              <a:rPr lang="cs-CZ" b="1" dirty="0"/>
            </a:br>
            <a:r>
              <a:rPr lang="cs-CZ" sz="3200" b="1" dirty="0"/>
              <a:t>(1913 – 2005)</a:t>
            </a:r>
            <a:br>
              <a:rPr lang="cs-CZ" b="1" dirty="0"/>
            </a:br>
            <a:endParaRPr lang="cs-CZ" dirty="0"/>
          </a:p>
        </p:txBody>
      </p:sp>
      <p:sp>
        <p:nvSpPr>
          <p:cNvPr id="3" name="Zástupný obsah 2">
            <a:extLst>
              <a:ext uri="{FF2B5EF4-FFF2-40B4-BE49-F238E27FC236}">
                <a16:creationId xmlns:a16="http://schemas.microsoft.com/office/drawing/2014/main" id="{05CD04A9-C824-4A9E-9DFF-D97DEA028C1B}"/>
              </a:ext>
            </a:extLst>
          </p:cNvPr>
          <p:cNvSpPr>
            <a:spLocks noGrp="1"/>
          </p:cNvSpPr>
          <p:nvPr>
            <p:ph idx="1"/>
          </p:nvPr>
        </p:nvSpPr>
        <p:spPr>
          <a:xfrm>
            <a:off x="457200" y="1417638"/>
            <a:ext cx="8229600" cy="4708526"/>
          </a:xfrm>
        </p:spPr>
        <p:txBody>
          <a:bodyPr>
            <a:normAutofit/>
          </a:bodyPr>
          <a:lstStyle/>
          <a:p>
            <a:r>
              <a:rPr lang="en-GB" dirty="0"/>
              <a:t>Ricœur, P., </a:t>
            </a:r>
            <a:r>
              <a:rPr lang="en-GB" i="1" dirty="0"/>
              <a:t>Interpretation Theory: Discourse </a:t>
            </a:r>
            <a:r>
              <a:rPr lang="cs-CZ" i="1" dirty="0"/>
              <a:t>	</a:t>
            </a:r>
            <a:r>
              <a:rPr lang="en-GB" i="1" dirty="0"/>
              <a:t>and</a:t>
            </a:r>
            <a:r>
              <a:rPr lang="cs-CZ" i="1" dirty="0"/>
              <a:t> </a:t>
            </a:r>
            <a:r>
              <a:rPr lang="en-GB" i="1" dirty="0"/>
              <a:t>the Surplus of Meaning</a:t>
            </a:r>
            <a:r>
              <a:rPr lang="en-GB" dirty="0"/>
              <a:t>, </a:t>
            </a:r>
            <a:r>
              <a:rPr lang="en-GB" dirty="0" err="1"/>
              <a:t>Texa</a:t>
            </a:r>
            <a:r>
              <a:rPr lang="cs-CZ" dirty="0"/>
              <a:t>s</a:t>
            </a:r>
            <a:r>
              <a:rPr lang="en-GB" dirty="0"/>
              <a:t> </a:t>
            </a:r>
            <a:r>
              <a:rPr lang="cs-CZ" dirty="0"/>
              <a:t>	</a:t>
            </a:r>
            <a:r>
              <a:rPr lang="en-GB" dirty="0"/>
              <a:t>Christian</a:t>
            </a:r>
            <a:r>
              <a:rPr lang="cs-CZ" dirty="0"/>
              <a:t> </a:t>
            </a:r>
            <a:r>
              <a:rPr lang="en-GB" dirty="0"/>
              <a:t>University Press, Texas 1976.</a:t>
            </a:r>
            <a:endParaRPr lang="cs-CZ" dirty="0"/>
          </a:p>
          <a:p>
            <a:r>
              <a:rPr lang="cs-CZ" dirty="0"/>
              <a:t>––––––,  </a:t>
            </a:r>
            <a:r>
              <a:rPr lang="en-GB" i="1" dirty="0"/>
              <a:t>The Conflict of Interpretation: Essays </a:t>
            </a:r>
            <a:r>
              <a:rPr lang="cs-CZ" i="1" dirty="0"/>
              <a:t>	</a:t>
            </a:r>
            <a:r>
              <a:rPr lang="en-GB" i="1" dirty="0"/>
              <a:t>in Hermeneutics</a:t>
            </a:r>
            <a:r>
              <a:rPr lang="en-GB" dirty="0"/>
              <a:t>, Evanston: </a:t>
            </a:r>
            <a:r>
              <a:rPr lang="en-GB" dirty="0" err="1"/>
              <a:t>Northwestern</a:t>
            </a:r>
            <a:r>
              <a:rPr lang="en-GB" dirty="0"/>
              <a:t> </a:t>
            </a:r>
            <a:r>
              <a:rPr lang="cs-CZ" dirty="0"/>
              <a:t>	</a:t>
            </a:r>
            <a:r>
              <a:rPr lang="en-GB" dirty="0"/>
              <a:t>University Press, 1974.</a:t>
            </a:r>
            <a:endParaRPr lang="cs-CZ" dirty="0"/>
          </a:p>
          <a:p>
            <a:r>
              <a:rPr lang="cs-CZ" dirty="0"/>
              <a:t>––––––, </a:t>
            </a:r>
            <a:r>
              <a:rPr lang="cs-CZ" i="1" dirty="0" err="1"/>
              <a:t>The</a:t>
            </a:r>
            <a:r>
              <a:rPr lang="cs-CZ" i="1" dirty="0"/>
              <a:t> Rule </a:t>
            </a:r>
            <a:r>
              <a:rPr lang="cs-CZ" i="1" dirty="0" err="1"/>
              <a:t>of</a:t>
            </a:r>
            <a:r>
              <a:rPr lang="cs-CZ" i="1" dirty="0"/>
              <a:t> </a:t>
            </a:r>
            <a:r>
              <a:rPr lang="cs-CZ" i="1" dirty="0" err="1"/>
              <a:t>Metaphor</a:t>
            </a:r>
            <a:r>
              <a:rPr lang="cs-CZ" dirty="0"/>
              <a:t>, </a:t>
            </a:r>
            <a:r>
              <a:rPr lang="cs-CZ" dirty="0" err="1"/>
              <a:t>Routledge</a:t>
            </a:r>
            <a:r>
              <a:rPr lang="cs-CZ" dirty="0"/>
              <a:t> </a:t>
            </a:r>
            <a:r>
              <a:rPr lang="cs-CZ" dirty="0" err="1"/>
              <a:t>Classics</a:t>
            </a:r>
            <a:r>
              <a:rPr lang="cs-CZ" dirty="0"/>
              <a:t>, London 1978.</a:t>
            </a:r>
          </a:p>
        </p:txBody>
      </p:sp>
    </p:spTree>
    <p:extLst>
      <p:ext uri="{BB962C8B-B14F-4D97-AF65-F5344CB8AC3E}">
        <p14:creationId xmlns:p14="http://schemas.microsoft.com/office/powerpoint/2010/main" val="135283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82A966B-D963-4B8C-8445-F30049510D5A}"/>
              </a:ext>
            </a:extLst>
          </p:cNvPr>
          <p:cNvSpPr>
            <a:spLocks noGrp="1"/>
          </p:cNvSpPr>
          <p:nvPr>
            <p:ph idx="1"/>
          </p:nvPr>
        </p:nvSpPr>
        <p:spPr>
          <a:xfrm>
            <a:off x="457200" y="404664"/>
            <a:ext cx="8229600" cy="5721499"/>
          </a:xfrm>
        </p:spPr>
        <p:txBody>
          <a:bodyPr>
            <a:normAutofit fontScale="92500"/>
          </a:bodyPr>
          <a:lstStyle/>
          <a:p>
            <a:pPr marL="0" indent="0">
              <a:buNone/>
            </a:pPr>
            <a:r>
              <a:rPr lang="cs-CZ" dirty="0"/>
              <a:t>		</a:t>
            </a:r>
            <a:r>
              <a:rPr lang="cs-CZ" u="sng" dirty="0"/>
              <a:t> </a:t>
            </a:r>
            <a:r>
              <a:rPr lang="cs-CZ" u="sng" dirty="0" err="1"/>
              <a:t>Translations</a:t>
            </a:r>
            <a:r>
              <a:rPr lang="cs-CZ" u="sng" dirty="0"/>
              <a:t> in Czech </a:t>
            </a:r>
            <a:r>
              <a:rPr lang="cs-CZ" u="sng" dirty="0" err="1"/>
              <a:t>language</a:t>
            </a:r>
            <a:endParaRPr lang="cs-CZ" u="sng" dirty="0"/>
          </a:p>
          <a:p>
            <a:r>
              <a:rPr lang="cs-CZ" b="1" dirty="0" err="1"/>
              <a:t>Gadamer</a:t>
            </a:r>
            <a:r>
              <a:rPr lang="cs-CZ" b="1" dirty="0"/>
              <a:t>, H.-G., </a:t>
            </a:r>
            <a:r>
              <a:rPr lang="cs-CZ" i="1" dirty="0"/>
              <a:t>Aktualita krásného, Umění jako hra, symbol a slavnost</a:t>
            </a:r>
            <a:r>
              <a:rPr lang="cs-CZ" dirty="0"/>
              <a:t>, Triáda, Praha 2003.</a:t>
            </a:r>
          </a:p>
          <a:p>
            <a:r>
              <a:rPr lang="cs-CZ" dirty="0"/>
              <a:t>––––––, </a:t>
            </a:r>
            <a:r>
              <a:rPr lang="cs-CZ" i="1" dirty="0"/>
              <a:t>Pravda a metoda I, Nárys filosofické hermeneutiky</a:t>
            </a:r>
            <a:r>
              <a:rPr lang="cs-CZ" dirty="0"/>
              <a:t>, Triáda, Praha 2010.</a:t>
            </a:r>
          </a:p>
          <a:p>
            <a:r>
              <a:rPr lang="cs-CZ" dirty="0"/>
              <a:t>––––––, </a:t>
            </a:r>
            <a:r>
              <a:rPr lang="cs-CZ" i="1" dirty="0"/>
              <a:t>Problém dějinného vědomí</a:t>
            </a:r>
            <a:r>
              <a:rPr lang="cs-CZ" dirty="0"/>
              <a:t>, </a:t>
            </a:r>
            <a:r>
              <a:rPr lang="cs-CZ" dirty="0" err="1"/>
              <a:t>Filosofia</a:t>
            </a:r>
            <a:r>
              <a:rPr lang="cs-CZ" dirty="0"/>
              <a:t>, Praha 1994. </a:t>
            </a:r>
          </a:p>
          <a:p>
            <a:r>
              <a:rPr lang="cs-CZ" dirty="0"/>
              <a:t>––––––, </a:t>
            </a:r>
            <a:r>
              <a:rPr lang="cs-CZ" i="1" dirty="0"/>
              <a:t>Text a interpretace</a:t>
            </a:r>
            <a:r>
              <a:rPr lang="cs-CZ" dirty="0"/>
              <a:t>, in: </a:t>
            </a:r>
            <a:r>
              <a:rPr lang="cs-CZ" dirty="0" err="1"/>
              <a:t>Gadamer</a:t>
            </a:r>
            <a:r>
              <a:rPr lang="cs-CZ" dirty="0"/>
              <a:t>, H.-G., </a:t>
            </a:r>
            <a:r>
              <a:rPr lang="cs-CZ" i="1" dirty="0"/>
              <a:t>Pravda a metoda, II</a:t>
            </a:r>
            <a:r>
              <a:rPr lang="cs-CZ" dirty="0"/>
              <a:t>, Triáda, Praha 2011.</a:t>
            </a:r>
          </a:p>
          <a:p>
            <a:r>
              <a:rPr lang="cs-CZ" b="1" dirty="0" err="1"/>
              <a:t>Grondin</a:t>
            </a:r>
            <a:r>
              <a:rPr lang="cs-CZ" b="1" dirty="0"/>
              <a:t>, J., </a:t>
            </a:r>
            <a:r>
              <a:rPr lang="cs-CZ" i="1" dirty="0"/>
              <a:t>Úvod do hermeneutiky</a:t>
            </a:r>
            <a:r>
              <a:rPr lang="cs-CZ" dirty="0"/>
              <a:t>, OIKOYMENH, Praha 1997.</a:t>
            </a:r>
          </a:p>
        </p:txBody>
      </p:sp>
    </p:spTree>
    <p:extLst>
      <p:ext uri="{BB962C8B-B14F-4D97-AF65-F5344CB8AC3E}">
        <p14:creationId xmlns:p14="http://schemas.microsoft.com/office/powerpoint/2010/main" val="4187929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2E8179D-25A6-47C5-8C6A-AE0B11F62A97}"/>
              </a:ext>
            </a:extLst>
          </p:cNvPr>
          <p:cNvSpPr>
            <a:spLocks noGrp="1"/>
          </p:cNvSpPr>
          <p:nvPr>
            <p:ph idx="1"/>
          </p:nvPr>
        </p:nvSpPr>
        <p:spPr>
          <a:xfrm>
            <a:off x="457200" y="620688"/>
            <a:ext cx="8229600" cy="5505475"/>
          </a:xfrm>
        </p:spPr>
        <p:txBody>
          <a:bodyPr>
            <a:normAutofit/>
          </a:bodyPr>
          <a:lstStyle/>
          <a:p>
            <a:r>
              <a:rPr lang="cs-CZ" b="1" dirty="0" err="1"/>
              <a:t>Ricœur</a:t>
            </a:r>
            <a:r>
              <a:rPr lang="cs-CZ" b="1" dirty="0"/>
              <a:t>, P., </a:t>
            </a:r>
            <a:r>
              <a:rPr lang="cs-CZ" i="1" dirty="0"/>
              <a:t>Struktura a hermeneutika</a:t>
            </a:r>
            <a:r>
              <a:rPr lang="cs-CZ" dirty="0"/>
              <a:t>, in: </a:t>
            </a:r>
            <a:r>
              <a:rPr lang="cs-CZ" i="1" dirty="0"/>
              <a:t>Znak, 	struktura, vyprávění (Výbor z prací 	francouzského strukturalismu)</a:t>
            </a:r>
            <a:r>
              <a:rPr lang="cs-CZ" dirty="0"/>
              <a:t>, Host, Brno 	2002, s. 272-304.</a:t>
            </a:r>
          </a:p>
          <a:p>
            <a:r>
              <a:rPr lang="cs-CZ" dirty="0"/>
              <a:t>––––––, </a:t>
            </a:r>
            <a:r>
              <a:rPr lang="cs-CZ" i="1" dirty="0"/>
              <a:t>Úkol hermeneutiky</a:t>
            </a:r>
            <a:r>
              <a:rPr lang="cs-CZ" dirty="0"/>
              <a:t>, FILOSOFIA, Praha 	2004.</a:t>
            </a:r>
          </a:p>
          <a:p>
            <a:r>
              <a:rPr lang="cs-CZ" dirty="0"/>
              <a:t>––––––, </a:t>
            </a:r>
            <a:r>
              <a:rPr lang="cs-CZ" i="1" dirty="0"/>
              <a:t>Život, pravda, symbol</a:t>
            </a:r>
            <a:r>
              <a:rPr lang="cs-CZ" dirty="0"/>
              <a:t>, OIKOYMENH, 	Praha 1993.</a:t>
            </a:r>
          </a:p>
          <a:p>
            <a:r>
              <a:rPr lang="cs-CZ" dirty="0"/>
              <a:t>––––––, </a:t>
            </a:r>
            <a:r>
              <a:rPr lang="cs-CZ" i="1" dirty="0"/>
              <a:t>Čas a vyprávění I</a:t>
            </a:r>
            <a:r>
              <a:rPr lang="cs-CZ" dirty="0"/>
              <a:t>, OIKOYMENH, Praha 	2000.</a:t>
            </a:r>
          </a:p>
        </p:txBody>
      </p:sp>
    </p:spTree>
    <p:extLst>
      <p:ext uri="{BB962C8B-B14F-4D97-AF65-F5344CB8AC3E}">
        <p14:creationId xmlns:p14="http://schemas.microsoft.com/office/powerpoint/2010/main" val="409345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1639B9-FFA6-44AD-9876-07C2882721B0}"/>
              </a:ext>
            </a:extLst>
          </p:cNvPr>
          <p:cNvSpPr>
            <a:spLocks noGrp="1"/>
          </p:cNvSpPr>
          <p:nvPr>
            <p:ph type="title"/>
          </p:nvPr>
        </p:nvSpPr>
        <p:spPr/>
        <p:txBody>
          <a:bodyPr/>
          <a:lstStyle/>
          <a:p>
            <a:r>
              <a:rPr lang="en-GB" b="1" u="sng" dirty="0"/>
              <a:t>Hermeneutics</a:t>
            </a:r>
            <a:endParaRPr lang="cs-CZ" dirty="0"/>
          </a:p>
        </p:txBody>
      </p:sp>
      <p:sp>
        <p:nvSpPr>
          <p:cNvPr id="3" name="Zástupný obsah 2">
            <a:extLst>
              <a:ext uri="{FF2B5EF4-FFF2-40B4-BE49-F238E27FC236}">
                <a16:creationId xmlns:a16="http://schemas.microsoft.com/office/drawing/2014/main" id="{6924479F-71D9-43AB-8715-E5FC457FBBC7}"/>
              </a:ext>
            </a:extLst>
          </p:cNvPr>
          <p:cNvSpPr>
            <a:spLocks noGrp="1"/>
          </p:cNvSpPr>
          <p:nvPr>
            <p:ph idx="1"/>
          </p:nvPr>
        </p:nvSpPr>
        <p:spPr>
          <a:xfrm>
            <a:off x="457200" y="1268760"/>
            <a:ext cx="8229600" cy="4857403"/>
          </a:xfrm>
        </p:spPr>
        <p:txBody>
          <a:bodyPr>
            <a:normAutofit/>
          </a:bodyPr>
          <a:lstStyle/>
          <a:p>
            <a:r>
              <a:rPr lang="en-GB" dirty="0"/>
              <a:t>comes from Greek word </a:t>
            </a:r>
            <a:r>
              <a:rPr lang="en-GB" i="1" dirty="0" err="1"/>
              <a:t>herméneuein</a:t>
            </a:r>
            <a:r>
              <a:rPr lang="cs-CZ" i="1" dirty="0"/>
              <a:t> </a:t>
            </a:r>
            <a:r>
              <a:rPr lang="cs-CZ" dirty="0"/>
              <a:t>[</a:t>
            </a:r>
            <a:r>
              <a:rPr lang="en-GB" dirty="0"/>
              <a:t>to interpret, </a:t>
            </a:r>
            <a:r>
              <a:rPr lang="cs-CZ" dirty="0"/>
              <a:t>to </a:t>
            </a:r>
            <a:r>
              <a:rPr lang="en-GB" dirty="0"/>
              <a:t>expound, </a:t>
            </a:r>
            <a:r>
              <a:rPr lang="cs-CZ" dirty="0"/>
              <a:t>to </a:t>
            </a:r>
            <a:r>
              <a:rPr lang="en-GB" dirty="0"/>
              <a:t>comment, </a:t>
            </a:r>
            <a:r>
              <a:rPr lang="cs-CZ" dirty="0"/>
              <a:t>to </a:t>
            </a:r>
            <a:r>
              <a:rPr lang="en-GB" dirty="0"/>
              <a:t>translate</a:t>
            </a:r>
            <a:r>
              <a:rPr lang="cs-CZ" dirty="0"/>
              <a:t>; </a:t>
            </a:r>
            <a:r>
              <a:rPr lang="en-GB" dirty="0"/>
              <a:t>to interpret something which one cannot simply understand</a:t>
            </a:r>
            <a:r>
              <a:rPr lang="cs-CZ" dirty="0"/>
              <a:t>]</a:t>
            </a:r>
            <a:r>
              <a:rPr lang="en-GB" dirty="0"/>
              <a:t>.</a:t>
            </a:r>
            <a:endParaRPr lang="cs-CZ" dirty="0"/>
          </a:p>
          <a:p>
            <a:r>
              <a:rPr lang="en-GB" dirty="0"/>
              <a:t>theory and</a:t>
            </a:r>
            <a:r>
              <a:rPr lang="cs-CZ" dirty="0"/>
              <a:t> </a:t>
            </a:r>
            <a:r>
              <a:rPr lang="cs-CZ" dirty="0" err="1"/>
              <a:t>methodology</a:t>
            </a:r>
            <a:r>
              <a:rPr lang="cs-CZ" dirty="0"/>
              <a:t> </a:t>
            </a:r>
            <a:r>
              <a:rPr lang="en-GB" dirty="0"/>
              <a:t>of interpretation, especially the interpretation of</a:t>
            </a:r>
            <a:r>
              <a:rPr lang="cs-CZ" dirty="0"/>
              <a:t> </a:t>
            </a:r>
            <a:r>
              <a:rPr lang="cs-CZ" dirty="0" err="1"/>
              <a:t>biblical</a:t>
            </a:r>
            <a:r>
              <a:rPr lang="cs-CZ" dirty="0"/>
              <a:t> </a:t>
            </a:r>
            <a:r>
              <a:rPr lang="cs-CZ" dirty="0" err="1"/>
              <a:t>texts</a:t>
            </a:r>
            <a:r>
              <a:rPr lang="en-GB" dirty="0"/>
              <a:t>, </a:t>
            </a:r>
            <a:r>
              <a:rPr lang="cs-CZ" dirty="0" err="1"/>
              <a:t>wisdom</a:t>
            </a:r>
            <a:r>
              <a:rPr lang="cs-CZ" dirty="0"/>
              <a:t> </a:t>
            </a:r>
            <a:r>
              <a:rPr lang="cs-CZ" dirty="0" err="1"/>
              <a:t>literature</a:t>
            </a:r>
            <a:r>
              <a:rPr lang="en-GB" dirty="0"/>
              <a:t>, and</a:t>
            </a:r>
            <a:r>
              <a:rPr lang="cs-CZ" dirty="0"/>
              <a:t> </a:t>
            </a:r>
            <a:r>
              <a:rPr lang="cs-CZ" dirty="0" err="1"/>
              <a:t>philosophy</a:t>
            </a:r>
            <a:r>
              <a:rPr lang="en-GB" dirty="0"/>
              <a:t>.</a:t>
            </a:r>
            <a:endParaRPr lang="cs-CZ" dirty="0"/>
          </a:p>
          <a:p>
            <a:r>
              <a:rPr lang="en-GB" dirty="0"/>
              <a:t>the art of understanding and of making oneself understood</a:t>
            </a:r>
            <a:endParaRPr lang="cs-CZ" dirty="0"/>
          </a:p>
        </p:txBody>
      </p:sp>
    </p:spTree>
    <p:extLst>
      <p:ext uri="{BB962C8B-B14F-4D97-AF65-F5344CB8AC3E}">
        <p14:creationId xmlns:p14="http://schemas.microsoft.com/office/powerpoint/2010/main" val="67828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B54E46-4EE5-44AE-800D-BC8AA17AC110}"/>
              </a:ext>
            </a:extLst>
          </p:cNvPr>
          <p:cNvSpPr>
            <a:spLocks noGrp="1"/>
          </p:cNvSpPr>
          <p:nvPr>
            <p:ph idx="1"/>
          </p:nvPr>
        </p:nvSpPr>
        <p:spPr>
          <a:xfrm>
            <a:off x="457200" y="332656"/>
            <a:ext cx="8229600" cy="5793507"/>
          </a:xfrm>
        </p:spPr>
        <p:txBody>
          <a:bodyPr>
            <a:normAutofit lnSpcReduction="10000"/>
          </a:bodyPr>
          <a:lstStyle/>
          <a:p>
            <a:r>
              <a:rPr lang="cs-CZ" dirty="0" err="1"/>
              <a:t>God</a:t>
            </a:r>
            <a:r>
              <a:rPr lang="cs-CZ" dirty="0"/>
              <a:t> Hermes.</a:t>
            </a:r>
          </a:p>
          <a:p>
            <a:r>
              <a:rPr lang="en-GB" dirty="0"/>
              <a:t>Protestant tradition</a:t>
            </a:r>
            <a:r>
              <a:rPr lang="cs-CZ" dirty="0"/>
              <a:t>, </a:t>
            </a:r>
            <a:r>
              <a:rPr lang="en-GB" dirty="0"/>
              <a:t>“exegesis”</a:t>
            </a:r>
            <a:r>
              <a:rPr lang="cs-CZ" dirty="0"/>
              <a:t>; Martin Luther and </a:t>
            </a:r>
            <a:r>
              <a:rPr lang="en-GB" dirty="0"/>
              <a:t>“sola scriptura”</a:t>
            </a:r>
            <a:r>
              <a:rPr lang="cs-CZ" dirty="0"/>
              <a:t>.</a:t>
            </a:r>
          </a:p>
          <a:p>
            <a:r>
              <a:rPr lang="en-GB" dirty="0"/>
              <a:t>the Hermeneutics of Law</a:t>
            </a:r>
            <a:r>
              <a:rPr lang="cs-CZ" dirty="0"/>
              <a:t>, </a:t>
            </a:r>
            <a:r>
              <a:rPr lang="en-GB" dirty="0"/>
              <a:t>Hermeneutics as an auxiliary discipline of philology </a:t>
            </a:r>
            <a:r>
              <a:rPr lang="cs-CZ" dirty="0"/>
              <a:t>and </a:t>
            </a:r>
            <a:r>
              <a:rPr lang="cs-CZ" dirty="0" err="1"/>
              <a:t>the</a:t>
            </a:r>
            <a:r>
              <a:rPr lang="cs-CZ" dirty="0"/>
              <a:t> </a:t>
            </a:r>
            <a:r>
              <a:rPr lang="cs-CZ" dirty="0" err="1"/>
              <a:t>like</a:t>
            </a:r>
            <a:r>
              <a:rPr lang="cs-CZ" dirty="0"/>
              <a:t>.</a:t>
            </a:r>
          </a:p>
          <a:p>
            <a:r>
              <a:rPr lang="cs-CZ" b="1" dirty="0"/>
              <a:t>A </a:t>
            </a:r>
            <a:r>
              <a:rPr lang="en-GB" b="1" dirty="0"/>
              <a:t>first Copernican Turn in Hermeneutics</a:t>
            </a:r>
            <a:r>
              <a:rPr lang="cs-CZ" b="1" dirty="0"/>
              <a:t>: </a:t>
            </a:r>
            <a:r>
              <a:rPr lang="en-GB" dirty="0"/>
              <a:t>hermeneutics as a unified method for the interpretation of all texts</a:t>
            </a:r>
            <a:r>
              <a:rPr lang="cs-CZ" dirty="0"/>
              <a:t>, as a </a:t>
            </a:r>
            <a:r>
              <a:rPr lang="en-GB" b="1" dirty="0"/>
              <a:t>general method</a:t>
            </a:r>
            <a:r>
              <a:rPr lang="en-GB" dirty="0"/>
              <a:t> (or art) of understanding </a:t>
            </a:r>
            <a:r>
              <a:rPr lang="cs-CZ" dirty="0"/>
              <a:t>(F. D. E. </a:t>
            </a:r>
            <a:r>
              <a:rPr lang="cs-CZ" dirty="0" err="1"/>
              <a:t>Schleiermacher</a:t>
            </a:r>
            <a:r>
              <a:rPr lang="cs-CZ" dirty="0"/>
              <a:t>)</a:t>
            </a:r>
          </a:p>
          <a:p>
            <a:r>
              <a:rPr lang="en-GB" dirty="0"/>
              <a:t>interpretation of </a:t>
            </a:r>
            <a:r>
              <a:rPr lang="cs-CZ" dirty="0" err="1"/>
              <a:t>all</a:t>
            </a:r>
            <a:r>
              <a:rPr lang="en-GB" dirty="0"/>
              <a:t> texts that defy simple meaning and require interpretation.</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407634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FD151A4-A1B5-44CC-AB89-8A25C3DF803A}"/>
              </a:ext>
            </a:extLst>
          </p:cNvPr>
          <p:cNvSpPr>
            <a:spLocks noGrp="1"/>
          </p:cNvSpPr>
          <p:nvPr>
            <p:ph idx="1"/>
          </p:nvPr>
        </p:nvSpPr>
        <p:spPr>
          <a:xfrm>
            <a:off x="457200" y="476672"/>
            <a:ext cx="8229600" cy="5649491"/>
          </a:xfrm>
        </p:spPr>
        <p:txBody>
          <a:bodyPr>
            <a:normAutofit/>
          </a:bodyPr>
          <a:lstStyle/>
          <a:p>
            <a:r>
              <a:rPr lang="en-GB" dirty="0"/>
              <a:t>“hermeneutics </a:t>
            </a:r>
            <a:r>
              <a:rPr lang="en-GB" i="1" dirty="0" err="1"/>
              <a:t>avant</a:t>
            </a:r>
            <a:r>
              <a:rPr lang="en-GB" i="1" dirty="0"/>
              <a:t> la </a:t>
            </a:r>
            <a:r>
              <a:rPr lang="en-GB" i="1" dirty="0" err="1"/>
              <a:t>lettre</a:t>
            </a:r>
            <a:r>
              <a:rPr lang="en-GB" dirty="0"/>
              <a:t>”</a:t>
            </a:r>
            <a:r>
              <a:rPr lang="cs-CZ" dirty="0"/>
              <a:t>: </a:t>
            </a:r>
            <a:r>
              <a:rPr lang="en-GB" dirty="0"/>
              <a:t>Philon, Origen of Alexandria, Saint Augustine, Martin Luther</a:t>
            </a:r>
            <a:r>
              <a:rPr lang="cs-CZ" dirty="0"/>
              <a:t>.</a:t>
            </a:r>
          </a:p>
          <a:p>
            <a:r>
              <a:rPr lang="cs-CZ" dirty="0"/>
              <a:t>R</a:t>
            </a:r>
            <a:r>
              <a:rPr lang="en-GB" dirty="0" err="1"/>
              <a:t>omantic</a:t>
            </a:r>
            <a:r>
              <a:rPr lang="en-GB" dirty="0"/>
              <a:t> hermeneutic</a:t>
            </a:r>
            <a:r>
              <a:rPr lang="cs-CZ" dirty="0"/>
              <a:t>s: </a:t>
            </a:r>
            <a:r>
              <a:rPr lang="en-GB" dirty="0"/>
              <a:t>Schlegel, Schleiermacher</a:t>
            </a:r>
            <a:r>
              <a:rPr lang="cs-CZ" dirty="0"/>
              <a:t>. </a:t>
            </a:r>
          </a:p>
          <a:p>
            <a:r>
              <a:rPr lang="cs-CZ" dirty="0" err="1"/>
              <a:t>Historicism</a:t>
            </a:r>
            <a:r>
              <a:rPr lang="cs-CZ" dirty="0"/>
              <a:t> and </a:t>
            </a:r>
            <a:r>
              <a:rPr lang="cs-CZ" dirty="0" err="1"/>
              <a:t>hermeneutics</a:t>
            </a:r>
            <a:r>
              <a:rPr lang="cs-CZ" dirty="0"/>
              <a:t>: </a:t>
            </a:r>
            <a:r>
              <a:rPr lang="en-GB" dirty="0"/>
              <a:t>J. G. </a:t>
            </a:r>
            <a:r>
              <a:rPr lang="en-GB" dirty="0" err="1"/>
              <a:t>Droysen</a:t>
            </a:r>
            <a:r>
              <a:rPr lang="en-GB" dirty="0"/>
              <a:t>, W</a:t>
            </a:r>
            <a:r>
              <a:rPr lang="cs-CZ" dirty="0" err="1"/>
              <a:t>ilhelm</a:t>
            </a:r>
            <a:r>
              <a:rPr lang="cs-CZ" dirty="0"/>
              <a:t> </a:t>
            </a:r>
            <a:r>
              <a:rPr lang="en-GB" dirty="0" err="1"/>
              <a:t>Dilthey</a:t>
            </a:r>
            <a:r>
              <a:rPr lang="cs-CZ" dirty="0"/>
              <a:t>.</a:t>
            </a:r>
          </a:p>
          <a:p>
            <a:pPr lvl="1"/>
            <a:r>
              <a:rPr lang="en-GB" dirty="0" err="1"/>
              <a:t>Grondin</a:t>
            </a:r>
            <a:r>
              <a:rPr lang="en-GB" dirty="0"/>
              <a:t>, J</a:t>
            </a:r>
            <a:r>
              <a:rPr lang="cs-CZ" dirty="0" err="1"/>
              <a:t>ean</a:t>
            </a:r>
            <a:r>
              <a:rPr lang="en-GB" dirty="0"/>
              <a:t>, </a:t>
            </a:r>
            <a:r>
              <a:rPr lang="en-GB" i="1" dirty="0"/>
              <a:t>Introduction to Philosophical Hermeneutics</a:t>
            </a:r>
            <a:r>
              <a:rPr lang="en-GB" dirty="0"/>
              <a:t>, Yale University Press, London 1994</a:t>
            </a:r>
            <a:r>
              <a:rPr lang="cs-CZ" dirty="0"/>
              <a:t>.</a:t>
            </a:r>
          </a:p>
          <a:p>
            <a:r>
              <a:rPr lang="en-GB" b="1" dirty="0"/>
              <a:t>hermeneutics × hermeticism</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176957596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5251</TotalTime>
  <Words>490</Words>
  <Application>Microsoft Office PowerPoint</Application>
  <PresentationFormat>Předvádění na obrazovce (4:3)</PresentationFormat>
  <Paragraphs>56</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Motiv sady Office</vt:lpstr>
      <vt:lpstr>HERMENEUTICS AND RECEPTION AESTHETICS</vt:lpstr>
      <vt:lpstr>Course Requirements</vt:lpstr>
      <vt:lpstr>Hans-Georg Gadamer (1900 – 2002)</vt:lpstr>
      <vt:lpstr>Paul Ricœur (1913 – 2005) </vt:lpstr>
      <vt:lpstr>Prezentace aplikace PowerPoint</vt:lpstr>
      <vt:lpstr>Prezentace aplikace PowerPoint</vt:lpstr>
      <vt:lpstr>Hermeneutics</vt:lpstr>
      <vt:lpstr>Prezentace aplikace PowerPoint</vt:lpstr>
      <vt:lpstr>Prezentace aplikace PowerPoint</vt:lpstr>
      <vt:lpstr>Hermeneutic circle</vt:lpstr>
      <vt:lpstr> Hermeneutic circle</vt:lpstr>
      <vt:lpstr>A second Copernican Turn in Hermeneutics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estetiky</dc:title>
  <dc:creator>felix</dc:creator>
  <cp:lastModifiedBy>Felix</cp:lastModifiedBy>
  <cp:revision>525</cp:revision>
  <dcterms:created xsi:type="dcterms:W3CDTF">2015-10-07T16:55:13Z</dcterms:created>
  <dcterms:modified xsi:type="dcterms:W3CDTF">2020-03-27T16:47:25Z</dcterms:modified>
</cp:coreProperties>
</file>