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6"/>
  </p:notesMasterIdLst>
  <p:sldIdLst>
    <p:sldId id="257" r:id="rId2"/>
    <p:sldId id="31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518" r:id="rId13"/>
    <p:sldId id="519" r:id="rId14"/>
    <p:sldId id="336" r:id="rId15"/>
    <p:sldId id="337" r:id="rId16"/>
    <p:sldId id="341" r:id="rId17"/>
    <p:sldId id="343" r:id="rId18"/>
    <p:sldId id="344" r:id="rId19"/>
    <p:sldId id="338" r:id="rId20"/>
    <p:sldId id="342" r:id="rId21"/>
    <p:sldId id="345" r:id="rId22"/>
    <p:sldId id="346" r:id="rId23"/>
    <p:sldId id="339" r:id="rId24"/>
    <p:sldId id="340" r:id="rId25"/>
    <p:sldId id="347" r:id="rId26"/>
    <p:sldId id="349" r:id="rId27"/>
    <p:sldId id="350" r:id="rId28"/>
    <p:sldId id="351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53" r:id="rId40"/>
    <p:sldId id="363" r:id="rId41"/>
    <p:sldId id="364" r:id="rId42"/>
    <p:sldId id="365" r:id="rId43"/>
    <p:sldId id="366" r:id="rId44"/>
    <p:sldId id="36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3931" autoAdjust="0"/>
  </p:normalViewPr>
  <p:slideViewPr>
    <p:cSldViewPr snapToGrid="0">
      <p:cViewPr varScale="1">
        <p:scale>
          <a:sx n="68" d="100"/>
          <a:sy n="68" d="100"/>
        </p:scale>
        <p:origin x="96" y="62"/>
      </p:cViewPr>
      <p:guideLst/>
    </p:cSldViewPr>
  </p:slideViewPr>
  <p:outlineViewPr>
    <p:cViewPr>
      <p:scale>
        <a:sx n="33" d="100"/>
        <a:sy n="33" d="100"/>
      </p:scale>
      <p:origin x="0" y="-227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76A2-5B9F-4714-BE59-480B9C86B454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1F47-7B68-47F2-9885-4930072E1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35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4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3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7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sv.cuni.cz/" TargetMode="External"/><Relationship Id="rId4" Type="http://schemas.openxmlformats.org/officeDocument/2006/relationships/hyperlink" Target="mailto:iss@fsv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446756" y="1463015"/>
            <a:ext cx="5492683" cy="31966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4000" dirty="0" err="1"/>
              <a:t>Nations</a:t>
            </a:r>
            <a:r>
              <a:rPr lang="cs-CZ" sz="4000" dirty="0"/>
              <a:t> and </a:t>
            </a:r>
            <a:r>
              <a:rPr lang="cs-CZ" sz="4000" dirty="0" err="1"/>
              <a:t>Nationalism</a:t>
            </a:r>
            <a:r>
              <a:rPr lang="cs-CZ" sz="4000" dirty="0"/>
              <a:t>: </a:t>
            </a:r>
            <a:br>
              <a:rPr lang="cs-CZ" sz="4000" dirty="0"/>
            </a:br>
            <a:r>
              <a:rPr lang="cs-CZ" sz="4000" dirty="0"/>
              <a:t>An </a:t>
            </a:r>
            <a:r>
              <a:rPr lang="cs-CZ" sz="4000" dirty="0" err="1"/>
              <a:t>Advanced</a:t>
            </a:r>
            <a:r>
              <a:rPr lang="cs-CZ" sz="4000" dirty="0"/>
              <a:t> </a:t>
            </a:r>
            <a:r>
              <a:rPr lang="cs-CZ" sz="4000" dirty="0" err="1"/>
              <a:t>Course</a:t>
            </a:r>
            <a:br>
              <a:rPr lang="cs-CZ" sz="4000" dirty="0"/>
            </a:br>
            <a:r>
              <a:rPr lang="cs-CZ" sz="4000" dirty="0"/>
              <a:t>on </a:t>
            </a:r>
            <a:r>
              <a:rPr lang="cs-CZ" sz="4000" dirty="0" err="1"/>
              <a:t>Politics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and </a:t>
            </a:r>
            <a:r>
              <a:rPr lang="cs-CZ" sz="4000" dirty="0" err="1"/>
              <a:t>culture</a:t>
            </a:r>
            <a:endParaRPr lang="cs-CZ" alt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39439" y="1463014"/>
            <a:ext cx="4050279" cy="3293053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cs-CZ" sz="2000" dirty="0"/>
              <a:t>Zdeněk Uherek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zdenek.uherek@fsv.cuni.cz</a:t>
            </a:r>
          </a:p>
        </p:txBody>
      </p:sp>
      <p:sp>
        <p:nvSpPr>
          <p:cNvPr id="4" name="object 5"/>
          <p:cNvSpPr/>
          <p:nvPr/>
        </p:nvSpPr>
        <p:spPr>
          <a:xfrm>
            <a:off x="1837309" y="153669"/>
            <a:ext cx="3724402" cy="103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8472265" y="548680"/>
            <a:ext cx="1070609" cy="38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1991545" y="5668833"/>
            <a:ext cx="4159885" cy="52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69414">
              <a:lnSpc>
                <a:spcPct val="111500"/>
              </a:lnSpc>
            </a:pP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Charl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 Un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rs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ty,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F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acul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y of So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ial Sc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nces Insti</a:t>
            </a:r>
            <a:r>
              <a:rPr sz="1000" b="1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ute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of 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iologi</a:t>
            </a:r>
            <a:r>
              <a:rPr sz="1000" b="1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al 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tud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es</a:t>
            </a:r>
            <a:endParaRPr sz="1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65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 Kříže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8, 1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8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0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1000" spc="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 /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ss.f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v.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uni.cz /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iss@f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v.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uni.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z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/ +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20 2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80 2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7530523" y="5818526"/>
            <a:ext cx="107124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5"/>
              </a:lnSpc>
              <a:spcAft>
                <a:spcPts val="600"/>
              </a:spcAft>
            </a:pP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lang="cs-CZ" sz="12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w.fsv.c</a:t>
            </a:r>
            <a:r>
              <a:rPr lang="cs-CZ" sz="1200" b="1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ni.cz</a:t>
            </a:r>
            <a:endParaRPr lang="cs-CZ" sz="12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R="5715" algn="r">
              <a:lnSpc>
                <a:spcPts val="1405"/>
              </a:lnSpc>
              <a:spcAft>
                <a:spcPts val="600"/>
              </a:spcAft>
            </a:pPr>
            <a:r>
              <a:rPr lang="cs-CZ" sz="1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69841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Both nationalisms are frequent in western as well as eastern Europe.</a:t>
            </a:r>
          </a:p>
          <a:p>
            <a:r>
              <a:rPr lang="en-GB" dirty="0"/>
              <a:t>Typical state nationalism is in France and England. </a:t>
            </a:r>
          </a:p>
          <a:p>
            <a:endParaRPr lang="en-GB" dirty="0"/>
          </a:p>
          <a:p>
            <a:r>
              <a:rPr lang="en-GB" dirty="0"/>
              <a:t>Typical ethnic ones are in Scotland, Ireland, Poland, CR, Slovakia, Hungary etc. </a:t>
            </a:r>
          </a:p>
          <a:p>
            <a:endParaRPr lang="en-GB" dirty="0"/>
          </a:p>
          <a:p>
            <a:r>
              <a:rPr lang="en-GB" dirty="0"/>
              <a:t>Both approaches generate different behaviour to minorities, foreigners and different integration policies.</a:t>
            </a:r>
          </a:p>
        </p:txBody>
      </p:sp>
    </p:spTree>
    <p:extLst>
      <p:ext uri="{BB962C8B-B14F-4D97-AF65-F5344CB8AC3E}">
        <p14:creationId xmlns:p14="http://schemas.microsoft.com/office/powerpoint/2010/main" val="60290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Bosnia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model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stems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the </a:t>
            </a:r>
            <a:r>
              <a:rPr lang="cs-CZ" dirty="0" err="1"/>
              <a:t>ethno-religious</a:t>
            </a:r>
            <a:r>
              <a:rPr lang="cs-CZ" dirty="0"/>
              <a:t> </a:t>
            </a:r>
            <a:r>
              <a:rPr lang="cs-CZ" dirty="0" err="1"/>
              <a:t>division</a:t>
            </a:r>
            <a:r>
              <a:rPr lang="cs-CZ" dirty="0"/>
              <a:t> of </a:t>
            </a:r>
            <a:r>
              <a:rPr lang="cs-CZ" dirty="0" err="1"/>
              <a:t>labour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in the </a:t>
            </a:r>
            <a:r>
              <a:rPr lang="cs-CZ" dirty="0" err="1"/>
              <a:t>middle-ages</a:t>
            </a:r>
            <a:r>
              <a:rPr lang="cs-CZ" dirty="0"/>
              <a:t> but up to 19 </a:t>
            </a:r>
            <a:r>
              <a:rPr lang="cs-CZ" dirty="0" err="1"/>
              <a:t>Century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The </a:t>
            </a:r>
            <a:r>
              <a:rPr lang="cs-CZ" dirty="0" err="1"/>
              <a:t>division</a:t>
            </a:r>
            <a:r>
              <a:rPr lang="cs-CZ" dirty="0"/>
              <a:t> of </a:t>
            </a:r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visible</a:t>
            </a:r>
            <a:r>
              <a:rPr lang="cs-CZ" dirty="0"/>
              <a:t> in the </a:t>
            </a:r>
            <a:r>
              <a:rPr lang="cs-CZ" dirty="0" err="1"/>
              <a:t>space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5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0E690-FFBA-4BD3-9CC2-27C74023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7435B-372E-42E5-9582-A7845AB3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many </a:t>
            </a:r>
            <a:r>
              <a:rPr lang="cs-CZ" dirty="0" err="1"/>
              <a:t>spaces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</a:t>
            </a:r>
            <a:r>
              <a:rPr lang="cs-CZ" dirty="0" err="1"/>
              <a:t>numerous</a:t>
            </a:r>
            <a:r>
              <a:rPr lang="en-US" dirty="0"/>
              <a:t> transition types that include different distinguishing criteria.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in </a:t>
            </a:r>
            <a:r>
              <a:rPr lang="cs-CZ" dirty="0" err="1"/>
              <a:t>spaces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acquire</a:t>
            </a:r>
            <a:r>
              <a:rPr lang="cs-CZ" dirty="0"/>
              <a:t> </a:t>
            </a:r>
            <a:r>
              <a:rPr lang="cs-CZ" dirty="0" err="1"/>
              <a:t>firm</a:t>
            </a:r>
            <a:r>
              <a:rPr lang="cs-CZ" dirty="0"/>
              <a:t> 19th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unit.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92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7CBEC-41A1-43D9-9CB1-0F25CE19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F290D-3235-4919-913C-A0A23291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Bosnian</a:t>
            </a:r>
            <a:r>
              <a:rPr lang="cs-CZ" dirty="0"/>
              <a:t> </a:t>
            </a:r>
            <a:r>
              <a:rPr lang="cs-CZ" dirty="0" err="1"/>
              <a:t>Muslims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275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764" y="869467"/>
            <a:ext cx="7519386" cy="51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050" y="2016125"/>
            <a:ext cx="5234224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Enclave</a:t>
            </a:r>
            <a:r>
              <a:rPr lang="cs-CZ" dirty="0"/>
              <a:t> – </a:t>
            </a:r>
            <a:r>
              <a:rPr lang="cs-CZ" dirty="0" err="1"/>
              <a:t>multiethnicity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segregation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1429 </a:t>
            </a:r>
            <a:r>
              <a:rPr lang="cs-CZ" dirty="0" err="1"/>
              <a:t>Ocupied</a:t>
            </a:r>
            <a:r>
              <a:rPr lang="cs-CZ" dirty="0"/>
              <a:t> by </a:t>
            </a:r>
            <a:r>
              <a:rPr lang="cs-CZ" dirty="0" err="1"/>
              <a:t>Ottoman</a:t>
            </a:r>
            <a:r>
              <a:rPr lang="cs-CZ" dirty="0"/>
              <a:t> Empire</a:t>
            </a:r>
          </a:p>
          <a:p>
            <a:pPr marL="0" indent="0">
              <a:buNone/>
            </a:pPr>
            <a:r>
              <a:rPr lang="cs-CZ" dirty="0" err="1"/>
              <a:t>From</a:t>
            </a:r>
            <a:r>
              <a:rPr lang="cs-CZ" dirty="0"/>
              <a:t> 1461 </a:t>
            </a:r>
            <a:r>
              <a:rPr lang="cs-CZ" dirty="0" err="1"/>
              <a:t>used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urban</a:t>
            </a:r>
            <a:r>
              <a:rPr lang="cs-CZ" dirty="0"/>
              <a:t> centre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Muslim </a:t>
            </a:r>
            <a:r>
              <a:rPr lang="cs-CZ" dirty="0" err="1"/>
              <a:t>merchants</a:t>
            </a:r>
            <a:r>
              <a:rPr lang="cs-CZ" dirty="0"/>
              <a:t>, </a:t>
            </a:r>
            <a:r>
              <a:rPr lang="cs-CZ" dirty="0" err="1"/>
              <a:t>craftsmen</a:t>
            </a:r>
            <a:endParaRPr lang="cs-CZ" dirty="0"/>
          </a:p>
          <a:p>
            <a:r>
              <a:rPr lang="cs-CZ" dirty="0" err="1"/>
              <a:t>Catholic</a:t>
            </a:r>
            <a:r>
              <a:rPr lang="cs-CZ" dirty="0"/>
              <a:t> – </a:t>
            </a:r>
            <a:r>
              <a:rPr lang="cs-CZ" dirty="0" err="1"/>
              <a:t>Ragusan</a:t>
            </a:r>
            <a:r>
              <a:rPr lang="cs-CZ" dirty="0"/>
              <a:t> </a:t>
            </a:r>
            <a:r>
              <a:rPr lang="cs-CZ" dirty="0" err="1"/>
              <a:t>merchants</a:t>
            </a:r>
            <a:endParaRPr lang="cs-CZ" dirty="0"/>
          </a:p>
          <a:p>
            <a:r>
              <a:rPr lang="cs-CZ" dirty="0" err="1"/>
              <a:t>Franciscans</a:t>
            </a:r>
            <a:endParaRPr lang="cs-CZ" dirty="0"/>
          </a:p>
          <a:p>
            <a:r>
              <a:rPr lang="cs-CZ" dirty="0" err="1"/>
              <a:t>Serb</a:t>
            </a:r>
            <a:r>
              <a:rPr lang="cs-CZ" dirty="0"/>
              <a:t> </a:t>
            </a:r>
            <a:r>
              <a:rPr lang="cs-CZ" dirty="0" err="1"/>
              <a:t>herdsmen</a:t>
            </a:r>
            <a:r>
              <a:rPr lang="cs-CZ" dirty="0"/>
              <a:t>,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earn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in </a:t>
            </a:r>
            <a:r>
              <a:rPr lang="cs-CZ" dirty="0" err="1"/>
              <a:t>mountains</a:t>
            </a:r>
            <a:endParaRPr lang="cs-CZ" dirty="0"/>
          </a:p>
          <a:p>
            <a:r>
              <a:rPr lang="cs-CZ" dirty="0" err="1"/>
              <a:t>From</a:t>
            </a:r>
            <a:r>
              <a:rPr lang="cs-CZ" dirty="0"/>
              <a:t> 16thCentury </a:t>
            </a:r>
            <a:r>
              <a:rPr lang="cs-CZ" dirty="0" err="1"/>
              <a:t>Jews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Andalusia</a:t>
            </a:r>
            <a:r>
              <a:rPr lang="cs-CZ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0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24" y="332101"/>
            <a:ext cx="8576442" cy="6523293"/>
          </a:xfrm>
        </p:spPr>
      </p:pic>
    </p:spTree>
    <p:extLst>
      <p:ext uri="{BB962C8B-B14F-4D97-AF65-F5344CB8AC3E}">
        <p14:creationId xmlns:p14="http://schemas.microsoft.com/office/powerpoint/2010/main" val="149892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1683 </a:t>
            </a:r>
            <a:r>
              <a:rPr lang="cs-CZ" dirty="0" err="1"/>
              <a:t>battle</a:t>
            </a:r>
            <a:r>
              <a:rPr lang="cs-CZ" dirty="0"/>
              <a:t> in </a:t>
            </a:r>
            <a:r>
              <a:rPr lang="cs-CZ" dirty="0" err="1"/>
              <a:t>Vienna</a:t>
            </a:r>
            <a:endParaRPr lang="cs-CZ" dirty="0"/>
          </a:p>
          <a:p>
            <a:r>
              <a:rPr lang="cs-CZ" dirty="0"/>
              <a:t>1697 – Prince Eugene of </a:t>
            </a:r>
            <a:r>
              <a:rPr lang="cs-CZ" dirty="0" err="1"/>
              <a:t>Savoy</a:t>
            </a:r>
            <a:r>
              <a:rPr lang="cs-CZ" dirty="0"/>
              <a:t> </a:t>
            </a:r>
            <a:r>
              <a:rPr lang="cs-CZ" dirty="0" err="1"/>
              <a:t>burned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the city</a:t>
            </a:r>
          </a:p>
          <a:p>
            <a:pPr marL="0" indent="0">
              <a:buNone/>
            </a:pPr>
            <a:r>
              <a:rPr lang="cs-CZ" dirty="0" err="1"/>
              <a:t>Rebuilding</a:t>
            </a:r>
            <a:r>
              <a:rPr lang="cs-CZ" dirty="0"/>
              <a:t> of the city</a:t>
            </a:r>
          </a:p>
          <a:p>
            <a:pPr marL="0" indent="0">
              <a:buNone/>
            </a:pPr>
            <a:r>
              <a:rPr lang="cs-CZ" dirty="0"/>
              <a:t>1878 </a:t>
            </a:r>
            <a:r>
              <a:rPr lang="cs-CZ" dirty="0" err="1"/>
              <a:t>occupation</a:t>
            </a:r>
            <a:r>
              <a:rPr lang="cs-CZ" dirty="0"/>
              <a:t> of </a:t>
            </a:r>
            <a:r>
              <a:rPr lang="cs-CZ" dirty="0" err="1"/>
              <a:t>Austro-Hungary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quarters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Christians</a:t>
            </a:r>
            <a:r>
              <a:rPr lang="cs-CZ" dirty="0"/>
              <a:t> –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catholics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1918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residences</a:t>
            </a:r>
            <a:r>
              <a:rPr lang="cs-CZ" dirty="0"/>
              <a:t> of </a:t>
            </a:r>
            <a:r>
              <a:rPr lang="cs-CZ" dirty="0" err="1"/>
              <a:t>Serbs</a:t>
            </a:r>
            <a:r>
              <a:rPr lang="cs-CZ" dirty="0"/>
              <a:t> but the city, centre of </a:t>
            </a:r>
            <a:r>
              <a:rPr lang="cs-CZ" dirty="0" err="1"/>
              <a:t>Drinska</a:t>
            </a:r>
            <a:r>
              <a:rPr lang="cs-CZ" dirty="0"/>
              <a:t> </a:t>
            </a:r>
            <a:r>
              <a:rPr lang="cs-CZ" dirty="0" err="1"/>
              <a:t>Banoviva</a:t>
            </a:r>
            <a:r>
              <a:rPr lang="cs-CZ" dirty="0"/>
              <a:t>, not very </a:t>
            </a:r>
            <a:r>
              <a:rPr lang="cs-CZ" dirty="0" err="1"/>
              <a:t>important</a:t>
            </a:r>
            <a:r>
              <a:rPr lang="cs-CZ" dirty="0"/>
              <a:t> in the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Yugoslavia</a:t>
            </a:r>
            <a:r>
              <a:rPr lang="cs-CZ" dirty="0"/>
              <a:t>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the influence of </a:t>
            </a:r>
            <a:r>
              <a:rPr lang="cs-CZ" dirty="0" err="1"/>
              <a:t>Serbs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1941 – 1945 a part of </a:t>
            </a:r>
            <a:r>
              <a:rPr lang="cs-CZ" dirty="0" err="1"/>
              <a:t>Croatian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– </a:t>
            </a:r>
            <a:r>
              <a:rPr lang="cs-CZ" dirty="0" err="1"/>
              <a:t>Muslims</a:t>
            </a:r>
            <a:r>
              <a:rPr lang="cs-CZ" dirty="0"/>
              <a:t> </a:t>
            </a:r>
            <a:r>
              <a:rPr lang="cs-CZ" dirty="0" err="1"/>
              <a:t>alies</a:t>
            </a:r>
            <a:r>
              <a:rPr lang="cs-CZ" dirty="0"/>
              <a:t> of </a:t>
            </a:r>
            <a:r>
              <a:rPr lang="cs-CZ" dirty="0" err="1"/>
              <a:t>Croats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Serbs</a:t>
            </a:r>
            <a:r>
              <a:rPr lang="cs-CZ" dirty="0"/>
              <a:t> and </a:t>
            </a:r>
            <a:r>
              <a:rPr lang="cs-CZ" dirty="0" err="1"/>
              <a:t>Jews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1945 – 1991 a </a:t>
            </a:r>
            <a:r>
              <a:rPr lang="cs-CZ" dirty="0" err="1"/>
              <a:t>capital</a:t>
            </a:r>
            <a:r>
              <a:rPr lang="cs-CZ" dirty="0"/>
              <a:t> of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Federal</a:t>
            </a:r>
            <a:r>
              <a:rPr lang="cs-CZ" dirty="0"/>
              <a:t> Republic of </a:t>
            </a:r>
            <a:r>
              <a:rPr lang="cs-CZ" dirty="0" err="1"/>
              <a:t>Bosnia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1970s - 1980s masive </a:t>
            </a:r>
            <a:r>
              <a:rPr lang="cs-CZ" dirty="0" err="1"/>
              <a:t>industrialization</a:t>
            </a:r>
            <a:r>
              <a:rPr lang="cs-CZ" dirty="0"/>
              <a:t> and </a:t>
            </a:r>
            <a:r>
              <a:rPr lang="cs-CZ" dirty="0" err="1"/>
              <a:t>development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1984 – </a:t>
            </a:r>
            <a:r>
              <a:rPr lang="cs-CZ" dirty="0" err="1"/>
              <a:t>winter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02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1677988" y="242888"/>
          <a:ext cx="9299575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42" imgH="4533666" progId="AcroExch.Document.DC">
                  <p:embed/>
                </p:oleObj>
              </mc:Choice>
              <mc:Fallback>
                <p:oleObj name="Acrobat Document" r:id="rId2" imgW="6415642" imgH="4533666" progId="AcroExch.Document.DC">
                  <p:embed/>
                  <p:pic>
                    <p:nvPicPr>
                      <p:cNvPr id="4" name="Zástupný symbol pro obsah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7988" y="242888"/>
                        <a:ext cx="9299575" cy="657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91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err="1"/>
              <a:t>Nations</a:t>
            </a:r>
            <a:r>
              <a:rPr lang="cs-CZ" b="1" dirty="0"/>
              <a:t> and </a:t>
            </a:r>
            <a:r>
              <a:rPr lang="cs-CZ" b="1" dirty="0" err="1"/>
              <a:t>identities</a:t>
            </a:r>
            <a:r>
              <a:rPr lang="cs-CZ" b="1" dirty="0"/>
              <a:t>: </a:t>
            </a:r>
            <a:r>
              <a:rPr lang="cs-CZ" b="1" dirty="0" err="1"/>
              <a:t>Bosnia</a:t>
            </a:r>
            <a:r>
              <a:rPr lang="cs-CZ" b="1" dirty="0"/>
              <a:t> and </a:t>
            </a:r>
            <a:r>
              <a:rPr lang="cs-CZ" b="1" dirty="0" err="1"/>
              <a:t>Herzegovina</a:t>
            </a:r>
            <a:r>
              <a:rPr lang="cs-CZ" b="1" dirty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901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1945 – 1990</a:t>
            </a:r>
          </a:p>
          <a:p>
            <a:pPr marL="0" indent="0">
              <a:buNone/>
            </a:pPr>
            <a:r>
              <a:rPr lang="cs-CZ" dirty="0" err="1"/>
              <a:t>Bosniaks</a:t>
            </a:r>
            <a:r>
              <a:rPr lang="cs-CZ" dirty="0"/>
              <a:t> </a:t>
            </a:r>
            <a:r>
              <a:rPr lang="cs-CZ" dirty="0" err="1"/>
              <a:t>absorbed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game </a:t>
            </a:r>
            <a:r>
              <a:rPr lang="cs-CZ" dirty="0" err="1"/>
              <a:t>under</a:t>
            </a:r>
            <a:r>
              <a:rPr lang="cs-CZ" dirty="0"/>
              <a:t> the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umbrela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Members</a:t>
            </a:r>
            <a:r>
              <a:rPr lang="cs-CZ" dirty="0"/>
              <a:t> of the </a:t>
            </a:r>
            <a:r>
              <a:rPr lang="cs-CZ" dirty="0" err="1"/>
              <a:t>supranation</a:t>
            </a:r>
            <a:r>
              <a:rPr lang="cs-CZ" dirty="0"/>
              <a:t>, </a:t>
            </a:r>
            <a:r>
              <a:rPr lang="cs-CZ" dirty="0" err="1"/>
              <a:t>Yugoslavians</a:t>
            </a:r>
            <a:r>
              <a:rPr lang="cs-CZ" dirty="0"/>
              <a:t> but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identity</a:t>
            </a:r>
          </a:p>
          <a:p>
            <a:pPr marL="0" indent="0">
              <a:buNone/>
            </a:pP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predominantly</a:t>
            </a:r>
            <a:r>
              <a:rPr lang="cs-CZ" dirty="0"/>
              <a:t> </a:t>
            </a:r>
            <a:r>
              <a:rPr lang="cs-CZ" dirty="0" err="1"/>
              <a:t>Muslims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succeeded</a:t>
            </a:r>
            <a:r>
              <a:rPr lang="cs-CZ" dirty="0"/>
              <a:t> in 1968 </a:t>
            </a:r>
            <a:r>
              <a:rPr lang="cs-CZ" dirty="0" err="1"/>
              <a:t>push</a:t>
            </a:r>
            <a:r>
              <a:rPr lang="cs-CZ" dirty="0"/>
              <a:t> the </a:t>
            </a:r>
            <a:r>
              <a:rPr lang="cs-CZ" dirty="0" err="1"/>
              <a:t>Communist</a:t>
            </a:r>
            <a:r>
              <a:rPr lang="cs-CZ" dirty="0"/>
              <a:t> party and the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Muslims</a:t>
            </a:r>
            <a:r>
              <a:rPr lang="cs-CZ" dirty="0"/>
              <a:t> as a </a:t>
            </a:r>
            <a:r>
              <a:rPr lang="cs-CZ" dirty="0" err="1"/>
              <a:t>Yugoslavian</a:t>
            </a:r>
            <a:r>
              <a:rPr lang="cs-CZ" dirty="0"/>
              <a:t> </a:t>
            </a:r>
            <a:r>
              <a:rPr lang="cs-CZ" dirty="0" err="1"/>
              <a:t>nationality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en-GB" dirty="0"/>
              <a:t>Prior to this, the great majority of Bosnian Muslims had declared either </a:t>
            </a:r>
            <a:r>
              <a:rPr lang="en-GB" i="1" dirty="0"/>
              <a:t>Ethnically Undecided Muslim</a:t>
            </a:r>
            <a:r>
              <a:rPr lang="en-GB" dirty="0"/>
              <a:t> or – to a lesser extent – </a:t>
            </a:r>
            <a:r>
              <a:rPr lang="en-GB" i="1" dirty="0"/>
              <a:t>Undecided Yugoslav</a:t>
            </a:r>
            <a:r>
              <a:rPr lang="en-GB" dirty="0"/>
              <a:t> in censuses pertaining to Yugoslavia as the other available options were </a:t>
            </a:r>
            <a:r>
              <a:rPr lang="en-GB" i="1" dirty="0"/>
              <a:t>Serb-Muslim</a:t>
            </a:r>
            <a:r>
              <a:rPr lang="en-GB" dirty="0"/>
              <a:t> and</a:t>
            </a:r>
            <a:r>
              <a:rPr lang="cs-CZ" dirty="0"/>
              <a:t> </a:t>
            </a:r>
            <a:r>
              <a:rPr lang="cs-CZ" dirty="0" err="1"/>
              <a:t>Croat</a:t>
            </a:r>
            <a:r>
              <a:rPr lang="cs-CZ" dirty="0"/>
              <a:t> - Muslim.</a:t>
            </a:r>
          </a:p>
          <a:p>
            <a:pPr marL="0" indent="0">
              <a:buNone/>
            </a:pP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Muslims</a:t>
            </a:r>
            <a:r>
              <a:rPr lang="cs-CZ" dirty="0"/>
              <a:t> and not </a:t>
            </a:r>
            <a:r>
              <a:rPr lang="cs-CZ" dirty="0" err="1"/>
              <a:t>Bosniaks</a:t>
            </a:r>
            <a:r>
              <a:rPr lang="cs-CZ" dirty="0"/>
              <a:t>? </a:t>
            </a:r>
            <a:r>
              <a:rPr lang="cs-CZ" dirty="0" err="1"/>
              <a:t>Bosniak</a:t>
            </a:r>
            <a:r>
              <a:rPr lang="cs-CZ" dirty="0"/>
              <a:t> </a:t>
            </a:r>
            <a:r>
              <a:rPr lang="cs-CZ" dirty="0" err="1"/>
              <a:t>seem</a:t>
            </a:r>
            <a:r>
              <a:rPr lang="cs-CZ" dirty="0"/>
              <a:t> </a:t>
            </a:r>
            <a:r>
              <a:rPr lang="cs-CZ" dirty="0" err="1"/>
              <a:t>pejorative</a:t>
            </a:r>
            <a:r>
              <a:rPr lang="cs-CZ" dirty="0"/>
              <a:t> </a:t>
            </a:r>
            <a:r>
              <a:rPr lang="cs-CZ" dirty="0" err="1"/>
              <a:t>denomination</a:t>
            </a:r>
            <a:r>
              <a:rPr lang="cs-CZ" dirty="0"/>
              <a:t> of </a:t>
            </a:r>
            <a:r>
              <a:rPr lang="cs-CZ" dirty="0" err="1"/>
              <a:t>backward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Politics</a:t>
            </a:r>
            <a:r>
              <a:rPr lang="cs-CZ" dirty="0"/>
              <a:t> of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the </a:t>
            </a:r>
            <a:r>
              <a:rPr lang="cs-CZ" dirty="0" err="1"/>
              <a:t>communist</a:t>
            </a:r>
            <a:r>
              <a:rPr lang="cs-CZ" dirty="0"/>
              <a:t> régime </a:t>
            </a:r>
            <a:r>
              <a:rPr lang="cs-CZ" dirty="0" err="1"/>
              <a:t>partially</a:t>
            </a:r>
            <a:r>
              <a:rPr lang="cs-CZ" dirty="0"/>
              <a:t> </a:t>
            </a:r>
            <a:r>
              <a:rPr lang="cs-CZ" dirty="0" err="1"/>
              <a:t>dissoluted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segregation</a:t>
            </a:r>
            <a:r>
              <a:rPr lang="cs-CZ" dirty="0"/>
              <a:t> in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of the city.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Change</a:t>
            </a:r>
            <a:r>
              <a:rPr lang="cs-CZ" dirty="0"/>
              <a:t> of </a:t>
            </a:r>
            <a:r>
              <a:rPr lang="cs-CZ" dirty="0" err="1"/>
              <a:t>power</a:t>
            </a:r>
            <a:r>
              <a:rPr lang="cs-CZ" dirty="0"/>
              <a:t> relations – </a:t>
            </a:r>
            <a:r>
              <a:rPr lang="cs-CZ" dirty="0" err="1"/>
              <a:t>about</a:t>
            </a:r>
            <a:r>
              <a:rPr lang="cs-CZ" dirty="0"/>
              <a:t> 65 % of </a:t>
            </a:r>
            <a:r>
              <a:rPr lang="cs-CZ" dirty="0" err="1"/>
              <a:t>inhabitants</a:t>
            </a:r>
            <a:r>
              <a:rPr lang="cs-CZ" dirty="0"/>
              <a:t> of </a:t>
            </a:r>
            <a:r>
              <a:rPr lang="cs-CZ" dirty="0" err="1"/>
              <a:t>Bosnia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by the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nationality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5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" y="210207"/>
            <a:ext cx="11790075" cy="6631919"/>
          </a:xfrm>
        </p:spPr>
      </p:pic>
    </p:spTree>
    <p:extLst>
      <p:ext uri="{BB962C8B-B14F-4D97-AF65-F5344CB8AC3E}">
        <p14:creationId xmlns:p14="http://schemas.microsoft.com/office/powerpoint/2010/main" val="71112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of the city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purified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the </a:t>
            </a:r>
            <a:r>
              <a:rPr lang="cs-CZ" dirty="0" err="1"/>
              <a:t>war</a:t>
            </a:r>
            <a:r>
              <a:rPr lang="cs-CZ" dirty="0"/>
              <a:t> – but not </a:t>
            </a:r>
            <a:r>
              <a:rPr lang="cs-CZ" dirty="0" err="1"/>
              <a:t>rigidly</a:t>
            </a:r>
            <a:r>
              <a:rPr lang="cs-CZ" dirty="0"/>
              <a:t> (</a:t>
            </a: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marryages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played</a:t>
            </a:r>
            <a:r>
              <a:rPr lang="cs-CZ" dirty="0"/>
              <a:t> </a:t>
            </a:r>
            <a:r>
              <a:rPr lang="cs-CZ" dirty="0" err="1"/>
              <a:t>phones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120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05" y="89317"/>
            <a:ext cx="9924495" cy="67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83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re-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continued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the </a:t>
            </a:r>
            <a:r>
              <a:rPr lang="cs-CZ" dirty="0" err="1"/>
              <a:t>war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745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Situation</a:t>
            </a:r>
            <a:r>
              <a:rPr lang="cs-CZ" sz="2400" dirty="0"/>
              <a:t> in Sarajevo </a:t>
            </a:r>
            <a:r>
              <a:rPr lang="cs-CZ" sz="2400" dirty="0" err="1"/>
              <a:t>copied</a:t>
            </a:r>
            <a:r>
              <a:rPr lang="cs-CZ" sz="2400" dirty="0"/>
              <a:t> the </a:t>
            </a:r>
            <a:r>
              <a:rPr lang="cs-CZ" sz="2400" dirty="0" err="1"/>
              <a:t>state</a:t>
            </a:r>
            <a:r>
              <a:rPr lang="cs-CZ" sz="2400" dirty="0"/>
              <a:t> of </a:t>
            </a:r>
            <a:r>
              <a:rPr lang="cs-CZ" sz="2400" dirty="0" err="1"/>
              <a:t>affairs</a:t>
            </a:r>
            <a:r>
              <a:rPr lang="cs-CZ" sz="2400" dirty="0"/>
              <a:t> in </a:t>
            </a:r>
            <a:r>
              <a:rPr lang="cs-CZ" sz="2400" dirty="0" err="1"/>
              <a:t>BiH</a:t>
            </a:r>
            <a:r>
              <a:rPr lang="cs-CZ" sz="2400" dirty="0"/>
              <a:t> in </a:t>
            </a:r>
            <a:r>
              <a:rPr lang="cs-CZ" sz="2400" dirty="0" err="1"/>
              <a:t>general</a:t>
            </a:r>
            <a:endParaRPr lang="en-GB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14" y="2016125"/>
            <a:ext cx="7088297" cy="3449638"/>
          </a:xfrm>
        </p:spPr>
      </p:pic>
    </p:spTree>
    <p:extLst>
      <p:ext uri="{BB962C8B-B14F-4D97-AF65-F5344CB8AC3E}">
        <p14:creationId xmlns:p14="http://schemas.microsoft.com/office/powerpoint/2010/main" val="164624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05" y="220717"/>
            <a:ext cx="9906392" cy="6637283"/>
          </a:xfrm>
        </p:spPr>
      </p:pic>
    </p:spTree>
    <p:extLst>
      <p:ext uri="{BB962C8B-B14F-4D97-AF65-F5344CB8AC3E}">
        <p14:creationId xmlns:p14="http://schemas.microsoft.com/office/powerpoint/2010/main" val="428945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9" y="15766"/>
            <a:ext cx="9097762" cy="6823321"/>
          </a:xfrm>
        </p:spPr>
      </p:pic>
    </p:spTree>
    <p:extLst>
      <p:ext uri="{BB962C8B-B14F-4D97-AF65-F5344CB8AC3E}">
        <p14:creationId xmlns:p14="http://schemas.microsoft.com/office/powerpoint/2010/main" val="1274175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 1991 and </a:t>
            </a:r>
            <a:r>
              <a:rPr lang="cs-CZ" dirty="0" err="1"/>
              <a:t>than</a:t>
            </a:r>
            <a:r>
              <a:rPr lang="cs-CZ" dirty="0"/>
              <a:t> in 19thCentury</a:t>
            </a:r>
          </a:p>
          <a:p>
            <a:pPr marL="0" indent="0">
              <a:buNone/>
            </a:pPr>
            <a:r>
              <a:rPr lang="cs-CZ" dirty="0" err="1"/>
              <a:t>Description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of</a:t>
            </a:r>
          </a:p>
          <a:p>
            <a:r>
              <a:rPr lang="cs-CZ" dirty="0" err="1"/>
              <a:t>Multi-ethnic</a:t>
            </a:r>
            <a:r>
              <a:rPr lang="cs-CZ" dirty="0"/>
              <a:t> </a:t>
            </a:r>
            <a:r>
              <a:rPr lang="cs-CZ" dirty="0" err="1"/>
              <a:t>enclaves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plurality.</a:t>
            </a:r>
          </a:p>
          <a:p>
            <a:endParaRPr lang="cs-CZ" dirty="0"/>
          </a:p>
          <a:p>
            <a:r>
              <a:rPr lang="cs-CZ" dirty="0"/>
              <a:t>And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the </a:t>
            </a:r>
            <a:r>
              <a:rPr lang="cs-CZ" dirty="0" err="1"/>
              <a:t>nation</a:t>
            </a:r>
            <a:r>
              <a:rPr lang="cs-CZ" dirty="0"/>
              <a:t>?</a:t>
            </a:r>
          </a:p>
          <a:p>
            <a:r>
              <a:rPr lang="cs-CZ" dirty="0" err="1"/>
              <a:t>Nacia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more </a:t>
            </a:r>
            <a:r>
              <a:rPr lang="cs-CZ" dirty="0" err="1"/>
              <a:t>general</a:t>
            </a:r>
            <a:r>
              <a:rPr lang="cs-CZ" dirty="0"/>
              <a:t> term, </a:t>
            </a:r>
            <a:r>
              <a:rPr lang="cs-CZ" dirty="0" err="1"/>
              <a:t>used</a:t>
            </a:r>
            <a:r>
              <a:rPr lang="cs-CZ" dirty="0"/>
              <a:t> in many </a:t>
            </a:r>
            <a:r>
              <a:rPr lang="cs-CZ" dirty="0" err="1"/>
              <a:t>ways</a:t>
            </a:r>
            <a:r>
              <a:rPr 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423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Discourses of trans-ethnic </a:t>
            </a:r>
            <a:r>
              <a:rPr lang="en-GB" dirty="0" err="1"/>
              <a:t>narod</a:t>
            </a:r>
            <a:r>
              <a:rPr lang="en-GB" dirty="0"/>
              <a:t> in </a:t>
            </a:r>
            <a:r>
              <a:rPr lang="en-GB" dirty="0" err="1"/>
              <a:t>postwar</a:t>
            </a:r>
            <a:r>
              <a:rPr lang="cs-CZ" dirty="0"/>
              <a:t> </a:t>
            </a:r>
            <a:r>
              <a:rPr lang="en-GB" dirty="0"/>
              <a:t>Bosnia and Herzegovina</a:t>
            </a:r>
            <a:r>
              <a:rPr lang="cs-CZ" dirty="0"/>
              <a:t>. </a:t>
            </a:r>
            <a:r>
              <a:rPr lang="en-GB" dirty="0" err="1"/>
              <a:t>Azra</a:t>
            </a:r>
            <a:r>
              <a:rPr lang="en-GB" dirty="0"/>
              <a:t> </a:t>
            </a:r>
            <a:r>
              <a:rPr lang="en-GB" dirty="0" err="1"/>
              <a:t>Hromadžić</a:t>
            </a:r>
            <a:r>
              <a:rPr lang="cs-CZ" dirty="0"/>
              <a:t>, </a:t>
            </a:r>
            <a:r>
              <a:rPr lang="en-GB" dirty="0"/>
              <a:t>Nationalities Papers, 2013</a:t>
            </a:r>
            <a:r>
              <a:rPr lang="cs-CZ" dirty="0"/>
              <a:t>, </a:t>
            </a:r>
            <a:r>
              <a:rPr lang="en-GB" dirty="0"/>
              <a:t>Vol. 41, No. 2, 259–275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Nostalgic</a:t>
            </a:r>
            <a:r>
              <a:rPr lang="cs-CZ" dirty="0"/>
              <a:t> </a:t>
            </a:r>
            <a:r>
              <a:rPr lang="cs-CZ" dirty="0" err="1"/>
              <a:t>notion</a:t>
            </a:r>
            <a:r>
              <a:rPr lang="cs-CZ" dirty="0"/>
              <a:t> of the </a:t>
            </a:r>
            <a:r>
              <a:rPr lang="cs-CZ" i="1" dirty="0" err="1"/>
              <a:t>nacia</a:t>
            </a:r>
            <a:r>
              <a:rPr lang="cs-CZ" i="1" dirty="0"/>
              <a:t>:</a:t>
            </a:r>
          </a:p>
          <a:p>
            <a:r>
              <a:rPr lang="en-GB" dirty="0"/>
              <a:t>Let me tell you how it is . . . it is like you had one big house, where you moved around freely.</a:t>
            </a:r>
            <a:r>
              <a:rPr lang="cs-CZ" dirty="0"/>
              <a:t> </a:t>
            </a:r>
            <a:r>
              <a:rPr lang="en-GB" dirty="0"/>
              <a:t>In that house you had your own room, but you spent much time in the living room, visiting</a:t>
            </a:r>
            <a:r>
              <a:rPr lang="cs-CZ" dirty="0"/>
              <a:t> </a:t>
            </a:r>
            <a:r>
              <a:rPr lang="en-GB" dirty="0"/>
              <a:t>with other people. Or you [would] go and see them in their own rooms, which always</a:t>
            </a:r>
            <a:r>
              <a:rPr lang="cs-CZ" dirty="0"/>
              <a:t> </a:t>
            </a:r>
            <a:r>
              <a:rPr lang="en-GB" dirty="0"/>
              <a:t>stayed unlocked. You loved that house . . . now, there is no living room . . . the space where</a:t>
            </a:r>
            <a:r>
              <a:rPr lang="cs-CZ" dirty="0"/>
              <a:t> </a:t>
            </a:r>
            <a:r>
              <a:rPr lang="en-GB" dirty="0"/>
              <a:t>it used to be is destroyed and neglected, covered in shit and dirt. No one goes there</a:t>
            </a:r>
            <a:r>
              <a:rPr lang="cs-CZ" dirty="0"/>
              <a:t> </a:t>
            </a:r>
            <a:r>
              <a:rPr lang="en-GB" dirty="0"/>
              <a:t>anymore. And people . . . they do not leave their rooms, which are locked at all times.. . .</a:t>
            </a:r>
            <a:r>
              <a:rPr lang="cs-CZ" dirty="0"/>
              <a:t> </a:t>
            </a:r>
            <a:r>
              <a:rPr lang="en-GB" dirty="0"/>
              <a:t>But we all remember how once we had a house.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1337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Nation</a:t>
            </a:r>
            <a:r>
              <a:rPr lang="cs-CZ" dirty="0"/>
              <a:t> – </a:t>
            </a:r>
            <a:r>
              <a:rPr lang="cs-CZ" dirty="0" err="1"/>
              <a:t>definition</a:t>
            </a:r>
            <a:r>
              <a:rPr lang="cs-CZ" dirty="0"/>
              <a:t>,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Nation</a:t>
            </a:r>
            <a:r>
              <a:rPr lang="cs-CZ" dirty="0"/>
              <a:t> – Oxford </a:t>
            </a:r>
            <a:r>
              <a:rPr lang="cs-CZ" dirty="0" err="1"/>
              <a:t>dictionary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A large body of people united by common descent, history, culture, or language, inhabiting a particular state or territory.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Gellner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en-GB" dirty="0"/>
              <a:t>Nationalism, the organization of human groups into large, centrally educated, culturally homogeneous units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GB" dirty="0"/>
              <a:t>Nationalism is a theory of political legitimacy, which requires that ethnic boundaries should not cut across political ones … It follows that a territorial political unit can only become ethnically homogenous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GB" dirty="0"/>
              <a:t>The roots of nationalism [are] in the distinctive structural requirements of industrial society … Universal literacy and a high level of numerical, technical and general sophistication are among its functional prerequisites.</a:t>
            </a:r>
          </a:p>
        </p:txBody>
      </p:sp>
    </p:spTree>
    <p:extLst>
      <p:ext uri="{BB962C8B-B14F-4D97-AF65-F5344CB8AC3E}">
        <p14:creationId xmlns:p14="http://schemas.microsoft.com/office/powerpoint/2010/main" val="399642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Hromadžić</a:t>
            </a:r>
            <a:r>
              <a:rPr lang="cs-CZ" dirty="0"/>
              <a:t> – </a:t>
            </a:r>
            <a:r>
              <a:rPr lang="cs-CZ" dirty="0" err="1"/>
              <a:t>criticism</a:t>
            </a:r>
            <a:r>
              <a:rPr lang="cs-CZ" dirty="0"/>
              <a:t> of the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division</a:t>
            </a:r>
            <a:r>
              <a:rPr lang="cs-CZ" dirty="0"/>
              <a:t> in the </a:t>
            </a:r>
            <a:r>
              <a:rPr lang="cs-CZ" dirty="0" err="1"/>
              <a:t>Bosnian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more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homogenious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.</a:t>
            </a:r>
          </a:p>
          <a:p>
            <a:r>
              <a:rPr lang="cs-CZ" dirty="0"/>
              <a:t>Census 1991: 25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categories</a:t>
            </a:r>
            <a:endParaRPr lang="cs-CZ" dirty="0"/>
          </a:p>
          <a:p>
            <a:r>
              <a:rPr lang="cs-CZ" dirty="0"/>
              <a:t>Census 2007 </a:t>
            </a:r>
            <a:r>
              <a:rPr lang="cs-CZ" dirty="0" err="1"/>
              <a:t>four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 </a:t>
            </a:r>
            <a:r>
              <a:rPr lang="cs-CZ" dirty="0" err="1"/>
              <a:t>Serbs</a:t>
            </a:r>
            <a:r>
              <a:rPr lang="cs-CZ" dirty="0"/>
              <a:t>, </a:t>
            </a:r>
            <a:r>
              <a:rPr lang="cs-CZ" dirty="0" err="1"/>
              <a:t>Croats</a:t>
            </a:r>
            <a:r>
              <a:rPr lang="cs-CZ" dirty="0"/>
              <a:t>, </a:t>
            </a:r>
            <a:r>
              <a:rPr lang="cs-CZ" dirty="0" err="1"/>
              <a:t>Bosnians</a:t>
            </a:r>
            <a:r>
              <a:rPr lang="cs-CZ" dirty="0"/>
              <a:t>, </a:t>
            </a:r>
            <a:r>
              <a:rPr lang="cs-CZ" dirty="0" err="1"/>
              <a:t>Others</a:t>
            </a:r>
            <a:endParaRPr lang="cs-CZ" dirty="0"/>
          </a:p>
          <a:p>
            <a:r>
              <a:rPr lang="en-GB" dirty="0"/>
              <a:t>What can I say when someone asks me who I am? I cannot say that I am </a:t>
            </a:r>
            <a:r>
              <a:rPr lang="en-GB" dirty="0" err="1"/>
              <a:t>Ostali</a:t>
            </a:r>
            <a:r>
              <a:rPr lang="en-GB" dirty="0"/>
              <a:t> since it sounds</a:t>
            </a:r>
            <a:r>
              <a:rPr lang="cs-CZ" dirty="0"/>
              <a:t> </a:t>
            </a:r>
            <a:r>
              <a:rPr lang="en-GB" dirty="0"/>
              <a:t>like I am Bulgarian, Eskimo, or something . . . hmm . . . like I am not from here, like I am some</a:t>
            </a:r>
            <a:r>
              <a:rPr lang="cs-CZ" dirty="0"/>
              <a:t> </a:t>
            </a:r>
            <a:r>
              <a:rPr lang="en-GB" dirty="0"/>
              <a:t>foreigner, </a:t>
            </a:r>
            <a:r>
              <a:rPr lang="en-GB" dirty="0" err="1"/>
              <a:t>k’o</a:t>
            </a:r>
            <a:r>
              <a:rPr lang="en-GB" dirty="0"/>
              <a:t> da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zalut’o</a:t>
            </a:r>
            <a:r>
              <a:rPr lang="en-GB" dirty="0"/>
              <a:t> [as if I lost my way].. . . As you know, my dad is Muslim and my</a:t>
            </a:r>
            <a:r>
              <a:rPr lang="cs-CZ" dirty="0"/>
              <a:t> </a:t>
            </a:r>
            <a:r>
              <a:rPr lang="en-GB" dirty="0"/>
              <a:t>mom is Croat. I grew up in Croatia and I know more about Christmas than about Ramadan,</a:t>
            </a:r>
            <a:r>
              <a:rPr lang="cs-CZ" dirty="0"/>
              <a:t> </a:t>
            </a:r>
            <a:r>
              <a:rPr lang="en-GB" dirty="0"/>
              <a:t>because my dad did not care about it [Islam], to teach me and my sister. When people ask me</a:t>
            </a:r>
            <a:r>
              <a:rPr lang="cs-CZ" dirty="0"/>
              <a:t> </a:t>
            </a:r>
            <a:r>
              <a:rPr lang="en-GB" dirty="0"/>
              <a:t>who I am, I cannot say that I am </a:t>
            </a:r>
            <a:r>
              <a:rPr lang="en-GB" dirty="0" err="1"/>
              <a:t>Musliman</a:t>
            </a:r>
            <a:r>
              <a:rPr lang="en-GB" dirty="0"/>
              <a:t> [male for Muslim] because I know less about Islam</a:t>
            </a:r>
            <a:r>
              <a:rPr lang="cs-CZ" dirty="0"/>
              <a:t> </a:t>
            </a:r>
            <a:r>
              <a:rPr lang="en-GB" dirty="0"/>
              <a:t>than about other religions. But what else can I say.. . . If that fucking Bosnian nation existed, it</a:t>
            </a:r>
            <a:r>
              <a:rPr lang="cs-CZ" dirty="0"/>
              <a:t> </a:t>
            </a:r>
            <a:r>
              <a:rPr lang="en-GB" dirty="0"/>
              <a:t>would be so much easier.</a:t>
            </a:r>
          </a:p>
        </p:txBody>
      </p:sp>
    </p:spTree>
    <p:extLst>
      <p:ext uri="{BB962C8B-B14F-4D97-AF65-F5344CB8AC3E}">
        <p14:creationId xmlns:p14="http://schemas.microsoft.com/office/powerpoint/2010/main" val="3288190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a result of this multidimensionality, </a:t>
            </a:r>
            <a:r>
              <a:rPr lang="en-GB" dirty="0" err="1"/>
              <a:t>narod</a:t>
            </a:r>
            <a:r>
              <a:rPr lang="en-GB" dirty="0"/>
              <a:t> emerged as a popular icon in academic</a:t>
            </a:r>
            <a:r>
              <a:rPr lang="cs-CZ" dirty="0"/>
              <a:t> </a:t>
            </a:r>
            <a:r>
              <a:rPr lang="en-GB" dirty="0"/>
              <a:t>literature focusing on the former Yugoslavia. Regardless of its popularity, it escapes an</a:t>
            </a:r>
            <a:r>
              <a:rPr lang="cs-CZ" dirty="0"/>
              <a:t> </a:t>
            </a:r>
            <a:r>
              <a:rPr lang="en-GB" dirty="0"/>
              <a:t>easy definition, since it connotes multiple, conflicting, and context-dependent meanings</a:t>
            </a:r>
            <a:r>
              <a:rPr lang="cs-CZ" dirty="0"/>
              <a:t> </a:t>
            </a:r>
            <a:r>
              <a:rPr lang="en-GB" dirty="0"/>
              <a:t>at once. For example, </a:t>
            </a:r>
            <a:r>
              <a:rPr lang="en-GB" dirty="0" err="1"/>
              <a:t>narod</a:t>
            </a:r>
            <a:r>
              <a:rPr lang="en-GB" dirty="0"/>
              <a:t> does not make the distinction between people and nation</a:t>
            </a:r>
            <a:r>
              <a:rPr lang="cs-CZ" dirty="0"/>
              <a:t> </a:t>
            </a:r>
            <a:r>
              <a:rPr lang="en-GB" dirty="0"/>
              <a:t>(Woodward 1995, 30).</a:t>
            </a:r>
            <a:endParaRPr lang="cs-CZ" dirty="0"/>
          </a:p>
          <a:p>
            <a:r>
              <a:rPr lang="cs-CZ" dirty="0"/>
              <a:t>A</a:t>
            </a:r>
            <a:r>
              <a:rPr lang="en-GB" dirty="0" err="1"/>
              <a:t>ssociated</a:t>
            </a:r>
            <a:r>
              <a:rPr lang="en-GB" dirty="0"/>
              <a:t> with the </a:t>
            </a:r>
            <a:r>
              <a:rPr lang="en-GB" dirty="0" err="1"/>
              <a:t>Narodno-oslobodila</a:t>
            </a:r>
            <a:r>
              <a:rPr lang="cs-CZ" dirty="0"/>
              <a:t>č</a:t>
            </a:r>
            <a:r>
              <a:rPr lang="en-GB" dirty="0" err="1"/>
              <a:t>ka</a:t>
            </a:r>
            <a:r>
              <a:rPr lang="en-GB" dirty="0"/>
              <a:t> </a:t>
            </a:r>
            <a:r>
              <a:rPr lang="en-GB" dirty="0" err="1"/>
              <a:t>borba</a:t>
            </a:r>
            <a:r>
              <a:rPr lang="cs-CZ" dirty="0"/>
              <a:t> </a:t>
            </a:r>
            <a:r>
              <a:rPr lang="en-GB" dirty="0"/>
              <a:t>(People’s Liberation Movement) during WWII. As a consequence of this understanding</a:t>
            </a:r>
            <a:r>
              <a:rPr lang="cs-CZ" dirty="0"/>
              <a:t> </a:t>
            </a:r>
            <a:r>
              <a:rPr lang="en-GB" dirty="0"/>
              <a:t>and promotion of </a:t>
            </a:r>
            <a:r>
              <a:rPr lang="en-GB" dirty="0" err="1"/>
              <a:t>narod</a:t>
            </a:r>
            <a:r>
              <a:rPr lang="en-GB" dirty="0"/>
              <a:t> as a </a:t>
            </a:r>
            <a:r>
              <a:rPr lang="en-GB" dirty="0" err="1"/>
              <a:t>collectivity</a:t>
            </a:r>
            <a:r>
              <a:rPr lang="en-GB" dirty="0"/>
              <a:t> of all Yugoslavs, during the early years of the</a:t>
            </a:r>
            <a:r>
              <a:rPr lang="cs-CZ" dirty="0"/>
              <a:t> </a:t>
            </a:r>
            <a:r>
              <a:rPr lang="en-GB" dirty="0"/>
              <a:t>Yugoslav regime there was support for the creation of a unified Yugoslav nation</a:t>
            </a:r>
            <a:r>
              <a:rPr lang="cs-CZ" dirty="0"/>
              <a:t> </a:t>
            </a:r>
            <a:r>
              <a:rPr lang="en-GB" dirty="0"/>
              <a:t>(</a:t>
            </a:r>
            <a:r>
              <a:rPr lang="en-GB" dirty="0" err="1"/>
              <a:t>Ramet</a:t>
            </a:r>
            <a:r>
              <a:rPr lang="en-GB" dirty="0"/>
              <a:t> 1992, 51).</a:t>
            </a:r>
          </a:p>
        </p:txBody>
      </p:sp>
    </p:spTree>
    <p:extLst>
      <p:ext uri="{BB962C8B-B14F-4D97-AF65-F5344CB8AC3E}">
        <p14:creationId xmlns:p14="http://schemas.microsoft.com/office/powerpoint/2010/main" val="866883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meanings of </a:t>
            </a:r>
            <a:r>
              <a:rPr lang="en-GB" dirty="0" err="1"/>
              <a:t>narod</a:t>
            </a:r>
            <a:r>
              <a:rPr lang="en-GB" dirty="0"/>
              <a:t> are even more numerous and complicated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 err="1"/>
              <a:t>Ethnically</a:t>
            </a:r>
            <a:r>
              <a:rPr lang="cs-CZ" dirty="0"/>
              <a:t>: </a:t>
            </a:r>
            <a:r>
              <a:rPr lang="cs-CZ" dirty="0" err="1"/>
              <a:t>Yugoslav</a:t>
            </a:r>
            <a:r>
              <a:rPr lang="cs-CZ" dirty="0"/>
              <a:t> </a:t>
            </a:r>
            <a:r>
              <a:rPr lang="cs-CZ" dirty="0" err="1"/>
              <a:t>Serbs</a:t>
            </a:r>
            <a:r>
              <a:rPr lang="cs-CZ" dirty="0"/>
              <a:t>, </a:t>
            </a:r>
            <a:r>
              <a:rPr lang="cs-CZ" dirty="0" err="1"/>
              <a:t>Yugoslav</a:t>
            </a:r>
            <a:r>
              <a:rPr lang="cs-CZ" dirty="0"/>
              <a:t> </a:t>
            </a:r>
            <a:r>
              <a:rPr lang="cs-CZ" dirty="0" err="1"/>
              <a:t>Croats</a:t>
            </a:r>
            <a:r>
              <a:rPr lang="cs-CZ" dirty="0"/>
              <a:t> – but </a:t>
            </a:r>
            <a:r>
              <a:rPr lang="cs-CZ" dirty="0" err="1"/>
              <a:t>Croats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Bosnia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the </a:t>
            </a:r>
            <a:r>
              <a:rPr lang="cs-CZ" dirty="0" err="1"/>
              <a:t>same</a:t>
            </a:r>
            <a:r>
              <a:rPr lang="cs-CZ" dirty="0"/>
              <a:t> as </a:t>
            </a:r>
            <a:r>
              <a:rPr lang="cs-CZ" dirty="0" err="1"/>
              <a:t>roats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Croatia</a:t>
            </a:r>
            <a:r>
              <a:rPr lang="cs-CZ" dirty="0"/>
              <a:t> and </a:t>
            </a:r>
            <a:r>
              <a:rPr lang="cs-CZ" dirty="0" err="1"/>
              <a:t>Serbs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Zora </a:t>
            </a:r>
            <a:r>
              <a:rPr lang="cs-CZ" dirty="0" err="1"/>
              <a:t>Haru</a:t>
            </a:r>
            <a:r>
              <a:rPr lang="cs-CZ" dirty="0"/>
              <a:t>: on the </a:t>
            </a:r>
            <a:r>
              <a:rPr lang="cs-CZ" dirty="0" err="1"/>
              <a:t>opozite</a:t>
            </a:r>
            <a:r>
              <a:rPr lang="cs-CZ" dirty="0"/>
              <a:t> </a:t>
            </a:r>
            <a:r>
              <a:rPr lang="cs-CZ" dirty="0" err="1"/>
              <a:t>stressed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and mentality of </a:t>
            </a:r>
            <a:r>
              <a:rPr lang="cs-CZ" dirty="0" err="1"/>
              <a:t>all</a:t>
            </a:r>
            <a:r>
              <a:rPr lang="cs-CZ" dirty="0"/>
              <a:t> of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Bosnia</a:t>
            </a:r>
            <a:r>
              <a:rPr lang="cs-CZ" dirty="0"/>
              <a:t> and </a:t>
            </a:r>
            <a:r>
              <a:rPr lang="cs-CZ" dirty="0" err="1"/>
              <a:t>Herzegovina</a:t>
            </a:r>
            <a:r>
              <a:rPr lang="cs-CZ" dirty="0"/>
              <a:t> as a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99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Respondent </a:t>
            </a:r>
            <a:r>
              <a:rPr lang="cs-CZ" dirty="0" err="1"/>
              <a:t>from</a:t>
            </a:r>
            <a:r>
              <a:rPr lang="cs-CZ" dirty="0"/>
              <a:t> the text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With them [Croat teachers at the school] I can talk about a lamp, how nice it is, or about cosmetics,</a:t>
            </a:r>
            <a:r>
              <a:rPr lang="cs-CZ" dirty="0"/>
              <a:t> </a:t>
            </a:r>
            <a:r>
              <a:rPr lang="en-GB" dirty="0"/>
              <a:t>and stuff like that . . . but about politics and the war you cannot talk to them, because</a:t>
            </a:r>
            <a:r>
              <a:rPr lang="cs-CZ" dirty="0"/>
              <a:t> </a:t>
            </a:r>
            <a:r>
              <a:rPr lang="en-GB" dirty="0"/>
              <a:t>our opinions differ. </a:t>
            </a:r>
            <a:r>
              <a:rPr lang="en-GB" dirty="0" err="1"/>
              <a:t>Narod</a:t>
            </a:r>
            <a:r>
              <a:rPr lang="en-GB" dirty="0"/>
              <a:t> je </a:t>
            </a:r>
            <a:r>
              <a:rPr lang="en-GB" dirty="0" err="1"/>
              <a:t>napa</a:t>
            </a:r>
            <a:r>
              <a:rPr lang="cs-CZ" dirty="0"/>
              <a:t>ć</a:t>
            </a:r>
            <a:r>
              <a:rPr lang="en-GB" dirty="0" err="1"/>
              <a:t>en</a:t>
            </a:r>
            <a:r>
              <a:rPr lang="en-GB" dirty="0"/>
              <a:t> i </a:t>
            </a:r>
            <a:r>
              <a:rPr lang="en-GB" dirty="0" err="1"/>
              <a:t>zasi</a:t>
            </a:r>
            <a:r>
              <a:rPr lang="cs-CZ" dirty="0"/>
              <a:t>ć</a:t>
            </a:r>
            <a:r>
              <a:rPr lang="en-GB" dirty="0" err="1"/>
              <a:t>en</a:t>
            </a:r>
            <a:r>
              <a:rPr lang="en-GB" dirty="0"/>
              <a:t> od </a:t>
            </a:r>
            <a:r>
              <a:rPr lang="en-GB" dirty="0" err="1"/>
              <a:t>politike</a:t>
            </a:r>
            <a:r>
              <a:rPr lang="en-GB" dirty="0"/>
              <a:t>. </a:t>
            </a:r>
            <a:r>
              <a:rPr lang="en-GB" dirty="0" err="1"/>
              <a:t>Narodu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da </a:t>
            </a:r>
            <a:r>
              <a:rPr lang="en-GB" dirty="0" err="1"/>
              <a:t>malo</a:t>
            </a:r>
            <a:r>
              <a:rPr lang="en-GB" dirty="0"/>
              <a:t> </a:t>
            </a:r>
            <a:r>
              <a:rPr lang="en-GB" dirty="0" err="1"/>
              <a:t>prodi</a:t>
            </a:r>
            <a:r>
              <a:rPr lang="cs-CZ" dirty="0"/>
              <a:t>š</a:t>
            </a:r>
            <a:r>
              <a:rPr lang="en-GB" dirty="0"/>
              <a:t>e.</a:t>
            </a:r>
            <a:r>
              <a:rPr lang="cs-CZ" dirty="0"/>
              <a:t> </a:t>
            </a:r>
            <a:r>
              <a:rPr lang="en-GB" dirty="0"/>
              <a:t>[Ordinary people are exhausted and saturated with politics. </a:t>
            </a:r>
            <a:r>
              <a:rPr lang="en-GB" dirty="0" err="1"/>
              <a:t>Narod</a:t>
            </a:r>
            <a:r>
              <a:rPr lang="en-GB" dirty="0"/>
              <a:t> needs a little bit of a breathing</a:t>
            </a:r>
            <a:r>
              <a:rPr lang="cs-CZ" dirty="0"/>
              <a:t> </a:t>
            </a:r>
            <a:r>
              <a:rPr lang="en-GB" dirty="0"/>
              <a:t>room.] And that [not to talk politics] is OK for now, because we all want to be </a:t>
            </a:r>
            <a:r>
              <a:rPr lang="en-GB" dirty="0" err="1"/>
              <a:t>civilizirani</a:t>
            </a:r>
            <a:r>
              <a:rPr lang="cs-CZ" dirty="0"/>
              <a:t> </a:t>
            </a:r>
            <a:r>
              <a:rPr lang="en-GB" dirty="0"/>
              <a:t>[civilized].</a:t>
            </a:r>
          </a:p>
        </p:txBody>
      </p:sp>
    </p:spTree>
    <p:extLst>
      <p:ext uri="{BB962C8B-B14F-4D97-AF65-F5344CB8AC3E}">
        <p14:creationId xmlns:p14="http://schemas.microsoft.com/office/powerpoint/2010/main" val="157497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example, numerous informants told me that people in </a:t>
            </a:r>
            <a:r>
              <a:rPr lang="en-GB" dirty="0" err="1"/>
              <a:t>BiH</a:t>
            </a:r>
            <a:r>
              <a:rPr lang="en-GB" dirty="0"/>
              <a:t> have one </a:t>
            </a:r>
            <a:r>
              <a:rPr lang="en-GB" dirty="0" err="1"/>
              <a:t>zajedni</a:t>
            </a:r>
            <a:r>
              <a:rPr lang="cs-CZ" dirty="0"/>
              <a:t>č</a:t>
            </a:r>
            <a:r>
              <a:rPr lang="en-GB" dirty="0" err="1"/>
              <a:t>ki</a:t>
            </a:r>
            <a:r>
              <a:rPr lang="cs-CZ" dirty="0"/>
              <a:t> </a:t>
            </a:r>
            <a:r>
              <a:rPr lang="en-GB" dirty="0" err="1"/>
              <a:t>mentalitet</a:t>
            </a:r>
            <a:r>
              <a:rPr lang="en-GB" dirty="0"/>
              <a:t> or “common mentality.”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A lot of </a:t>
            </a:r>
            <a:r>
              <a:rPr lang="cs-CZ" dirty="0" err="1"/>
              <a:t>respondents</a:t>
            </a:r>
            <a:r>
              <a:rPr lang="cs-CZ" dirty="0"/>
              <a:t> </a:t>
            </a:r>
            <a:r>
              <a:rPr lang="en-GB" dirty="0"/>
              <a:t>emphasized shared blood at the</a:t>
            </a:r>
            <a:r>
              <a:rPr lang="cs-CZ" dirty="0"/>
              <a:t> </a:t>
            </a:r>
            <a:r>
              <a:rPr lang="en-GB" dirty="0"/>
              <a:t>expense of more recent ethno-religious transformations, which were glossed over, minimized,</a:t>
            </a:r>
            <a:r>
              <a:rPr lang="cs-CZ" dirty="0"/>
              <a:t> </a:t>
            </a:r>
            <a:r>
              <a:rPr lang="en-GB" dirty="0"/>
              <a:t>and trivialized.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Informants</a:t>
            </a:r>
            <a:r>
              <a:rPr lang="cs-CZ" dirty="0"/>
              <a:t>: </a:t>
            </a:r>
            <a:r>
              <a:rPr lang="cs-CZ" dirty="0" err="1"/>
              <a:t>before</a:t>
            </a:r>
            <a:r>
              <a:rPr lang="cs-CZ" dirty="0"/>
              <a:t> the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spoke</a:t>
            </a:r>
            <a:r>
              <a:rPr lang="cs-CZ" dirty="0"/>
              <a:t> the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. </a:t>
            </a:r>
            <a:r>
              <a:rPr lang="cs-CZ" dirty="0" err="1"/>
              <a:t>During</a:t>
            </a:r>
            <a:r>
              <a:rPr lang="cs-CZ" dirty="0"/>
              <a:t> the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artificially</a:t>
            </a:r>
            <a:r>
              <a:rPr lang="cs-CZ" dirty="0"/>
              <a:t> split.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65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Will</a:t>
            </a:r>
            <a:r>
              <a:rPr lang="cs-CZ" dirty="0"/>
              <a:t> to </a:t>
            </a:r>
            <a:r>
              <a:rPr lang="cs-CZ" dirty="0" err="1"/>
              <a:t>depoliticize</a:t>
            </a:r>
            <a:r>
              <a:rPr lang="cs-CZ" dirty="0"/>
              <a:t> a </a:t>
            </a:r>
            <a:r>
              <a:rPr lang="cs-CZ" dirty="0" err="1"/>
              <a:t>citizen´s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.</a:t>
            </a:r>
          </a:p>
          <a:p>
            <a:r>
              <a:rPr lang="en-GB" dirty="0"/>
              <a:t>Author: Who is doing injustice to </a:t>
            </a:r>
            <a:r>
              <a:rPr lang="en-GB" dirty="0" err="1"/>
              <a:t>narod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Filip: Politicians, the people who are in power now. They are just looking for where</a:t>
            </a:r>
            <a:r>
              <a:rPr lang="cs-CZ" dirty="0"/>
              <a:t> </a:t>
            </a:r>
            <a:r>
              <a:rPr lang="en-GB" dirty="0"/>
              <a:t>they can steal something, and they only want to start fights among </a:t>
            </a:r>
            <a:r>
              <a:rPr lang="en-GB" dirty="0" err="1"/>
              <a:t>narod</a:t>
            </a:r>
            <a:r>
              <a:rPr lang="en-GB" dirty="0"/>
              <a:t>, and then</a:t>
            </a:r>
            <a:r>
              <a:rPr lang="cs-CZ" dirty="0"/>
              <a:t> </a:t>
            </a:r>
            <a:r>
              <a:rPr lang="en-GB" dirty="0"/>
              <a:t>to reconcile </a:t>
            </a:r>
            <a:r>
              <a:rPr lang="en-GB" dirty="0" err="1"/>
              <a:t>narod</a:t>
            </a:r>
            <a:r>
              <a:rPr lang="en-GB" dirty="0"/>
              <a:t> again, as if nothing happened.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Wille</a:t>
            </a:r>
            <a:r>
              <a:rPr lang="cs-CZ" dirty="0"/>
              <a:t> the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, by </a:t>
            </a:r>
            <a:r>
              <a:rPr lang="cs-CZ" dirty="0" err="1"/>
              <a:t>theoreticians</a:t>
            </a:r>
            <a:r>
              <a:rPr lang="cs-CZ" dirty="0"/>
              <a:t>, a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vehicle</a:t>
            </a:r>
            <a:r>
              <a:rPr lang="cs-CZ" dirty="0"/>
              <a:t> –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depoliticize</a:t>
            </a:r>
            <a:r>
              <a:rPr lang="cs-CZ" dirty="0"/>
              <a:t> a </a:t>
            </a:r>
            <a:r>
              <a:rPr lang="cs-CZ" dirty="0" err="1"/>
              <a:t>nation</a:t>
            </a:r>
            <a:r>
              <a:rPr lang="cs-CZ" dirty="0"/>
              <a:t> –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– return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times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a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022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en-GB" dirty="0" err="1"/>
              <a:t>Narod</a:t>
            </a:r>
            <a:r>
              <a:rPr lang="en-GB" dirty="0"/>
              <a:t> cannot be the politicians . . . well, </a:t>
            </a:r>
            <a:r>
              <a:rPr lang="en-GB" dirty="0" err="1"/>
              <a:t>narod</a:t>
            </a:r>
            <a:r>
              <a:rPr lang="en-GB" dirty="0"/>
              <a:t> are all normal people in this</a:t>
            </a:r>
            <a:r>
              <a:rPr lang="cs-CZ" dirty="0"/>
              <a:t> </a:t>
            </a:r>
            <a:r>
              <a:rPr lang="en-GB" dirty="0"/>
              <a:t>Bosnia and Herzegovina of ours.” When I asked her what “normal” meant in this</a:t>
            </a:r>
            <a:r>
              <a:rPr lang="cs-CZ" dirty="0"/>
              <a:t> </a:t>
            </a:r>
            <a:r>
              <a:rPr lang="en-GB" dirty="0"/>
              <a:t>context, </a:t>
            </a:r>
            <a:r>
              <a:rPr lang="en-GB" dirty="0" err="1"/>
              <a:t>Gordana</a:t>
            </a:r>
            <a:r>
              <a:rPr lang="en-GB" dirty="0"/>
              <a:t>, </a:t>
            </a:r>
            <a:r>
              <a:rPr lang="en-GB" dirty="0" err="1"/>
              <a:t>Marijana’s</a:t>
            </a:r>
            <a:r>
              <a:rPr lang="en-GB" dirty="0"/>
              <a:t> co-worker, interrupted: “Normal </a:t>
            </a:r>
            <a:r>
              <a:rPr lang="en-GB" dirty="0" err="1"/>
              <a:t>narod</a:t>
            </a:r>
            <a:r>
              <a:rPr lang="en-GB" dirty="0"/>
              <a:t> is the middle </a:t>
            </a:r>
            <a:r>
              <a:rPr lang="en-GB" dirty="0" err="1"/>
              <a:t>classwhich</a:t>
            </a:r>
            <a:r>
              <a:rPr lang="en-GB" dirty="0"/>
              <a:t> does not exist [any more]!”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natural unit but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excluded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 </a:t>
            </a:r>
          </a:p>
          <a:p>
            <a:r>
              <a:rPr lang="cs-CZ" dirty="0"/>
              <a:t>Ladislav </a:t>
            </a:r>
            <a:r>
              <a:rPr lang="cs-CZ" dirty="0" err="1"/>
              <a:t>Holy</a:t>
            </a:r>
            <a:r>
              <a:rPr lang="cs-CZ" dirty="0"/>
              <a:t> – the </a:t>
            </a:r>
            <a:r>
              <a:rPr lang="cs-CZ" dirty="0" err="1"/>
              <a:t>little</a:t>
            </a:r>
            <a:r>
              <a:rPr lang="cs-CZ" dirty="0"/>
              <a:t> Czech and the Great Czech </a:t>
            </a:r>
            <a:r>
              <a:rPr lang="cs-CZ" dirty="0" err="1"/>
              <a:t>Nation</a:t>
            </a:r>
            <a:r>
              <a:rPr lang="cs-CZ" dirty="0"/>
              <a:t> –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a </a:t>
            </a:r>
            <a:r>
              <a:rPr lang="cs-CZ" dirty="0" err="1"/>
              <a:t>coupple</a:t>
            </a:r>
            <a:r>
              <a:rPr lang="cs-CZ" dirty="0"/>
              <a:t> of </a:t>
            </a:r>
            <a:r>
              <a:rPr lang="cs-CZ" dirty="0" err="1"/>
              <a:t>people</a:t>
            </a:r>
            <a:r>
              <a:rPr lang="cs-CZ" dirty="0"/>
              <a:t> a </a:t>
            </a:r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apeal</a:t>
            </a:r>
            <a:r>
              <a:rPr lang="cs-CZ" dirty="0"/>
              <a:t>.                          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6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a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ethnocultural</a:t>
            </a:r>
            <a:r>
              <a:rPr lang="cs-CZ" dirty="0"/>
              <a:t> </a:t>
            </a:r>
            <a:r>
              <a:rPr lang="cs-CZ" dirty="0" err="1"/>
              <a:t>nationalism</a:t>
            </a:r>
            <a:r>
              <a:rPr lang="cs-CZ" dirty="0"/>
              <a:t>? </a:t>
            </a:r>
          </a:p>
          <a:p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land</a:t>
            </a:r>
            <a:r>
              <a:rPr lang="cs-CZ" dirty="0"/>
              <a:t> and </a:t>
            </a:r>
            <a:r>
              <a:rPr lang="cs-CZ" dirty="0" err="1"/>
              <a:t>law</a:t>
            </a:r>
            <a:r>
              <a:rPr lang="cs-CZ" dirty="0"/>
              <a:t>...</a:t>
            </a:r>
          </a:p>
          <a:p>
            <a:r>
              <a:rPr lang="en-GB" altLang="en-US" dirty="0"/>
              <a:t>Ethnic conceptions of the nation ‘focus on the genealogy of its members, however fictive; on popular mobilization of “the folk”; on native history and customs; and on the vernacular culture’ </a:t>
            </a:r>
            <a:r>
              <a:rPr lang="en-GB" altLang="en-US" sz="2000" dirty="0"/>
              <a:t>(Smith 1993).</a:t>
            </a:r>
          </a:p>
          <a:p>
            <a:endParaRPr lang="en-GB" altLang="en-US" sz="1600" dirty="0"/>
          </a:p>
          <a:p>
            <a:r>
              <a:rPr lang="en-GB" altLang="en-US" dirty="0"/>
              <a:t>Therefore, ethno-nationalism involves the politicisation of ethnicity and usually territorial as well as political claims.</a:t>
            </a:r>
          </a:p>
          <a:p>
            <a:endParaRPr lang="en-GB" dirty="0"/>
          </a:p>
          <a:p>
            <a:r>
              <a:rPr lang="en-GB" dirty="0"/>
              <a:t>Ethno-cultural nationalism is historically connected with romanticism, philosophically with particularism, </a:t>
            </a:r>
            <a:r>
              <a:rPr lang="en-GB" dirty="0" err="1"/>
              <a:t>linguistical</a:t>
            </a:r>
            <a:r>
              <a:rPr lang="en-GB" dirty="0"/>
              <a:t> </a:t>
            </a:r>
            <a:r>
              <a:rPr lang="en-GB" dirty="0" err="1"/>
              <a:t>aproaches</a:t>
            </a:r>
            <a:r>
              <a:rPr lang="en-GB" dirty="0"/>
              <a:t> and with </a:t>
            </a:r>
            <a:r>
              <a:rPr lang="en-GB" dirty="0" err="1"/>
              <a:t>folklor</a:t>
            </a:r>
            <a:r>
              <a:rPr lang="en-GB" dirty="0"/>
              <a:t> </a:t>
            </a:r>
            <a:r>
              <a:rPr lang="en-GB" dirty="0" err="1"/>
              <a:t>sudies</a:t>
            </a:r>
            <a:r>
              <a:rPr lang="en-GB" dirty="0"/>
              <a:t>. Birthplace of this type of nationalism is Germany and its father – founder Johann </a:t>
            </a:r>
            <a:r>
              <a:rPr lang="en-GB" dirty="0" err="1"/>
              <a:t>Gotfied</a:t>
            </a:r>
            <a:r>
              <a:rPr lang="en-GB" dirty="0"/>
              <a:t> Herder.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805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By my </a:t>
            </a:r>
            <a:r>
              <a:rPr lang="cs-CZ" dirty="0" err="1"/>
              <a:t>oppinion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ethnocultural</a:t>
            </a:r>
            <a:r>
              <a:rPr lang="cs-CZ" dirty="0"/>
              <a:t> </a:t>
            </a:r>
            <a:r>
              <a:rPr lang="cs-CZ" dirty="0" err="1"/>
              <a:t>nationalism</a:t>
            </a:r>
            <a:r>
              <a:rPr lang="cs-CZ" dirty="0"/>
              <a:t>. 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creates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ethno-cultural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in </a:t>
            </a:r>
            <a:r>
              <a:rPr lang="cs-CZ" dirty="0" err="1"/>
              <a:t>BiH</a:t>
            </a:r>
            <a:r>
              <a:rPr lang="cs-CZ" dirty="0"/>
              <a:t>.</a:t>
            </a:r>
          </a:p>
          <a:p>
            <a:r>
              <a:rPr lang="cs-CZ" dirty="0"/>
              <a:t>In </a:t>
            </a:r>
            <a:r>
              <a:rPr lang="cs-CZ" dirty="0" err="1"/>
              <a:t>proclamative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. In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barely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Bosniaks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 –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ours</a:t>
            </a:r>
            <a:r>
              <a:rPr lang="cs-CZ" dirty="0"/>
              <a:t> – but </a:t>
            </a:r>
            <a:r>
              <a:rPr lang="cs-CZ" dirty="0" err="1"/>
              <a:t>uncultivated</a:t>
            </a:r>
            <a:r>
              <a:rPr lang="cs-CZ" dirty="0"/>
              <a:t>.</a:t>
            </a:r>
          </a:p>
          <a:p>
            <a:r>
              <a:rPr lang="cs-CZ" dirty="0" err="1"/>
              <a:t>There</a:t>
            </a:r>
            <a:r>
              <a:rPr lang="cs-CZ" dirty="0"/>
              <a:t> are a lot of </a:t>
            </a:r>
            <a:r>
              <a:rPr lang="cs-CZ" dirty="0" err="1"/>
              <a:t>mecanisms</a:t>
            </a:r>
            <a:r>
              <a:rPr lang="cs-CZ" dirty="0"/>
              <a:t> </a:t>
            </a:r>
            <a:r>
              <a:rPr lang="cs-CZ" dirty="0" err="1"/>
              <a:t>tha</a:t>
            </a:r>
            <a:r>
              <a:rPr lang="cs-CZ" dirty="0"/>
              <a:t> </a:t>
            </a:r>
            <a:r>
              <a:rPr lang="cs-CZ" dirty="0" err="1"/>
              <a:t>cannost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shared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23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665"/>
            <a:ext cx="886284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Henig, D. 2012. ‘</a:t>
            </a:r>
            <a:r>
              <a:rPr kumimoji="0" lang="cs-CZ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Knocking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my </a:t>
            </a:r>
            <a:r>
              <a:rPr kumimoji="0" lang="cs-CZ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neighbour’s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door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On </a:t>
            </a:r>
            <a:r>
              <a:rPr kumimoji="0" lang="cs-CZ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metamorphoses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sociality in </a:t>
            </a:r>
            <a:r>
              <a:rPr kumimoji="0" lang="cs-CZ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Bosnia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Critique</a:t>
            </a:r>
            <a:r>
              <a:rPr kumimoji="0" lang="cs-CZ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cs-CZ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</a:t>
            </a:r>
            <a:r>
              <a:rPr kumimoji="0" lang="cs-CZ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32(1): 3</a:t>
            </a:r>
            <a:r>
              <a:rPr kumimoji="0" lang="cs-CZ" altLang="en-US" sz="28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cs-CZ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cs-CZ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tipes</a:t>
            </a:r>
            <a:r>
              <a:rPr lang="cs-CZ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solidarity developer </a:t>
            </a:r>
            <a:r>
              <a:rPr lang="cs-CZ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cs-CZ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cs-CZ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cinditions</a:t>
            </a:r>
            <a:r>
              <a:rPr lang="cs-CZ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Komšiluk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5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unit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;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developped</a:t>
            </a:r>
            <a:r>
              <a:rPr lang="cs-CZ" dirty="0"/>
              <a:t> in the </a:t>
            </a:r>
            <a:r>
              <a:rPr lang="cs-CZ" dirty="0" err="1"/>
              <a:t>course</a:t>
            </a:r>
            <a:r>
              <a:rPr lang="cs-CZ" dirty="0"/>
              <a:t> of </a:t>
            </a:r>
            <a:r>
              <a:rPr lang="cs-CZ" dirty="0" err="1"/>
              <a:t>modernization</a:t>
            </a:r>
            <a:r>
              <a:rPr lang="cs-CZ" dirty="0"/>
              <a:t> </a:t>
            </a:r>
            <a:r>
              <a:rPr lang="cs-CZ" dirty="0" err="1"/>
              <a:t>epoque</a:t>
            </a:r>
            <a:r>
              <a:rPr lang="cs-CZ" dirty="0"/>
              <a:t>, but the </a:t>
            </a:r>
            <a:r>
              <a:rPr lang="cs-CZ" dirty="0" err="1"/>
              <a:t>concept</a:t>
            </a:r>
            <a:r>
              <a:rPr lang="cs-CZ" dirty="0"/>
              <a:t> of „</a:t>
            </a:r>
            <a:r>
              <a:rPr lang="cs-CZ" dirty="0" err="1"/>
              <a:t>nation</a:t>
            </a:r>
            <a:r>
              <a:rPr lang="cs-CZ" dirty="0"/>
              <a:t>“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elder</a:t>
            </a:r>
            <a:r>
              <a:rPr lang="cs-CZ" dirty="0"/>
              <a:t> and </a:t>
            </a:r>
            <a:r>
              <a:rPr lang="cs-CZ" dirty="0" err="1"/>
              <a:t>encompass</a:t>
            </a:r>
            <a:r>
              <a:rPr lang="cs-CZ" dirty="0"/>
              <a:t> many </a:t>
            </a:r>
            <a:r>
              <a:rPr lang="cs-CZ" dirty="0" err="1"/>
              <a:t>shapes</a:t>
            </a:r>
            <a:r>
              <a:rPr lang="cs-CZ" dirty="0"/>
              <a:t> of </a:t>
            </a:r>
            <a:r>
              <a:rPr lang="cs-CZ" dirty="0" err="1"/>
              <a:t>human</a:t>
            </a:r>
            <a:r>
              <a:rPr lang="cs-CZ" dirty="0"/>
              <a:t> sociability.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33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.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frequently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themselves</a:t>
            </a:r>
            <a:r>
              <a:rPr lang="cs-CZ" dirty="0"/>
              <a:t> as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Bosnia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the </a:t>
            </a:r>
            <a:r>
              <a:rPr lang="cs-CZ" dirty="0" err="1"/>
              <a:t>war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J.D.: „The </a:t>
            </a:r>
            <a:r>
              <a:rPr lang="cs-CZ" dirty="0" err="1"/>
              <a:t>humatitarian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distributed</a:t>
            </a:r>
            <a:r>
              <a:rPr lang="cs-CZ" dirty="0"/>
              <a:t> by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humanitarian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.</a:t>
            </a:r>
          </a:p>
          <a:p>
            <a:r>
              <a:rPr lang="cs-CZ" dirty="0" err="1"/>
              <a:t>Heprayed</a:t>
            </a:r>
            <a:r>
              <a:rPr lang="cs-CZ" dirty="0"/>
              <a:t> </a:t>
            </a:r>
            <a:r>
              <a:rPr lang="cs-CZ" dirty="0" err="1"/>
              <a:t>despite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atheist</a:t>
            </a:r>
            <a:r>
              <a:rPr 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66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Nationalism</a:t>
            </a:r>
            <a:r>
              <a:rPr lang="cs-CZ" dirty="0"/>
              <a:t> of many </a:t>
            </a:r>
            <a:r>
              <a:rPr lang="cs-CZ" dirty="0" err="1"/>
              <a:t>layers</a:t>
            </a:r>
            <a:r>
              <a:rPr lang="cs-CZ" dirty="0"/>
              <a:t>:</a:t>
            </a:r>
          </a:p>
          <a:p>
            <a:r>
              <a:rPr lang="cs-CZ" dirty="0" err="1"/>
              <a:t>Nationalism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passt</a:t>
            </a:r>
            <a:r>
              <a:rPr lang="cs-CZ" dirty="0"/>
              <a:t> a proces of </a:t>
            </a:r>
            <a:r>
              <a:rPr lang="cs-CZ" dirty="0" err="1"/>
              <a:t>codification</a:t>
            </a:r>
            <a:endParaRPr lang="cs-CZ" dirty="0"/>
          </a:p>
          <a:p>
            <a:r>
              <a:rPr lang="cs-CZ" dirty="0" err="1"/>
              <a:t>Nationalism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industrialization</a:t>
            </a:r>
            <a:endParaRPr lang="cs-CZ" dirty="0"/>
          </a:p>
          <a:p>
            <a:r>
              <a:rPr lang="cs-CZ" dirty="0" err="1"/>
              <a:t>Nationalism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function</a:t>
            </a:r>
            <a:r>
              <a:rPr lang="cs-CZ" dirty="0"/>
              <a:t> in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– Muslim </a:t>
            </a:r>
            <a:r>
              <a:rPr lang="cs-CZ" dirty="0" err="1"/>
              <a:t>chef</a:t>
            </a:r>
            <a:r>
              <a:rPr lang="cs-CZ" dirty="0"/>
              <a:t> of </a:t>
            </a:r>
            <a:r>
              <a:rPr lang="cs-CZ" dirty="0" err="1"/>
              <a:t>Catolic</a:t>
            </a:r>
            <a:r>
              <a:rPr lang="cs-CZ" dirty="0"/>
              <a:t> </a:t>
            </a:r>
            <a:r>
              <a:rPr lang="cs-CZ" dirty="0" err="1"/>
              <a:t>subordinates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the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these </a:t>
            </a:r>
            <a:r>
              <a:rPr lang="cs-CZ" dirty="0" err="1"/>
              <a:t>people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448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?</a:t>
            </a:r>
          </a:p>
          <a:p>
            <a:r>
              <a:rPr lang="cs-CZ" dirty="0" err="1"/>
              <a:t>Indonesian</a:t>
            </a:r>
            <a:r>
              <a:rPr lang="cs-CZ" dirty="0"/>
              <a:t> </a:t>
            </a:r>
            <a:r>
              <a:rPr lang="cs-CZ" dirty="0" err="1"/>
              <a:t>nationalism</a:t>
            </a:r>
            <a:r>
              <a:rPr lang="cs-CZ" dirty="0"/>
              <a:t>, </a:t>
            </a:r>
          </a:p>
          <a:p>
            <a:r>
              <a:rPr lang="cs-CZ" dirty="0" err="1"/>
              <a:t>Concept</a:t>
            </a:r>
            <a:r>
              <a:rPr lang="cs-CZ" dirty="0"/>
              <a:t> developer </a:t>
            </a:r>
            <a:r>
              <a:rPr lang="cs-CZ" dirty="0" err="1"/>
              <a:t>at</a:t>
            </a:r>
            <a:r>
              <a:rPr lang="cs-CZ" dirty="0"/>
              <a:t> the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half</a:t>
            </a:r>
            <a:r>
              <a:rPr lang="cs-CZ" dirty="0"/>
              <a:t> of 20thCentury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surmounting</a:t>
            </a:r>
            <a:r>
              <a:rPr lang="cs-CZ" dirty="0"/>
              <a:t> </a:t>
            </a:r>
            <a:r>
              <a:rPr lang="cs-CZ" dirty="0" err="1"/>
              <a:t>ethnicities</a:t>
            </a:r>
            <a:r>
              <a:rPr lang="cs-CZ" dirty="0"/>
              <a:t> of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archipelagos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nationalism</a:t>
            </a:r>
            <a:r>
              <a:rPr lang="cs-CZ" dirty="0"/>
              <a:t> (on the </a:t>
            </a:r>
            <a:r>
              <a:rPr lang="cs-CZ" dirty="0" err="1"/>
              <a:t>other</a:t>
            </a:r>
            <a:r>
              <a:rPr lang="cs-CZ" dirty="0"/>
              <a:t> hand,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believe</a:t>
            </a:r>
            <a:r>
              <a:rPr lang="cs-CZ" dirty="0"/>
              <a:t> to </a:t>
            </a:r>
            <a:r>
              <a:rPr lang="cs-CZ" dirty="0" err="1"/>
              <a:t>democracy</a:t>
            </a:r>
            <a:r>
              <a:rPr lang="cs-CZ" dirty="0"/>
              <a:t>,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, </a:t>
            </a:r>
            <a:r>
              <a:rPr lang="cs-CZ" dirty="0" err="1"/>
              <a:t>constitution</a:t>
            </a:r>
            <a:r>
              <a:rPr lang="cs-CZ" dirty="0"/>
              <a:t>.</a:t>
            </a:r>
          </a:p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Bosnia</a:t>
            </a:r>
            <a:r>
              <a:rPr lang="cs-CZ" dirty="0"/>
              <a:t>: </a:t>
            </a:r>
            <a:r>
              <a:rPr lang="cs-CZ" dirty="0" err="1"/>
              <a:t>politicians</a:t>
            </a:r>
            <a:r>
              <a:rPr lang="cs-CZ" dirty="0"/>
              <a:t> are </a:t>
            </a:r>
            <a:r>
              <a:rPr lang="cs-CZ" dirty="0" err="1"/>
              <a:t>enemies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94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 the </a:t>
            </a:r>
            <a:r>
              <a:rPr lang="cs-CZ" dirty="0" err="1"/>
              <a:t>other</a:t>
            </a:r>
            <a:r>
              <a:rPr lang="cs-CZ" dirty="0"/>
              <a:t> hand, </a:t>
            </a:r>
            <a:r>
              <a:rPr lang="cs-CZ" dirty="0" err="1"/>
              <a:t>poets</a:t>
            </a:r>
            <a:r>
              <a:rPr lang="cs-CZ" dirty="0"/>
              <a:t> and </a:t>
            </a:r>
            <a:r>
              <a:rPr lang="cs-CZ" dirty="0" err="1"/>
              <a:t>writers</a:t>
            </a:r>
            <a:r>
              <a:rPr lang="cs-CZ" dirty="0"/>
              <a:t> are the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ideals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to </a:t>
            </a:r>
            <a:r>
              <a:rPr lang="cs-CZ" dirty="0" err="1"/>
              <a:t>follow</a:t>
            </a:r>
            <a:r>
              <a:rPr lang="cs-CZ" dirty="0"/>
              <a:t>:</a:t>
            </a:r>
          </a:p>
          <a:p>
            <a:r>
              <a:rPr lang="cs-CZ" dirty="0"/>
              <a:t>Radovan </a:t>
            </a:r>
            <a:r>
              <a:rPr lang="cs-CZ" dirty="0" err="1"/>
              <a:t>Karadžić</a:t>
            </a:r>
            <a:r>
              <a:rPr lang="cs-CZ" dirty="0"/>
              <a:t> – </a:t>
            </a:r>
            <a:r>
              <a:rPr lang="cs-CZ" dirty="0" err="1"/>
              <a:t>poet</a:t>
            </a:r>
            <a:endParaRPr lang="cs-CZ" dirty="0"/>
          </a:p>
          <a:p>
            <a:r>
              <a:rPr lang="en-GB" dirty="0" err="1"/>
              <a:t>Franjo</a:t>
            </a:r>
            <a:r>
              <a:rPr lang="en-GB" dirty="0"/>
              <a:t> </a:t>
            </a:r>
            <a:r>
              <a:rPr lang="en-GB" dirty="0" err="1"/>
              <a:t>Tuđman</a:t>
            </a:r>
            <a:r>
              <a:rPr lang="cs-CZ" dirty="0"/>
              <a:t> – </a:t>
            </a:r>
            <a:r>
              <a:rPr lang="cs-CZ" dirty="0" err="1"/>
              <a:t>literary</a:t>
            </a:r>
            <a:r>
              <a:rPr lang="cs-CZ" dirty="0"/>
              <a:t> </a:t>
            </a:r>
            <a:r>
              <a:rPr lang="cs-CZ" dirty="0" err="1"/>
              <a:t>scientist</a:t>
            </a:r>
            <a:endParaRPr lang="cs-CZ" dirty="0"/>
          </a:p>
          <a:p>
            <a:r>
              <a:rPr lang="en-GB" dirty="0" err="1"/>
              <a:t>Alija</a:t>
            </a:r>
            <a:r>
              <a:rPr lang="en-GB" dirty="0"/>
              <a:t> </a:t>
            </a:r>
            <a:r>
              <a:rPr lang="en-GB" dirty="0" err="1"/>
              <a:t>Izetbegović</a:t>
            </a:r>
            <a:r>
              <a:rPr lang="cs-CZ" dirty="0"/>
              <a:t> – </a:t>
            </a:r>
            <a:r>
              <a:rPr lang="cs-CZ" dirty="0" err="1"/>
              <a:t>architect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People</a:t>
            </a:r>
            <a:r>
              <a:rPr lang="cs-CZ" dirty="0"/>
              <a:t>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express </a:t>
            </a:r>
            <a:r>
              <a:rPr lang="cs-CZ" dirty="0" err="1"/>
              <a:t>themselves</a:t>
            </a:r>
            <a:r>
              <a:rPr lang="cs-CZ" dirty="0"/>
              <a:t> </a:t>
            </a:r>
            <a:r>
              <a:rPr lang="cs-CZ" dirty="0" err="1"/>
              <a:t>creatively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81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Untitted</a:t>
            </a:r>
            <a:r>
              <a:rPr lang="cs-CZ" dirty="0"/>
              <a:t>; </a:t>
            </a:r>
            <a:r>
              <a:rPr lang="cs-CZ" dirty="0" err="1"/>
              <a:t>Jutra</a:t>
            </a:r>
            <a:r>
              <a:rPr lang="cs-CZ" dirty="0"/>
              <a:t> </a:t>
            </a:r>
            <a:r>
              <a:rPr lang="cs-CZ" dirty="0" err="1"/>
              <a:t>pola</a:t>
            </a:r>
            <a:r>
              <a:rPr lang="cs-CZ" dirty="0"/>
              <a:t> </a:t>
            </a:r>
            <a:r>
              <a:rPr lang="cs-CZ" dirty="0" err="1"/>
              <a:t>nema</a:t>
            </a:r>
            <a:r>
              <a:rPr lang="cs-CZ" dirty="0"/>
              <a:t>;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mortning´s</a:t>
            </a:r>
            <a:r>
              <a:rPr lang="cs-CZ" dirty="0"/>
              <a:t> </a:t>
            </a:r>
            <a:r>
              <a:rPr lang="cs-CZ" dirty="0" err="1"/>
              <a:t>gone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27612" y="2267819"/>
            <a:ext cx="5930283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Half the morning's gone.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Coming down the hills 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strong and strapping wolf 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 half the morning off 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in his heart it went 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 to the hills, to the wilds.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 thing wept afterwards.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 there in the hills, in the wilds With wolves round a fire there is fun 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morn feeds itself to the flames 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letting it die down.</a:t>
            </a:r>
          </a:p>
        </p:txBody>
      </p:sp>
      <p:pic>
        <p:nvPicPr>
          <p:cNvPr id="2050" name="Picture 2" descr="Untitled (Jutra pola nema...) (Half the morning's gone..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71638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1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Eric </a:t>
            </a:r>
            <a:r>
              <a:rPr lang="en-GB" altLang="cs-CZ" dirty="0" err="1"/>
              <a:t>Hobsbawm</a:t>
            </a:r>
            <a:r>
              <a:rPr lang="en-GB" altLang="cs-CZ" dirty="0"/>
              <a:t>: Concept of nation in proto-nationalistic period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The </a:t>
            </a:r>
            <a:r>
              <a:rPr lang="cs-CZ" altLang="cs-CZ" dirty="0" err="1"/>
              <a:t>concept</a:t>
            </a:r>
            <a:r>
              <a:rPr lang="cs-CZ" altLang="cs-CZ" dirty="0"/>
              <a:t> of </a:t>
            </a:r>
            <a:r>
              <a:rPr lang="cs-CZ" altLang="cs-CZ" dirty="0" err="1"/>
              <a:t>nation</a:t>
            </a:r>
            <a:r>
              <a:rPr lang="cs-CZ" altLang="cs-CZ" dirty="0"/>
              <a:t> (</a:t>
            </a:r>
            <a:r>
              <a:rPr lang="cs-CZ" altLang="cs-CZ" dirty="0" err="1"/>
              <a:t>nacio</a:t>
            </a:r>
            <a:r>
              <a:rPr lang="cs-CZ" altLang="cs-CZ" dirty="0"/>
              <a:t>) has </a:t>
            </a:r>
            <a:r>
              <a:rPr lang="cs-CZ" altLang="cs-CZ" dirty="0" err="1"/>
              <a:t>been</a:t>
            </a:r>
            <a:r>
              <a:rPr lang="cs-CZ" altLang="cs-CZ" dirty="0"/>
              <a:t> </a:t>
            </a:r>
            <a:r>
              <a:rPr lang="cs-CZ" altLang="cs-CZ" dirty="0" err="1"/>
              <a:t>utilized</a:t>
            </a:r>
            <a:r>
              <a:rPr lang="cs-CZ" altLang="cs-CZ" dirty="0"/>
              <a:t> </a:t>
            </a:r>
            <a:r>
              <a:rPr lang="cs-CZ" altLang="cs-CZ" dirty="0" err="1"/>
              <a:t>already</a:t>
            </a:r>
            <a:r>
              <a:rPr lang="cs-CZ" altLang="cs-CZ" dirty="0"/>
              <a:t> in </a:t>
            </a:r>
            <a:r>
              <a:rPr lang="cs-CZ" altLang="cs-CZ" dirty="0" err="1"/>
              <a:t>antiquity</a:t>
            </a:r>
            <a:r>
              <a:rPr lang="cs-CZ" altLang="cs-CZ" dirty="0"/>
              <a:t> in the </a:t>
            </a:r>
            <a:r>
              <a:rPr lang="cs-CZ" altLang="cs-CZ" dirty="0" err="1"/>
              <a:t>sense</a:t>
            </a:r>
            <a:r>
              <a:rPr lang="cs-CZ" altLang="cs-CZ" dirty="0"/>
              <a:t> of free </a:t>
            </a:r>
            <a:r>
              <a:rPr lang="cs-CZ" altLang="cs-CZ" dirty="0" err="1"/>
              <a:t>citizens</a:t>
            </a:r>
            <a:endParaRPr lang="cs-CZ" altLang="cs-CZ" dirty="0"/>
          </a:p>
          <a:p>
            <a:r>
              <a:rPr lang="cs-CZ" altLang="cs-CZ" dirty="0" err="1"/>
              <a:t>Nation</a:t>
            </a:r>
            <a:r>
              <a:rPr lang="cs-CZ" altLang="cs-CZ" dirty="0"/>
              <a:t> (</a:t>
            </a:r>
            <a:r>
              <a:rPr lang="cs-CZ" altLang="cs-CZ" dirty="0" err="1"/>
              <a:t>England</a:t>
            </a:r>
            <a:r>
              <a:rPr lang="cs-CZ" altLang="cs-CZ" dirty="0"/>
              <a:t> 18. Cent.) </a:t>
            </a:r>
            <a:r>
              <a:rPr lang="cs-CZ" altLang="cs-CZ" dirty="0" err="1"/>
              <a:t>people</a:t>
            </a:r>
            <a:r>
              <a:rPr lang="cs-CZ" altLang="cs-CZ" dirty="0"/>
              <a:t> </a:t>
            </a:r>
            <a:r>
              <a:rPr lang="cs-CZ" altLang="cs-CZ" dirty="0" err="1"/>
              <a:t>under</a:t>
            </a:r>
            <a:r>
              <a:rPr lang="cs-CZ" altLang="cs-CZ" dirty="0"/>
              <a:t> the </a:t>
            </a:r>
            <a:r>
              <a:rPr lang="cs-CZ" altLang="cs-CZ" dirty="0" err="1"/>
              <a:t>same</a:t>
            </a:r>
            <a:r>
              <a:rPr lang="cs-CZ" altLang="cs-CZ" dirty="0"/>
              <a:t> rule </a:t>
            </a:r>
            <a:r>
              <a:rPr lang="cs-CZ" altLang="cs-CZ" dirty="0" err="1"/>
              <a:t>dependent</a:t>
            </a:r>
            <a:r>
              <a:rPr lang="cs-CZ" altLang="cs-CZ" dirty="0"/>
              <a:t> </a:t>
            </a:r>
            <a:r>
              <a:rPr lang="cs-CZ" altLang="cs-CZ" dirty="0" err="1"/>
              <a:t>vassals</a:t>
            </a:r>
            <a:endParaRPr lang="cs-CZ" altLang="cs-CZ" dirty="0"/>
          </a:p>
          <a:p>
            <a:r>
              <a:rPr lang="cs-CZ" altLang="cs-CZ" dirty="0"/>
              <a:t>Komenský: </a:t>
            </a:r>
            <a:r>
              <a:rPr lang="cs-CZ" altLang="cs-CZ" dirty="0" err="1"/>
              <a:t>gens</a:t>
            </a:r>
            <a:r>
              <a:rPr lang="cs-CZ" altLang="cs-CZ" dirty="0"/>
              <a:t> </a:t>
            </a:r>
            <a:r>
              <a:rPr lang="cs-CZ" altLang="cs-CZ" dirty="0" err="1"/>
              <a:t>seu</a:t>
            </a:r>
            <a:r>
              <a:rPr lang="cs-CZ" altLang="cs-CZ" dirty="0"/>
              <a:t> </a:t>
            </a:r>
            <a:r>
              <a:rPr lang="cs-CZ" altLang="cs-CZ" dirty="0" err="1"/>
              <a:t>natio</a:t>
            </a:r>
            <a:r>
              <a:rPr lang="cs-CZ" altLang="cs-CZ" dirty="0"/>
              <a:t>: </a:t>
            </a:r>
            <a:r>
              <a:rPr lang="cs-CZ" altLang="cs-CZ" dirty="0" err="1"/>
              <a:t>people</a:t>
            </a:r>
            <a:r>
              <a:rPr lang="cs-CZ" altLang="cs-CZ" dirty="0"/>
              <a:t> </a:t>
            </a:r>
            <a:r>
              <a:rPr lang="cs-CZ" altLang="cs-CZ" dirty="0" err="1"/>
              <a:t>living</a:t>
            </a:r>
            <a:r>
              <a:rPr lang="cs-CZ" altLang="cs-CZ" dirty="0"/>
              <a:t> in </a:t>
            </a:r>
            <a:r>
              <a:rPr lang="cs-CZ" altLang="cs-CZ" dirty="0" err="1"/>
              <a:t>common</a:t>
            </a:r>
            <a:r>
              <a:rPr lang="cs-CZ" altLang="cs-CZ" dirty="0"/>
              <a:t> </a:t>
            </a:r>
            <a:r>
              <a:rPr lang="cs-CZ" altLang="cs-CZ" dirty="0" err="1"/>
              <a:t>territory</a:t>
            </a:r>
            <a:r>
              <a:rPr lang="cs-CZ" altLang="cs-CZ" dirty="0"/>
              <a:t> – </a:t>
            </a:r>
            <a:r>
              <a:rPr lang="cs-CZ" altLang="cs-CZ" dirty="0" err="1"/>
              <a:t>patriots</a:t>
            </a:r>
            <a:endParaRPr lang="cs-CZ" altLang="cs-CZ" dirty="0"/>
          </a:p>
          <a:p>
            <a:r>
              <a:rPr lang="cs-CZ" altLang="cs-CZ" dirty="0"/>
              <a:t>In Czech </a:t>
            </a:r>
            <a:r>
              <a:rPr lang="cs-CZ" altLang="cs-CZ" dirty="0" err="1"/>
              <a:t>context</a:t>
            </a:r>
            <a:r>
              <a:rPr lang="cs-CZ" altLang="cs-CZ" dirty="0"/>
              <a:t>: a lot of </a:t>
            </a:r>
            <a:r>
              <a:rPr lang="cs-CZ" altLang="cs-CZ" dirty="0" err="1"/>
              <a:t>people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218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altLang="cs-CZ"/>
            </a:br>
            <a:br>
              <a:rPr lang="cs-CZ" altLang="cs-CZ"/>
            </a:br>
            <a:r>
              <a:rPr lang="cs-CZ" altLang="cs-CZ"/>
              <a:t>Eric Hobsbawm</a:t>
            </a:r>
            <a:br>
              <a:rPr lang="cs-CZ" altLang="cs-CZ"/>
            </a:b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cs-CZ" sz="2700" dirty="0"/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What preceded </a:t>
            </a:r>
            <a:r>
              <a:rPr lang="cs-CZ" sz="2700" dirty="0"/>
              <a:t>(</a:t>
            </a:r>
            <a:r>
              <a:rPr lang="cs-CZ" sz="2700" dirty="0" err="1"/>
              <a:t>modern</a:t>
            </a:r>
            <a:r>
              <a:rPr lang="cs-CZ" sz="2700" dirty="0"/>
              <a:t>) </a:t>
            </a:r>
            <a:r>
              <a:rPr lang="en-GB" sz="2700" dirty="0"/>
              <a:t>nationalism?</a:t>
            </a:r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Folk proto-nationalism</a:t>
            </a:r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Loyalty to the state</a:t>
            </a:r>
          </a:p>
          <a:p>
            <a:pPr>
              <a:buFont typeface="Arial" charset="0"/>
              <a:buChar char="•"/>
              <a:defRPr/>
            </a:pPr>
            <a:r>
              <a:rPr lang="en-GB" sz="2700" dirty="0"/>
              <a:t>Appurtenance to religious groups </a:t>
            </a:r>
          </a:p>
          <a:p>
            <a:pPr marL="0" indent="0">
              <a:buNone/>
              <a:defRPr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34216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Two substantial types of nationalism in Europe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Civic nationalism (the state nationalism)</a:t>
            </a:r>
          </a:p>
          <a:p>
            <a:endParaRPr lang="en-GB" dirty="0"/>
          </a:p>
          <a:p>
            <a:r>
              <a:rPr lang="en-GB" dirty="0"/>
              <a:t>Ethno-cultural nationalism (ethnic nationalism, ethno nationalism)</a:t>
            </a:r>
          </a:p>
        </p:txBody>
      </p:sp>
    </p:spTree>
    <p:extLst>
      <p:ext uri="{BB962C8B-B14F-4D97-AF65-F5344CB8AC3E}">
        <p14:creationId xmlns:p14="http://schemas.microsoft.com/office/powerpoint/2010/main" val="97785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/>
              <a:t>Civic/territorial conceptions of the nation ‘regard it as a community of shared culture, common laws, and territorial citizenship’.</a:t>
            </a:r>
            <a:endParaRPr lang="en-GB" dirty="0"/>
          </a:p>
          <a:p>
            <a:r>
              <a:rPr lang="en-GB" dirty="0"/>
              <a:t>Usually a member of the nation is a citizen of a given state (state and the nation creates unity).</a:t>
            </a:r>
          </a:p>
          <a:p>
            <a:r>
              <a:rPr lang="en-GB" altLang="en-US" dirty="0"/>
              <a:t>With civic nationalism residence and political participation in a public culture tend to determine citizenship and membership of the nation.</a:t>
            </a:r>
          </a:p>
          <a:p>
            <a:r>
              <a:rPr lang="en-GB" dirty="0"/>
              <a:t>Civic nationalism usually emerges in strong (centralistic) state, in Europe it is frequently connected with </a:t>
            </a:r>
            <a:r>
              <a:rPr lang="en-GB" dirty="0" err="1"/>
              <a:t>enlightment</a:t>
            </a:r>
            <a:r>
              <a:rPr lang="en-GB" dirty="0"/>
              <a:t>, rationality, and universalistic philosophy. Typical example is France and typical thinker – inventor is Jean Jack Rousseau.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51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Ethnic conceptions of the nation ‘focus on the genealogy of its members, however fictive; on popular mobilization of “the folk”; on native history and customs; and on the vernacular culture’ </a:t>
            </a:r>
            <a:r>
              <a:rPr lang="en-GB" altLang="en-US" sz="2000" dirty="0"/>
              <a:t>(Smith 1993).</a:t>
            </a:r>
          </a:p>
          <a:p>
            <a:endParaRPr lang="en-GB" altLang="en-US" sz="1600" dirty="0"/>
          </a:p>
          <a:p>
            <a:r>
              <a:rPr lang="en-GB" altLang="en-US" dirty="0"/>
              <a:t>Therefore, ethno-nationalism involves the politicisation of ethnicity and usually territorial as well as political claims.</a:t>
            </a:r>
          </a:p>
          <a:p>
            <a:endParaRPr lang="en-GB" dirty="0"/>
          </a:p>
          <a:p>
            <a:r>
              <a:rPr lang="en-GB" dirty="0"/>
              <a:t>Ethno-cultural nationalism is historically connected with romanticism, philosophically with particularism, </a:t>
            </a:r>
            <a:r>
              <a:rPr lang="en-GB" dirty="0" err="1"/>
              <a:t>linguistical</a:t>
            </a:r>
            <a:r>
              <a:rPr lang="en-GB" dirty="0"/>
              <a:t> </a:t>
            </a:r>
            <a:r>
              <a:rPr lang="en-GB" dirty="0" err="1"/>
              <a:t>aproaches</a:t>
            </a:r>
            <a:r>
              <a:rPr lang="en-GB" dirty="0"/>
              <a:t> and with </a:t>
            </a:r>
            <a:r>
              <a:rPr lang="en-GB" dirty="0" err="1"/>
              <a:t>folklor</a:t>
            </a:r>
            <a:r>
              <a:rPr lang="en-GB" dirty="0"/>
              <a:t> </a:t>
            </a:r>
            <a:r>
              <a:rPr lang="en-GB" dirty="0" err="1"/>
              <a:t>sudies</a:t>
            </a:r>
            <a:r>
              <a:rPr lang="en-GB" dirty="0"/>
              <a:t>. Birthplace of this type of nationalism is Germany and its father – founder Johann </a:t>
            </a:r>
            <a:r>
              <a:rPr lang="en-GB" dirty="0" err="1"/>
              <a:t>Gotfied</a:t>
            </a:r>
            <a:r>
              <a:rPr lang="en-GB" dirty="0"/>
              <a:t> Herder. </a:t>
            </a:r>
          </a:p>
        </p:txBody>
      </p:sp>
    </p:spTree>
    <p:extLst>
      <p:ext uri="{BB962C8B-B14F-4D97-AF65-F5344CB8AC3E}">
        <p14:creationId xmlns:p14="http://schemas.microsoft.com/office/powerpoint/2010/main" val="337852998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3867</TotalTime>
  <Words>2463</Words>
  <Application>Microsoft Office PowerPoint</Application>
  <PresentationFormat>Širokoúhlá obrazovka</PresentationFormat>
  <Paragraphs>174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Gill Sans MT</vt:lpstr>
      <vt:lpstr>Times New Roman</vt:lpstr>
      <vt:lpstr>Galerie</vt:lpstr>
      <vt:lpstr>Acrobat Document</vt:lpstr>
      <vt:lpstr>Nations and Nationalism:  An Advanced Course on Politics  and culture</vt:lpstr>
      <vt:lpstr>Prezentace aplikace PowerPoint</vt:lpstr>
      <vt:lpstr>Nation – definition, structure</vt:lpstr>
      <vt:lpstr>Prezentace aplikace PowerPoint</vt:lpstr>
      <vt:lpstr>Eric Hobsbawm: Concept of nation in proto-nationalistic period</vt:lpstr>
      <vt:lpstr>  Eric Hobsbawm  </vt:lpstr>
      <vt:lpstr>Two substantial types of nationalism in Europe</vt:lpstr>
      <vt:lpstr>Prezentace aplikace PowerPoint</vt:lpstr>
      <vt:lpstr>Prezentace aplikace PowerPoint</vt:lpstr>
      <vt:lpstr>Prezentace aplikace PowerPoint</vt:lpstr>
      <vt:lpstr>Bosnia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Situation in Sarajevo copied the state of affairs in BiH in general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Respondent from the text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Henig, D. 2012. ‘Knocking on my neighbour’s door’: On metamorphoses of sociality in rural Bosnia. Critique of Anthropology 32(1): 3–-19    Specific tipes of solidarity developer for the local cinditions. Komšiluk</vt:lpstr>
      <vt:lpstr>Prezentace aplikace PowerPoint</vt:lpstr>
      <vt:lpstr>Prezentace aplikace PowerPoint</vt:lpstr>
      <vt:lpstr>Prezentace aplikace PowerPoint</vt:lpstr>
      <vt:lpstr>Prezentace aplikace PowerPoint</vt:lpstr>
      <vt:lpstr>Untitted; Jutra pola nema; Half mortning´s gone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Nations and Nationalism: An Advanced Course of Political Anthropology</dc:title>
  <dc:creator>Zdeněk Uherek</dc:creator>
  <cp:lastModifiedBy>Zdeněk Uherek</cp:lastModifiedBy>
  <cp:revision>44</cp:revision>
  <dcterms:created xsi:type="dcterms:W3CDTF">2020-04-27T14:08:24Z</dcterms:created>
  <dcterms:modified xsi:type="dcterms:W3CDTF">2021-05-03T02:48:07Z</dcterms:modified>
</cp:coreProperties>
</file>