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9" r:id="rId5"/>
    <p:sldId id="270" r:id="rId6"/>
    <p:sldId id="272" r:id="rId7"/>
    <p:sldId id="273" r:id="rId8"/>
    <p:sldId id="260" r:id="rId9"/>
    <p:sldId id="259" r:id="rId10"/>
    <p:sldId id="261" r:id="rId11"/>
    <p:sldId id="263" r:id="rId12"/>
    <p:sldId id="264" r:id="rId13"/>
    <p:sldId id="265" r:id="rId14"/>
    <p:sldId id="275" r:id="rId15"/>
    <p:sldId id="285" r:id="rId16"/>
    <p:sldId id="286" r:id="rId17"/>
    <p:sldId id="276" r:id="rId18"/>
    <p:sldId id="277" r:id="rId19"/>
    <p:sldId id="278" r:id="rId20"/>
    <p:sldId id="279" r:id="rId21"/>
    <p:sldId id="280" r:id="rId22"/>
    <p:sldId id="281" r:id="rId23"/>
    <p:sldId id="282" r:id="rId24"/>
    <p:sldId id="283" r:id="rId25"/>
    <p:sldId id="284" r:id="rId26"/>
    <p:sldId id="287" r:id="rId27"/>
    <p:sldId id="288" r:id="rId28"/>
    <p:sldId id="289" r:id="rId29"/>
    <p:sldId id="290" r:id="rId30"/>
    <p:sldId id="291" r:id="rId31"/>
    <p:sldId id="293" r:id="rId32"/>
    <p:sldId id="292" r:id="rId33"/>
    <p:sldId id="294" r:id="rId34"/>
    <p:sldId id="295" r:id="rId35"/>
    <p:sldId id="297" r:id="rId36"/>
    <p:sldId id="296" r:id="rId37"/>
    <p:sldId id="298" r:id="rId38"/>
    <p:sldId id="299" r:id="rId39"/>
    <p:sldId id="300" r:id="rId40"/>
    <p:sldId id="301" r:id="rId41"/>
    <p:sldId id="302" r:id="rId42"/>
    <p:sldId id="303" r:id="rId43"/>
    <p:sldId id="304"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1" d="100"/>
          <a:sy n="141" d="100"/>
        </p:scale>
        <p:origin x="-1488"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printerSettings" Target="printerSettings/printerSettings1.bin"/></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Fare clic per modificare stile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23/10/22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Vertical Text Placeholder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23/10/22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Fare clic per modificare stile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23/10/22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Content Placeholder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23/10/22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6BFECD78-3C8E-49F2-8FAB-59489D168ABB}" type="datetimeFigureOut">
              <a:rPr lang="en-US" smtClean="0"/>
              <a:t>23/10/22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23/10/22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stile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23/10/22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23/10/22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23/10/22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6BFECD78-3C8E-49F2-8FAB-59489D168ABB}" type="datetimeFigureOut">
              <a:rPr lang="en-US" smtClean="0"/>
              <a:t>23/10/22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6BFECD78-3C8E-49F2-8FAB-59489D168ABB}" type="datetimeFigureOut">
              <a:rPr lang="en-US" smtClean="0"/>
              <a:t>23/10/22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23/10/22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‹n.›</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g"/><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g"/><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6.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 Id="rId3" Type="http://schemas.openxmlformats.org/officeDocument/2006/relationships/image" Target="../media/image3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660400"/>
            <a:ext cx="7772400" cy="1470025"/>
          </a:xfrm>
        </p:spPr>
        <p:txBody>
          <a:bodyPr/>
          <a:lstStyle/>
          <a:p>
            <a:r>
              <a:rPr lang="it-IT" dirty="0" smtClean="0"/>
              <a:t>Ludovico Ariosto</a:t>
            </a:r>
            <a:endParaRPr lang="it-IT" dirty="0"/>
          </a:p>
        </p:txBody>
      </p:sp>
      <p:sp>
        <p:nvSpPr>
          <p:cNvPr id="3" name="Sottotitolo 2"/>
          <p:cNvSpPr>
            <a:spLocks noGrp="1"/>
          </p:cNvSpPr>
          <p:nvPr>
            <p:ph type="subTitle" idx="1"/>
          </p:nvPr>
        </p:nvSpPr>
        <p:spPr>
          <a:xfrm>
            <a:off x="1371600" y="1858732"/>
            <a:ext cx="6400800" cy="4223667"/>
          </a:xfrm>
        </p:spPr>
        <p:txBody>
          <a:bodyPr>
            <a:normAutofit/>
          </a:bodyPr>
          <a:lstStyle/>
          <a:p>
            <a:pPr>
              <a:spcAft>
                <a:spcPts val="0"/>
              </a:spcAft>
            </a:pPr>
            <a:r>
              <a:rPr lang="it-IT" dirty="0" err="1">
                <a:latin typeface="Times New Roman"/>
                <a:ea typeface="ＭＳ 明朝"/>
                <a:cs typeface="Times New Roman"/>
              </a:rPr>
              <a:t>Zuřivý</a:t>
            </a:r>
            <a:r>
              <a:rPr lang="it-IT" dirty="0">
                <a:latin typeface="Times New Roman"/>
                <a:ea typeface="ＭＳ 明朝"/>
                <a:cs typeface="Times New Roman"/>
              </a:rPr>
              <a:t> </a:t>
            </a:r>
            <a:r>
              <a:rPr lang="it-IT" dirty="0" smtClean="0">
                <a:latin typeface="Times New Roman"/>
                <a:ea typeface="ＭＳ 明朝"/>
                <a:cs typeface="Times New Roman"/>
              </a:rPr>
              <a:t>Roland</a:t>
            </a:r>
          </a:p>
          <a:p>
            <a:pPr>
              <a:spcAft>
                <a:spcPts val="0"/>
              </a:spcAft>
            </a:pPr>
            <a:r>
              <a:rPr lang="it-IT" dirty="0" smtClean="0">
                <a:latin typeface="Times New Roman"/>
                <a:ea typeface="ＭＳ 明朝"/>
                <a:cs typeface="Times New Roman"/>
              </a:rPr>
              <a:t>(Orlando furioso – </a:t>
            </a:r>
            <a:r>
              <a:rPr lang="it-IT" dirty="0" err="1" smtClean="0">
                <a:latin typeface="Times New Roman"/>
                <a:ea typeface="ＭＳ 明朝"/>
                <a:cs typeface="Times New Roman"/>
              </a:rPr>
              <a:t>Raging</a:t>
            </a:r>
            <a:r>
              <a:rPr lang="it-IT" dirty="0" smtClean="0">
                <a:latin typeface="Times New Roman"/>
                <a:ea typeface="ＭＳ 明朝"/>
                <a:cs typeface="Times New Roman"/>
              </a:rPr>
              <a:t> Orlando)</a:t>
            </a:r>
          </a:p>
          <a:p>
            <a:pPr>
              <a:spcAft>
                <a:spcPts val="0"/>
              </a:spcAft>
            </a:pPr>
            <a:endParaRPr lang="it-IT" dirty="0">
              <a:latin typeface="Times New Roman"/>
              <a:ea typeface="ＭＳ 明朝"/>
              <a:cs typeface="Times New Roman"/>
            </a:endParaRPr>
          </a:p>
          <a:p>
            <a:pPr>
              <a:spcAft>
                <a:spcPts val="0"/>
              </a:spcAft>
            </a:pPr>
            <a:endParaRPr lang="it-IT" dirty="0" smtClean="0">
              <a:latin typeface="Times New Roman"/>
              <a:ea typeface="ＭＳ 明朝"/>
              <a:cs typeface="Times New Roman"/>
            </a:endParaRPr>
          </a:p>
          <a:p>
            <a:pPr>
              <a:spcAft>
                <a:spcPts val="0"/>
              </a:spcAft>
            </a:pPr>
            <a:r>
              <a:rPr lang="en-GB" dirty="0" smtClean="0">
                <a:latin typeface="Times New Roman"/>
                <a:ea typeface="ＭＳ 明朝"/>
                <a:cs typeface="Times New Roman"/>
              </a:rPr>
              <a:t>Introduction</a:t>
            </a:r>
          </a:p>
          <a:p>
            <a:endParaRPr lang="it-IT" dirty="0"/>
          </a:p>
        </p:txBody>
      </p:sp>
    </p:spTree>
    <p:extLst>
      <p:ext uri="{BB962C8B-B14F-4D97-AF65-F5344CB8AC3E}">
        <p14:creationId xmlns:p14="http://schemas.microsoft.com/office/powerpoint/2010/main" val="7528868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Orlando_Furioso_Title_Page_Valgrisi_Edition,_155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8151" y="2512000"/>
            <a:ext cx="2835868" cy="4052595"/>
          </a:xfrm>
          <a:prstGeom prst="rect">
            <a:avLst/>
          </a:prstGeom>
        </p:spPr>
      </p:pic>
      <p:pic>
        <p:nvPicPr>
          <p:cNvPr id="6" name="Immagine 5" descr="Schermata 2021-10-10 alle 10.44.21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539" y="3209045"/>
            <a:ext cx="2408346" cy="2474537"/>
          </a:xfrm>
          <a:prstGeom prst="rect">
            <a:avLst/>
          </a:prstGeom>
        </p:spPr>
      </p:pic>
      <p:pic>
        <p:nvPicPr>
          <p:cNvPr id="7" name="Immagine 6" descr="Schermata 2021-10-10 alle 10.44.3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2" y="3213673"/>
            <a:ext cx="2022042" cy="2961071"/>
          </a:xfrm>
          <a:prstGeom prst="rect">
            <a:avLst/>
          </a:prstGeom>
        </p:spPr>
      </p:pic>
      <p:pic>
        <p:nvPicPr>
          <p:cNvPr id="8" name="Immagine 7" descr="Schermata 2021-10-10 alle 10.44.4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5196" y="275966"/>
            <a:ext cx="6526918" cy="1598429"/>
          </a:xfrm>
          <a:prstGeom prst="rect">
            <a:avLst/>
          </a:prstGeom>
        </p:spPr>
      </p:pic>
      <p:sp>
        <p:nvSpPr>
          <p:cNvPr id="9" name="Freccia sinistra 8"/>
          <p:cNvSpPr/>
          <p:nvPr/>
        </p:nvSpPr>
        <p:spPr>
          <a:xfrm>
            <a:off x="2357479" y="3634679"/>
            <a:ext cx="1017364" cy="29470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Freccia destra 9"/>
          <p:cNvSpPr/>
          <p:nvPr/>
        </p:nvSpPr>
        <p:spPr>
          <a:xfrm>
            <a:off x="5669175" y="4287237"/>
            <a:ext cx="1269951" cy="34382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Freccia su 10"/>
          <p:cNvSpPr/>
          <p:nvPr/>
        </p:nvSpPr>
        <p:spPr>
          <a:xfrm>
            <a:off x="4588664" y="1874395"/>
            <a:ext cx="301701" cy="100247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258945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The World of the Orlando </a:t>
            </a:r>
            <a:r>
              <a:rPr lang="en-US" dirty="0" err="1" smtClean="0"/>
              <a:t>Furioso</a:t>
            </a:r>
            <a:endParaRPr lang="it-IT" dirty="0"/>
          </a:p>
        </p:txBody>
      </p:sp>
      <p:sp>
        <p:nvSpPr>
          <p:cNvPr id="3" name="Segnaposto testo 2"/>
          <p:cNvSpPr>
            <a:spLocks noGrp="1"/>
          </p:cNvSpPr>
          <p:nvPr>
            <p:ph type="body" idx="1"/>
          </p:nvPr>
        </p:nvSpPr>
        <p:spPr/>
        <p:txBody>
          <a:bodyPr/>
          <a:lstStyle/>
          <a:p>
            <a:endParaRPr lang="it-IT"/>
          </a:p>
        </p:txBody>
      </p:sp>
      <p:sp>
        <p:nvSpPr>
          <p:cNvPr id="4" name="Segnaposto contenuto 3"/>
          <p:cNvSpPr>
            <a:spLocks noGrp="1"/>
          </p:cNvSpPr>
          <p:nvPr>
            <p:ph sz="half" idx="2"/>
          </p:nvPr>
        </p:nvSpPr>
        <p:spPr/>
        <p:txBody>
          <a:bodyPr/>
          <a:lstStyle/>
          <a:p>
            <a:endParaRPr lang="it-IT"/>
          </a:p>
        </p:txBody>
      </p:sp>
      <p:sp>
        <p:nvSpPr>
          <p:cNvPr id="5" name="Segnaposto testo 4"/>
          <p:cNvSpPr>
            <a:spLocks noGrp="1"/>
          </p:cNvSpPr>
          <p:nvPr>
            <p:ph type="body" sz="quarter" idx="3"/>
          </p:nvPr>
        </p:nvSpPr>
        <p:spPr/>
        <p:txBody>
          <a:bodyPr/>
          <a:lstStyle/>
          <a:p>
            <a:endParaRPr lang="it-IT"/>
          </a:p>
        </p:txBody>
      </p:sp>
      <p:sp>
        <p:nvSpPr>
          <p:cNvPr id="6" name="Segnaposto contenuto 5"/>
          <p:cNvSpPr>
            <a:spLocks noGrp="1"/>
          </p:cNvSpPr>
          <p:nvPr>
            <p:ph sz="quarter" idx="4"/>
          </p:nvPr>
        </p:nvSpPr>
        <p:spPr/>
        <p:txBody>
          <a:bodyPr/>
          <a:lstStyle/>
          <a:p>
            <a:endParaRPr lang="it-IT"/>
          </a:p>
        </p:txBody>
      </p:sp>
      <p:pic>
        <p:nvPicPr>
          <p:cNvPr id="10" name="Immagine 9" descr="Schermata 2021-10-10 alle 11.00.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7485" y="2263760"/>
            <a:ext cx="4835079" cy="3157453"/>
          </a:xfrm>
          <a:prstGeom prst="rect">
            <a:avLst/>
          </a:prstGeom>
        </p:spPr>
      </p:pic>
    </p:spTree>
    <p:extLst>
      <p:ext uri="{BB962C8B-B14F-4D97-AF65-F5344CB8AC3E}">
        <p14:creationId xmlns:p14="http://schemas.microsoft.com/office/powerpoint/2010/main" val="38824386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457199" y="386692"/>
            <a:ext cx="4040188" cy="484008"/>
          </a:xfrm>
        </p:spPr>
        <p:txBody>
          <a:bodyPr>
            <a:normAutofit/>
          </a:bodyPr>
          <a:lstStyle/>
          <a:p>
            <a:pPr algn="ctr"/>
            <a:r>
              <a:rPr lang="it-IT" sz="1800" dirty="0" smtClean="0">
                <a:latin typeface="Times New Roman"/>
                <a:cs typeface="Times New Roman"/>
              </a:rPr>
              <a:t>Time</a:t>
            </a:r>
            <a:endParaRPr lang="it-IT" sz="1800" dirty="0">
              <a:latin typeface="Times New Roman"/>
              <a:cs typeface="Times New Roman"/>
            </a:endParaRPr>
          </a:p>
        </p:txBody>
      </p:sp>
      <p:sp>
        <p:nvSpPr>
          <p:cNvPr id="4" name="Segnaposto contenuto 3"/>
          <p:cNvSpPr>
            <a:spLocks noGrp="1"/>
          </p:cNvSpPr>
          <p:nvPr>
            <p:ph sz="half" idx="2"/>
          </p:nvPr>
        </p:nvSpPr>
        <p:spPr>
          <a:xfrm>
            <a:off x="457199" y="870700"/>
            <a:ext cx="6855861" cy="4558920"/>
          </a:xfrm>
        </p:spPr>
        <p:txBody>
          <a:bodyPr>
            <a:normAutofit/>
          </a:bodyPr>
          <a:lstStyle/>
          <a:p>
            <a:pPr marL="0" indent="0" algn="just">
              <a:buNone/>
            </a:pPr>
            <a:r>
              <a:rPr lang="en-US" sz="1800" dirty="0" smtClean="0">
                <a:latin typeface="Times New Roman"/>
                <a:cs typeface="Times New Roman"/>
              </a:rPr>
              <a:t>Starting point (historical background): </a:t>
            </a:r>
          </a:p>
          <a:p>
            <a:pPr algn="just">
              <a:buFontTx/>
              <a:buChar char="-"/>
            </a:pPr>
            <a:endParaRPr lang="en-US" sz="1800" dirty="0" smtClean="0">
              <a:latin typeface="Times New Roman"/>
              <a:cs typeface="Times New Roman"/>
            </a:endParaRPr>
          </a:p>
          <a:p>
            <a:pPr marL="0" indent="0" algn="just">
              <a:buNone/>
            </a:pPr>
            <a:r>
              <a:rPr lang="en-US" sz="1800" dirty="0" smtClean="0">
                <a:latin typeface="Times New Roman"/>
                <a:cs typeface="Times New Roman"/>
              </a:rPr>
              <a:t>- Battle </a:t>
            </a:r>
            <a:r>
              <a:rPr lang="en-US" sz="1800" dirty="0">
                <a:latin typeface="Times New Roman"/>
                <a:cs typeface="Times New Roman"/>
              </a:rPr>
              <a:t>of </a:t>
            </a:r>
            <a:r>
              <a:rPr lang="en-US" sz="1800" dirty="0" err="1">
                <a:latin typeface="Times New Roman"/>
                <a:cs typeface="Times New Roman"/>
              </a:rPr>
              <a:t>Roncevaux</a:t>
            </a:r>
            <a:r>
              <a:rPr lang="en-US" sz="1800" dirty="0">
                <a:latin typeface="Times New Roman"/>
                <a:cs typeface="Times New Roman"/>
              </a:rPr>
              <a:t> </a:t>
            </a:r>
            <a:r>
              <a:rPr lang="en-US" sz="1800" dirty="0" smtClean="0">
                <a:latin typeface="Times New Roman"/>
                <a:cs typeface="Times New Roman"/>
              </a:rPr>
              <a:t>Pass (778 AD): a battle on the Pyrenees between Charlemagne and the Basques. Charlemagne’s army, in the attempt at expanding his empire in the Basque region, tore down the city of Pamplona</a:t>
            </a:r>
          </a:p>
          <a:p>
            <a:pPr marL="0" indent="0" algn="just">
              <a:buNone/>
            </a:pPr>
            <a:endParaRPr lang="en-US" sz="1800" dirty="0" smtClean="0">
              <a:latin typeface="Times New Roman"/>
              <a:cs typeface="Times New Roman"/>
            </a:endParaRPr>
          </a:p>
          <a:p>
            <a:pPr marL="0" indent="0" algn="just">
              <a:buNone/>
            </a:pPr>
            <a:r>
              <a:rPr lang="en-US" sz="1800" dirty="0" smtClean="0">
                <a:latin typeface="Times New Roman"/>
                <a:cs typeface="Times New Roman"/>
              </a:rPr>
              <a:t>In the evening of August 15, 778, the rearguard was ambushed by the Basques as they crossed the mountains on the way back. The Franks try to escape the ambush and the army falls in confusion. Roland (Orlando) is killed.</a:t>
            </a:r>
            <a:endParaRPr lang="en-US" sz="1800" dirty="0">
              <a:latin typeface="Times New Roman"/>
              <a:cs typeface="Times New Roman"/>
            </a:endParaRPr>
          </a:p>
        </p:txBody>
      </p:sp>
      <p:pic>
        <p:nvPicPr>
          <p:cNvPr id="8" name="Immagine 7" descr="1280px-Marca_Hispanica_Longnon_8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6251" y="3959795"/>
            <a:ext cx="2922112" cy="2833078"/>
          </a:xfrm>
          <a:prstGeom prst="rect">
            <a:avLst/>
          </a:prstGeom>
        </p:spPr>
      </p:pic>
    </p:spTree>
    <p:extLst>
      <p:ext uri="{BB962C8B-B14F-4D97-AF65-F5344CB8AC3E}">
        <p14:creationId xmlns:p14="http://schemas.microsoft.com/office/powerpoint/2010/main" val="2108202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457200" y="1235397"/>
            <a:ext cx="4040188" cy="484008"/>
          </a:xfrm>
        </p:spPr>
        <p:txBody>
          <a:bodyPr>
            <a:normAutofit/>
          </a:bodyPr>
          <a:lstStyle/>
          <a:p>
            <a:pPr algn="ctr"/>
            <a:r>
              <a:rPr lang="it-IT" sz="1800" dirty="0" smtClean="0">
                <a:latin typeface="Times New Roman"/>
                <a:cs typeface="Times New Roman"/>
              </a:rPr>
              <a:t>Time</a:t>
            </a:r>
            <a:endParaRPr lang="it-IT" sz="1800" dirty="0">
              <a:latin typeface="Times New Roman"/>
              <a:cs typeface="Times New Roman"/>
            </a:endParaRPr>
          </a:p>
        </p:txBody>
      </p:sp>
      <p:sp>
        <p:nvSpPr>
          <p:cNvPr id="4" name="Segnaposto contenuto 3"/>
          <p:cNvSpPr>
            <a:spLocks noGrp="1"/>
          </p:cNvSpPr>
          <p:nvPr>
            <p:ph sz="half" idx="2"/>
          </p:nvPr>
        </p:nvSpPr>
        <p:spPr>
          <a:xfrm>
            <a:off x="457199" y="1876363"/>
            <a:ext cx="8229601" cy="4558920"/>
          </a:xfrm>
        </p:spPr>
        <p:txBody>
          <a:bodyPr>
            <a:normAutofit/>
          </a:bodyPr>
          <a:lstStyle/>
          <a:p>
            <a:pPr marL="0" indent="0" algn="just">
              <a:buNone/>
            </a:pPr>
            <a:r>
              <a:rPr lang="en-US" sz="1800" dirty="0" smtClean="0">
                <a:latin typeface="Times New Roman"/>
                <a:cs typeface="Times New Roman"/>
              </a:rPr>
              <a:t>Ariosto’s fiction:</a:t>
            </a:r>
          </a:p>
          <a:p>
            <a:pPr algn="just">
              <a:buFontTx/>
              <a:buChar char="-"/>
            </a:pPr>
            <a:endParaRPr lang="en-US" sz="1800" dirty="0">
              <a:latin typeface="Times New Roman"/>
              <a:cs typeface="Times New Roman"/>
            </a:endParaRPr>
          </a:p>
          <a:p>
            <a:pPr algn="just">
              <a:buFontTx/>
              <a:buChar char="-"/>
            </a:pPr>
            <a:r>
              <a:rPr lang="en-US" sz="1800" dirty="0" smtClean="0">
                <a:latin typeface="Times New Roman"/>
                <a:cs typeface="Times New Roman"/>
              </a:rPr>
              <a:t>The battle is between Charlemagne and the African Moors who are trying to invade France to conquer Paris</a:t>
            </a:r>
          </a:p>
          <a:p>
            <a:pPr algn="just">
              <a:buFontTx/>
              <a:buChar char="-"/>
            </a:pPr>
            <a:endParaRPr lang="en-US" sz="1800" dirty="0" smtClean="0">
              <a:latin typeface="Times New Roman"/>
              <a:cs typeface="Times New Roman"/>
            </a:endParaRPr>
          </a:p>
          <a:p>
            <a:pPr algn="just">
              <a:buFontTx/>
              <a:buChar char="-"/>
            </a:pPr>
            <a:r>
              <a:rPr lang="en-US" sz="1800" dirty="0" smtClean="0">
                <a:latin typeface="Times New Roman"/>
                <a:cs typeface="Times New Roman"/>
              </a:rPr>
              <a:t>Angelica (“the princess of Cathay”), whom Orlando loves, takes advantage of the confusion of the battle to flee from the French camp</a:t>
            </a:r>
          </a:p>
          <a:p>
            <a:pPr algn="just">
              <a:buFontTx/>
              <a:buChar char="-"/>
            </a:pPr>
            <a:endParaRPr lang="en-US" sz="1800" dirty="0">
              <a:latin typeface="Times New Roman"/>
              <a:cs typeface="Times New Roman"/>
            </a:endParaRPr>
          </a:p>
          <a:p>
            <a:pPr algn="just">
              <a:buFontTx/>
              <a:buChar char="-"/>
            </a:pPr>
            <a:r>
              <a:rPr lang="en-US" sz="1800" b="1" dirty="0" smtClean="0">
                <a:latin typeface="Times New Roman"/>
                <a:cs typeface="Times New Roman"/>
              </a:rPr>
              <a:t>Orlando, in love with Angelica, leaves the camp trying to catch her</a:t>
            </a:r>
            <a:endParaRPr lang="en-US" sz="1800" b="1" dirty="0">
              <a:latin typeface="Times New Roman"/>
              <a:cs typeface="Times New Roman"/>
            </a:endParaRPr>
          </a:p>
        </p:txBody>
      </p:sp>
      <p:sp>
        <p:nvSpPr>
          <p:cNvPr id="5" name="Titolo 4"/>
          <p:cNvSpPr>
            <a:spLocks noGrp="1"/>
          </p:cNvSpPr>
          <p:nvPr>
            <p:ph type="title"/>
          </p:nvPr>
        </p:nvSpPr>
        <p:spPr/>
        <p:txBody>
          <a:bodyPr/>
          <a:lstStyle/>
          <a:p>
            <a:endParaRPr lang="it-IT"/>
          </a:p>
        </p:txBody>
      </p:sp>
    </p:spTree>
    <p:extLst>
      <p:ext uri="{BB962C8B-B14F-4D97-AF65-F5344CB8AC3E}">
        <p14:creationId xmlns:p14="http://schemas.microsoft.com/office/powerpoint/2010/main" val="8381312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457200" y="1235397"/>
            <a:ext cx="4040188" cy="484008"/>
          </a:xfrm>
        </p:spPr>
        <p:txBody>
          <a:bodyPr>
            <a:normAutofit/>
          </a:bodyPr>
          <a:lstStyle/>
          <a:p>
            <a:pPr algn="ctr"/>
            <a:r>
              <a:rPr lang="it-IT" sz="1800" dirty="0" smtClean="0">
                <a:latin typeface="Times New Roman"/>
                <a:cs typeface="Times New Roman"/>
              </a:rPr>
              <a:t>Space</a:t>
            </a:r>
            <a:endParaRPr lang="it-IT" sz="1800" dirty="0">
              <a:latin typeface="Times New Roman"/>
              <a:cs typeface="Times New Roman"/>
            </a:endParaRPr>
          </a:p>
        </p:txBody>
      </p:sp>
      <p:sp>
        <p:nvSpPr>
          <p:cNvPr id="4" name="Segnaposto contenuto 3"/>
          <p:cNvSpPr>
            <a:spLocks noGrp="1"/>
          </p:cNvSpPr>
          <p:nvPr>
            <p:ph sz="half" idx="2"/>
          </p:nvPr>
        </p:nvSpPr>
        <p:spPr>
          <a:xfrm>
            <a:off x="457199" y="1876363"/>
            <a:ext cx="8229601" cy="4558920"/>
          </a:xfrm>
        </p:spPr>
        <p:txBody>
          <a:bodyPr>
            <a:normAutofit/>
          </a:bodyPr>
          <a:lstStyle/>
          <a:p>
            <a:pPr marL="0" indent="0" algn="just">
              <a:buNone/>
            </a:pPr>
            <a:endParaRPr lang="en-US" sz="1800" dirty="0" smtClean="0">
              <a:latin typeface="Times New Roman"/>
              <a:cs typeface="Times New Roman"/>
            </a:endParaRPr>
          </a:p>
          <a:p>
            <a:pPr algn="just">
              <a:buFontTx/>
              <a:buChar char="-"/>
            </a:pPr>
            <a:r>
              <a:rPr lang="en-US" sz="1800" b="1" dirty="0" smtClean="0">
                <a:latin typeface="Times New Roman"/>
                <a:cs typeface="Times New Roman"/>
              </a:rPr>
              <a:t>Paris</a:t>
            </a:r>
            <a:r>
              <a:rPr lang="en-US" sz="1800" dirty="0" smtClean="0">
                <a:latin typeface="Times New Roman"/>
                <a:cs typeface="Times New Roman"/>
              </a:rPr>
              <a:t>: the center of the battle (where all characters try to go or from where they try to flee)</a:t>
            </a:r>
          </a:p>
          <a:p>
            <a:pPr algn="just">
              <a:buFontTx/>
              <a:buChar char="-"/>
            </a:pPr>
            <a:endParaRPr lang="en-US" sz="1800" b="1" dirty="0">
              <a:latin typeface="Times New Roman"/>
              <a:cs typeface="Times New Roman"/>
            </a:endParaRPr>
          </a:p>
          <a:p>
            <a:pPr algn="just">
              <a:buFontTx/>
              <a:buChar char="-"/>
            </a:pPr>
            <a:r>
              <a:rPr lang="en-US" sz="1800" dirty="0" smtClean="0">
                <a:latin typeface="Times New Roman"/>
                <a:cs typeface="Times New Roman"/>
              </a:rPr>
              <a:t>The rest of the </a:t>
            </a:r>
            <a:r>
              <a:rPr lang="en-US" sz="1800" b="1" dirty="0" smtClean="0">
                <a:latin typeface="Times New Roman"/>
                <a:cs typeface="Times New Roman"/>
              </a:rPr>
              <a:t>known world </a:t>
            </a:r>
            <a:r>
              <a:rPr lang="en-US" sz="1800" dirty="0" smtClean="0">
                <a:latin typeface="Times New Roman"/>
                <a:cs typeface="Times New Roman"/>
              </a:rPr>
              <a:t>(Europe, England, Bohemia, North Africa, Spain, Asia) – with the awareness that it is not the entire world</a:t>
            </a:r>
          </a:p>
          <a:p>
            <a:pPr algn="just">
              <a:buFontTx/>
              <a:buChar char="-"/>
            </a:pPr>
            <a:endParaRPr lang="en-US" sz="1800" dirty="0">
              <a:latin typeface="Times New Roman"/>
              <a:cs typeface="Times New Roman"/>
            </a:endParaRPr>
          </a:p>
          <a:p>
            <a:pPr algn="just">
              <a:buFontTx/>
              <a:buChar char="-"/>
            </a:pPr>
            <a:r>
              <a:rPr lang="en-US" sz="1800" dirty="0" smtClean="0">
                <a:latin typeface="Times New Roman"/>
                <a:cs typeface="Times New Roman"/>
              </a:rPr>
              <a:t>The </a:t>
            </a:r>
            <a:r>
              <a:rPr lang="en-US" sz="1800" b="1" dirty="0" smtClean="0">
                <a:latin typeface="Times New Roman"/>
                <a:cs typeface="Times New Roman"/>
              </a:rPr>
              <a:t>moon</a:t>
            </a:r>
            <a:endParaRPr lang="en-US" sz="1800" dirty="0">
              <a:latin typeface="Times New Roman"/>
              <a:cs typeface="Times New Roman"/>
            </a:endParaRPr>
          </a:p>
        </p:txBody>
      </p:sp>
      <p:sp>
        <p:nvSpPr>
          <p:cNvPr id="5" name="Titolo 4"/>
          <p:cNvSpPr>
            <a:spLocks noGrp="1"/>
          </p:cNvSpPr>
          <p:nvPr>
            <p:ph type="title"/>
          </p:nvPr>
        </p:nvSpPr>
        <p:spPr/>
        <p:txBody>
          <a:bodyPr/>
          <a:lstStyle/>
          <a:p>
            <a:endParaRPr lang="it-IT"/>
          </a:p>
        </p:txBody>
      </p:sp>
    </p:spTree>
    <p:extLst>
      <p:ext uri="{BB962C8B-B14F-4D97-AF65-F5344CB8AC3E}">
        <p14:creationId xmlns:p14="http://schemas.microsoft.com/office/powerpoint/2010/main" val="14796084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nbound85397554435134164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771" y="749118"/>
            <a:ext cx="2306681" cy="2936582"/>
          </a:xfrm>
          <a:prstGeom prst="rect">
            <a:avLst/>
          </a:prstGeom>
        </p:spPr>
      </p:pic>
      <p:sp>
        <p:nvSpPr>
          <p:cNvPr id="4" name="CasellaDiTesto 3"/>
          <p:cNvSpPr txBox="1"/>
          <p:nvPr/>
        </p:nvSpPr>
        <p:spPr>
          <a:xfrm>
            <a:off x="296771" y="3981029"/>
            <a:ext cx="773433" cy="369332"/>
          </a:xfrm>
          <a:prstGeom prst="rect">
            <a:avLst/>
          </a:prstGeom>
          <a:noFill/>
        </p:spPr>
        <p:txBody>
          <a:bodyPr wrap="square" rtlCol="0">
            <a:spAutoFit/>
          </a:bodyPr>
          <a:lstStyle/>
          <a:p>
            <a:r>
              <a:rPr lang="it-IT" dirty="0" smtClean="0"/>
              <a:t>Job</a:t>
            </a:r>
            <a:endParaRPr lang="it-IT" dirty="0"/>
          </a:p>
        </p:txBody>
      </p:sp>
      <p:pic>
        <p:nvPicPr>
          <p:cNvPr id="6" name="Immagine 5" descr="A_cone-shaped_mountain_rises_out_of_the_sea,_crowned_by_a_tr_Wellcome_V004794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1964" y="1105840"/>
            <a:ext cx="2927872" cy="4082695"/>
          </a:xfrm>
          <a:prstGeom prst="rect">
            <a:avLst/>
          </a:prstGeom>
        </p:spPr>
      </p:pic>
      <p:pic>
        <p:nvPicPr>
          <p:cNvPr id="7" name="Immagine 6" descr="dante-botticelli-infern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4777" y="271110"/>
            <a:ext cx="3654572" cy="2525599"/>
          </a:xfrm>
          <a:prstGeom prst="rect">
            <a:avLst/>
          </a:prstGeom>
        </p:spPr>
      </p:pic>
      <p:sp>
        <p:nvSpPr>
          <p:cNvPr id="8" name="CasellaDiTesto 7"/>
          <p:cNvSpPr txBox="1"/>
          <p:nvPr/>
        </p:nvSpPr>
        <p:spPr>
          <a:xfrm>
            <a:off x="3752847" y="3101375"/>
            <a:ext cx="1904963" cy="646331"/>
          </a:xfrm>
          <a:prstGeom prst="rect">
            <a:avLst/>
          </a:prstGeom>
          <a:noFill/>
        </p:spPr>
        <p:txBody>
          <a:bodyPr wrap="square" rtlCol="0">
            <a:spAutoFit/>
          </a:bodyPr>
          <a:lstStyle/>
          <a:p>
            <a:r>
              <a:rPr lang="it-IT" dirty="0" err="1" smtClean="0"/>
              <a:t>Dante’s</a:t>
            </a:r>
            <a:r>
              <a:rPr lang="it-IT" dirty="0" smtClean="0"/>
              <a:t> Inferno and </a:t>
            </a:r>
            <a:r>
              <a:rPr lang="it-IT" dirty="0" err="1" smtClean="0"/>
              <a:t>Purgatory</a:t>
            </a:r>
            <a:endParaRPr lang="it-IT" dirty="0"/>
          </a:p>
        </p:txBody>
      </p:sp>
    </p:spTree>
    <p:extLst>
      <p:ext uri="{BB962C8B-B14F-4D97-AF65-F5344CB8AC3E}">
        <p14:creationId xmlns:p14="http://schemas.microsoft.com/office/powerpoint/2010/main" val="34296896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gradass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40" y="200447"/>
            <a:ext cx="4908669" cy="3089660"/>
          </a:xfrm>
          <a:prstGeom prst="rect">
            <a:avLst/>
          </a:prstGeom>
        </p:spPr>
      </p:pic>
      <p:pic>
        <p:nvPicPr>
          <p:cNvPr id="10" name="Immagine 9" descr="ARIOST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264" y="342401"/>
            <a:ext cx="3033048" cy="3933617"/>
          </a:xfrm>
          <a:prstGeom prst="rect">
            <a:avLst/>
          </a:prstGeom>
        </p:spPr>
      </p:pic>
      <p:pic>
        <p:nvPicPr>
          <p:cNvPr id="12" name="Immagine 11" descr="illustrazioneimmaginehigh-9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666" y="3531933"/>
            <a:ext cx="5295949" cy="3226856"/>
          </a:xfrm>
          <a:prstGeom prst="rect">
            <a:avLst/>
          </a:prstGeom>
        </p:spPr>
      </p:pic>
    </p:spTree>
    <p:extLst>
      <p:ext uri="{BB962C8B-B14F-4D97-AF65-F5344CB8AC3E}">
        <p14:creationId xmlns:p14="http://schemas.microsoft.com/office/powerpoint/2010/main" val="40921738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Main</a:t>
            </a:r>
            <a:r>
              <a:rPr lang="it-IT" dirty="0" smtClean="0"/>
              <a:t> Stories and </a:t>
            </a:r>
            <a:r>
              <a:rPr lang="it-IT" dirty="0" err="1" smtClean="0"/>
              <a:t>Characters</a:t>
            </a:r>
            <a:endParaRPr lang="it-IT" dirty="0"/>
          </a:p>
        </p:txBody>
      </p:sp>
      <p:sp>
        <p:nvSpPr>
          <p:cNvPr id="3" name="CasellaDiTesto 2"/>
          <p:cNvSpPr txBox="1"/>
          <p:nvPr/>
        </p:nvSpPr>
        <p:spPr>
          <a:xfrm>
            <a:off x="804333" y="1540933"/>
            <a:ext cx="7298267" cy="369332"/>
          </a:xfrm>
          <a:prstGeom prst="rect">
            <a:avLst/>
          </a:prstGeom>
          <a:noFill/>
        </p:spPr>
        <p:txBody>
          <a:bodyPr wrap="square" rtlCol="0">
            <a:spAutoFit/>
          </a:bodyPr>
          <a:lstStyle/>
          <a:p>
            <a:r>
              <a:rPr lang="it-IT" dirty="0" smtClean="0"/>
              <a:t>- </a:t>
            </a:r>
            <a:r>
              <a:rPr lang="en-US" dirty="0" smtClean="0"/>
              <a:t>Charlemagne / </a:t>
            </a:r>
            <a:r>
              <a:rPr lang="en-US" dirty="0" err="1" smtClean="0"/>
              <a:t>Agramante</a:t>
            </a:r>
            <a:r>
              <a:rPr lang="en-US" dirty="0" smtClean="0"/>
              <a:t> = Background story </a:t>
            </a:r>
            <a:endParaRPr lang="en-US" dirty="0"/>
          </a:p>
        </p:txBody>
      </p:sp>
    </p:spTree>
    <p:extLst>
      <p:ext uri="{BB962C8B-B14F-4D97-AF65-F5344CB8AC3E}">
        <p14:creationId xmlns:p14="http://schemas.microsoft.com/office/powerpoint/2010/main" val="287198478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Main</a:t>
            </a:r>
            <a:r>
              <a:rPr lang="it-IT" dirty="0" smtClean="0"/>
              <a:t> Stories and </a:t>
            </a:r>
            <a:r>
              <a:rPr lang="it-IT" dirty="0" err="1" smtClean="0"/>
              <a:t>Characters</a:t>
            </a:r>
            <a:endParaRPr lang="it-IT" dirty="0"/>
          </a:p>
        </p:txBody>
      </p:sp>
      <p:sp>
        <p:nvSpPr>
          <p:cNvPr id="3" name="CasellaDiTesto 2"/>
          <p:cNvSpPr txBox="1"/>
          <p:nvPr/>
        </p:nvSpPr>
        <p:spPr>
          <a:xfrm>
            <a:off x="804333" y="1540933"/>
            <a:ext cx="7298267" cy="923330"/>
          </a:xfrm>
          <a:prstGeom prst="rect">
            <a:avLst/>
          </a:prstGeom>
          <a:noFill/>
        </p:spPr>
        <p:txBody>
          <a:bodyPr wrap="square" rtlCol="0">
            <a:spAutoFit/>
          </a:bodyPr>
          <a:lstStyle/>
          <a:p>
            <a:pPr marL="285750" indent="-285750">
              <a:buFontTx/>
              <a:buChar char="-"/>
            </a:pPr>
            <a:r>
              <a:rPr lang="en-US" dirty="0" smtClean="0"/>
              <a:t>Charlemagne / </a:t>
            </a:r>
            <a:r>
              <a:rPr lang="en-US" dirty="0" err="1" smtClean="0"/>
              <a:t>Agramante</a:t>
            </a:r>
            <a:r>
              <a:rPr lang="en-US" dirty="0" smtClean="0"/>
              <a:t> = Background story</a:t>
            </a:r>
          </a:p>
          <a:p>
            <a:pPr marL="285750" indent="-285750">
              <a:buFontTx/>
              <a:buChar char="-"/>
            </a:pPr>
            <a:endParaRPr lang="en-US" dirty="0"/>
          </a:p>
          <a:p>
            <a:pPr marL="285750" indent="-285750">
              <a:buFontTx/>
              <a:buChar char="-"/>
            </a:pPr>
            <a:r>
              <a:rPr lang="en-US" dirty="0" smtClean="0"/>
              <a:t>Roland (Orlando) / Angelica = Unifying story </a:t>
            </a:r>
            <a:endParaRPr lang="en-US" dirty="0"/>
          </a:p>
        </p:txBody>
      </p:sp>
      <p:pic>
        <p:nvPicPr>
          <p:cNvPr id="4" name="Immagine 3" descr="la-foll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288" y="2887134"/>
            <a:ext cx="2182580" cy="2235200"/>
          </a:xfrm>
          <a:prstGeom prst="rect">
            <a:avLst/>
          </a:prstGeom>
        </p:spPr>
      </p:pic>
      <p:pic>
        <p:nvPicPr>
          <p:cNvPr id="5" name="Immagine 4" descr="ariosto-angelica-inseguitori-doss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320" y="2726267"/>
            <a:ext cx="2245214" cy="2599267"/>
          </a:xfrm>
          <a:prstGeom prst="rect">
            <a:avLst/>
          </a:prstGeom>
        </p:spPr>
      </p:pic>
    </p:spTree>
    <p:extLst>
      <p:ext uri="{BB962C8B-B14F-4D97-AF65-F5344CB8AC3E}">
        <p14:creationId xmlns:p14="http://schemas.microsoft.com/office/powerpoint/2010/main" val="27843026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Main</a:t>
            </a:r>
            <a:r>
              <a:rPr lang="it-IT" dirty="0" smtClean="0"/>
              <a:t> Stories and </a:t>
            </a:r>
            <a:r>
              <a:rPr lang="it-IT" dirty="0" err="1" smtClean="0"/>
              <a:t>Characters</a:t>
            </a:r>
            <a:endParaRPr lang="it-IT" dirty="0"/>
          </a:p>
        </p:txBody>
      </p:sp>
      <p:sp>
        <p:nvSpPr>
          <p:cNvPr id="3" name="CasellaDiTesto 2"/>
          <p:cNvSpPr txBox="1"/>
          <p:nvPr/>
        </p:nvSpPr>
        <p:spPr>
          <a:xfrm>
            <a:off x="804333" y="1540933"/>
            <a:ext cx="7298267" cy="1754327"/>
          </a:xfrm>
          <a:prstGeom prst="rect">
            <a:avLst/>
          </a:prstGeom>
          <a:noFill/>
        </p:spPr>
        <p:txBody>
          <a:bodyPr wrap="square" rtlCol="0">
            <a:spAutoFit/>
          </a:bodyPr>
          <a:lstStyle/>
          <a:p>
            <a:pPr marL="285750" indent="-285750">
              <a:buFontTx/>
              <a:buChar char="-"/>
            </a:pPr>
            <a:r>
              <a:rPr lang="en-US" dirty="0" smtClean="0"/>
              <a:t>Charlemagne / </a:t>
            </a:r>
            <a:r>
              <a:rPr lang="en-US" dirty="0" err="1" smtClean="0"/>
              <a:t>Agramante</a:t>
            </a:r>
            <a:r>
              <a:rPr lang="en-US" dirty="0" smtClean="0"/>
              <a:t> = Background story</a:t>
            </a:r>
          </a:p>
          <a:p>
            <a:pPr marL="285750" indent="-285750">
              <a:buFontTx/>
              <a:buChar char="-"/>
            </a:pPr>
            <a:endParaRPr lang="en-US" dirty="0"/>
          </a:p>
          <a:p>
            <a:pPr marL="285750" indent="-285750">
              <a:buFontTx/>
              <a:buChar char="-"/>
            </a:pPr>
            <a:r>
              <a:rPr lang="en-US" dirty="0" smtClean="0"/>
              <a:t>Roland (Orlando) / Angelica = Unifying story</a:t>
            </a:r>
          </a:p>
          <a:p>
            <a:pPr marL="285750" indent="-285750">
              <a:buFontTx/>
              <a:buChar char="-"/>
            </a:pPr>
            <a:endParaRPr lang="en-US" dirty="0"/>
          </a:p>
          <a:p>
            <a:pPr marL="285750" indent="-285750">
              <a:buFontTx/>
              <a:buChar char="-"/>
            </a:pPr>
            <a:r>
              <a:rPr lang="en-US" dirty="0" err="1" smtClean="0"/>
              <a:t>Astolfo</a:t>
            </a:r>
            <a:r>
              <a:rPr lang="en-US" dirty="0" smtClean="0"/>
              <a:t> = son of the Kind of England (who will help Orlando get his reason back)</a:t>
            </a:r>
            <a:endParaRPr lang="en-US" dirty="0"/>
          </a:p>
        </p:txBody>
      </p:sp>
      <p:pic>
        <p:nvPicPr>
          <p:cNvPr id="6" name="Immagine 5" descr="grifo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537" y="3302002"/>
            <a:ext cx="3971729" cy="2125133"/>
          </a:xfrm>
          <a:prstGeom prst="rect">
            <a:avLst/>
          </a:prstGeom>
        </p:spPr>
      </p:pic>
    </p:spTree>
    <p:extLst>
      <p:ext uri="{BB962C8B-B14F-4D97-AF65-F5344CB8AC3E}">
        <p14:creationId xmlns:p14="http://schemas.microsoft.com/office/powerpoint/2010/main" val="39380264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Times New Roman"/>
                <a:cs typeface="Times New Roman"/>
              </a:rPr>
              <a:t>Ludovico Ariosto</a:t>
            </a:r>
            <a:endParaRPr lang="it-IT" dirty="0">
              <a:latin typeface="Times New Roman"/>
              <a:cs typeface="Times New Roman"/>
            </a:endParaRPr>
          </a:p>
        </p:txBody>
      </p:sp>
      <p:pic>
        <p:nvPicPr>
          <p:cNvPr id="3" name="Immagine 2" descr="downloa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8101" y="516675"/>
            <a:ext cx="1568699" cy="2357335"/>
          </a:xfrm>
          <a:prstGeom prst="rect">
            <a:avLst/>
          </a:prstGeom>
        </p:spPr>
      </p:pic>
      <p:pic>
        <p:nvPicPr>
          <p:cNvPr id="4" name="Immagine 3" descr="1200px-Cristofano_dell'altissimo,_ludovico_ariosto,_ante_15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7202" y="2940851"/>
            <a:ext cx="3004238" cy="3745283"/>
          </a:xfrm>
          <a:prstGeom prst="rect">
            <a:avLst/>
          </a:prstGeom>
        </p:spPr>
      </p:pic>
    </p:spTree>
    <p:extLst>
      <p:ext uri="{BB962C8B-B14F-4D97-AF65-F5344CB8AC3E}">
        <p14:creationId xmlns:p14="http://schemas.microsoft.com/office/powerpoint/2010/main" val="31219353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Main</a:t>
            </a:r>
            <a:r>
              <a:rPr lang="it-IT" dirty="0" smtClean="0"/>
              <a:t> Stories and </a:t>
            </a:r>
            <a:r>
              <a:rPr lang="it-IT" dirty="0" err="1" smtClean="0"/>
              <a:t>Characters</a:t>
            </a:r>
            <a:endParaRPr lang="it-IT" dirty="0"/>
          </a:p>
        </p:txBody>
      </p:sp>
      <p:sp>
        <p:nvSpPr>
          <p:cNvPr id="3" name="CasellaDiTesto 2"/>
          <p:cNvSpPr txBox="1"/>
          <p:nvPr/>
        </p:nvSpPr>
        <p:spPr>
          <a:xfrm>
            <a:off x="804333" y="1540933"/>
            <a:ext cx="7298267" cy="2862323"/>
          </a:xfrm>
          <a:prstGeom prst="rect">
            <a:avLst/>
          </a:prstGeom>
          <a:noFill/>
        </p:spPr>
        <p:txBody>
          <a:bodyPr wrap="square" rtlCol="0">
            <a:spAutoFit/>
          </a:bodyPr>
          <a:lstStyle/>
          <a:p>
            <a:pPr marL="285750" indent="-285750">
              <a:buFontTx/>
              <a:buChar char="-"/>
            </a:pPr>
            <a:r>
              <a:rPr lang="en-US" dirty="0" smtClean="0"/>
              <a:t>Charlemagne / </a:t>
            </a:r>
            <a:r>
              <a:rPr lang="en-US" dirty="0" err="1" smtClean="0"/>
              <a:t>Agramante</a:t>
            </a:r>
            <a:r>
              <a:rPr lang="en-US" dirty="0" smtClean="0"/>
              <a:t> = Background story</a:t>
            </a:r>
          </a:p>
          <a:p>
            <a:pPr marL="285750" indent="-285750">
              <a:buFontTx/>
              <a:buChar char="-"/>
            </a:pPr>
            <a:endParaRPr lang="en-US" dirty="0"/>
          </a:p>
          <a:p>
            <a:pPr marL="285750" indent="-285750">
              <a:buFontTx/>
              <a:buChar char="-"/>
            </a:pPr>
            <a:r>
              <a:rPr lang="en-US" dirty="0" smtClean="0"/>
              <a:t>Roland (Orlando) / Angelica = Unifying story</a:t>
            </a:r>
          </a:p>
          <a:p>
            <a:pPr marL="285750" indent="-285750">
              <a:buFontTx/>
              <a:buChar char="-"/>
            </a:pPr>
            <a:endParaRPr lang="en-US" dirty="0"/>
          </a:p>
          <a:p>
            <a:pPr marL="285750" indent="-285750">
              <a:buFontTx/>
              <a:buChar char="-"/>
            </a:pPr>
            <a:r>
              <a:rPr lang="en-US" dirty="0" err="1" smtClean="0"/>
              <a:t>Astolfo</a:t>
            </a:r>
            <a:r>
              <a:rPr lang="en-US" dirty="0" smtClean="0"/>
              <a:t> = son of the Kind of England (who will help Orlando get his reason back)</a:t>
            </a:r>
          </a:p>
          <a:p>
            <a:pPr marL="285750" indent="-285750">
              <a:buFontTx/>
              <a:buChar char="-"/>
            </a:pPr>
            <a:endParaRPr lang="en-US" dirty="0"/>
          </a:p>
          <a:p>
            <a:pPr marL="285750" indent="-285750">
              <a:buFontTx/>
              <a:buChar char="-"/>
            </a:pPr>
            <a:r>
              <a:rPr lang="en-US" dirty="0" err="1" smtClean="0"/>
              <a:t>Rinaldo</a:t>
            </a:r>
            <a:r>
              <a:rPr lang="en-US" dirty="0" smtClean="0"/>
              <a:t> (cousin of </a:t>
            </a:r>
            <a:r>
              <a:rPr lang="en-US" dirty="0"/>
              <a:t>Orlando ) </a:t>
            </a:r>
            <a:r>
              <a:rPr lang="en-US" dirty="0" smtClean="0"/>
              <a:t>/ </a:t>
            </a:r>
            <a:r>
              <a:rPr lang="en-US" dirty="0" err="1" smtClean="0"/>
              <a:t>Rodomonte</a:t>
            </a:r>
            <a:endParaRPr lang="en-US" dirty="0" smtClean="0"/>
          </a:p>
          <a:p>
            <a:endParaRPr lang="en-US" dirty="0"/>
          </a:p>
          <a:p>
            <a:r>
              <a:rPr lang="en-US" dirty="0" smtClean="0"/>
              <a:t> </a:t>
            </a:r>
            <a:endParaRPr lang="en-US" dirty="0"/>
          </a:p>
        </p:txBody>
      </p:sp>
    </p:spTree>
    <p:extLst>
      <p:ext uri="{BB962C8B-B14F-4D97-AF65-F5344CB8AC3E}">
        <p14:creationId xmlns:p14="http://schemas.microsoft.com/office/powerpoint/2010/main" val="426454758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Main</a:t>
            </a:r>
            <a:r>
              <a:rPr lang="it-IT" dirty="0" smtClean="0"/>
              <a:t> Stories and </a:t>
            </a:r>
            <a:r>
              <a:rPr lang="it-IT" dirty="0" err="1" smtClean="0"/>
              <a:t>Characters</a:t>
            </a:r>
            <a:endParaRPr lang="it-IT" dirty="0"/>
          </a:p>
        </p:txBody>
      </p:sp>
      <p:sp>
        <p:nvSpPr>
          <p:cNvPr id="3" name="CasellaDiTesto 2"/>
          <p:cNvSpPr txBox="1"/>
          <p:nvPr/>
        </p:nvSpPr>
        <p:spPr>
          <a:xfrm>
            <a:off x="804333" y="1540933"/>
            <a:ext cx="7298267" cy="3416320"/>
          </a:xfrm>
          <a:prstGeom prst="rect">
            <a:avLst/>
          </a:prstGeom>
          <a:noFill/>
        </p:spPr>
        <p:txBody>
          <a:bodyPr wrap="square" rtlCol="0">
            <a:spAutoFit/>
          </a:bodyPr>
          <a:lstStyle/>
          <a:p>
            <a:pPr marL="285750" indent="-285750">
              <a:buFontTx/>
              <a:buChar char="-"/>
            </a:pPr>
            <a:r>
              <a:rPr lang="en-US" dirty="0" smtClean="0"/>
              <a:t>Charlemagne / </a:t>
            </a:r>
            <a:r>
              <a:rPr lang="en-US" dirty="0" err="1" smtClean="0"/>
              <a:t>Agramante</a:t>
            </a:r>
            <a:r>
              <a:rPr lang="en-US" dirty="0" smtClean="0"/>
              <a:t> = Background story</a:t>
            </a:r>
          </a:p>
          <a:p>
            <a:pPr marL="285750" indent="-285750">
              <a:buFontTx/>
              <a:buChar char="-"/>
            </a:pPr>
            <a:endParaRPr lang="en-US" dirty="0"/>
          </a:p>
          <a:p>
            <a:pPr marL="285750" indent="-285750">
              <a:buFontTx/>
              <a:buChar char="-"/>
            </a:pPr>
            <a:r>
              <a:rPr lang="en-US" dirty="0" smtClean="0"/>
              <a:t>Roland (Orlando) / Angelica = Unifying story</a:t>
            </a:r>
          </a:p>
          <a:p>
            <a:pPr marL="285750" indent="-285750">
              <a:buFontTx/>
              <a:buChar char="-"/>
            </a:pPr>
            <a:endParaRPr lang="en-US" dirty="0"/>
          </a:p>
          <a:p>
            <a:pPr marL="285750" indent="-285750">
              <a:buFontTx/>
              <a:buChar char="-"/>
            </a:pPr>
            <a:r>
              <a:rPr lang="en-US" dirty="0" err="1" smtClean="0"/>
              <a:t>Astolfo</a:t>
            </a:r>
            <a:r>
              <a:rPr lang="en-US" dirty="0" smtClean="0"/>
              <a:t> = son of the Kind of England (who will help </a:t>
            </a:r>
            <a:r>
              <a:rPr lang="en-US" dirty="0"/>
              <a:t>Orlando get </a:t>
            </a:r>
            <a:r>
              <a:rPr lang="en-US" dirty="0" smtClean="0"/>
              <a:t>his reason back)</a:t>
            </a:r>
          </a:p>
          <a:p>
            <a:pPr marL="285750" indent="-285750">
              <a:buFontTx/>
              <a:buChar char="-"/>
            </a:pPr>
            <a:endParaRPr lang="en-US" dirty="0"/>
          </a:p>
          <a:p>
            <a:pPr marL="285750" indent="-285750">
              <a:buFontTx/>
              <a:buChar char="-"/>
            </a:pPr>
            <a:r>
              <a:rPr lang="en-US" dirty="0" err="1" smtClean="0"/>
              <a:t>Rinaldo</a:t>
            </a:r>
            <a:r>
              <a:rPr lang="en-US" dirty="0" smtClean="0"/>
              <a:t> (cousin of </a:t>
            </a:r>
            <a:r>
              <a:rPr lang="en-US" dirty="0"/>
              <a:t>Orlando ) </a:t>
            </a:r>
            <a:r>
              <a:rPr lang="en-US" dirty="0" smtClean="0"/>
              <a:t>/ </a:t>
            </a:r>
            <a:r>
              <a:rPr lang="en-US" dirty="0" err="1" smtClean="0"/>
              <a:t>Rodomonte</a:t>
            </a:r>
            <a:endParaRPr lang="en-US" dirty="0" smtClean="0"/>
          </a:p>
          <a:p>
            <a:pPr marL="285750" indent="-285750">
              <a:buFontTx/>
              <a:buChar char="-"/>
            </a:pPr>
            <a:endParaRPr lang="en-US" dirty="0"/>
          </a:p>
          <a:p>
            <a:pPr marL="285750" indent="-285750">
              <a:buFontTx/>
              <a:buChar char="-"/>
            </a:pPr>
            <a:r>
              <a:rPr lang="en-US" dirty="0" err="1" smtClean="0"/>
              <a:t>Bradamante</a:t>
            </a:r>
            <a:r>
              <a:rPr lang="en-US" dirty="0" smtClean="0"/>
              <a:t> (sister of </a:t>
            </a:r>
            <a:r>
              <a:rPr lang="en-US" dirty="0" err="1" smtClean="0"/>
              <a:t>Rinaldo</a:t>
            </a:r>
            <a:r>
              <a:rPr lang="en-US" dirty="0" smtClean="0"/>
              <a:t>) / </a:t>
            </a:r>
            <a:r>
              <a:rPr lang="en-US" dirty="0" err="1" smtClean="0"/>
              <a:t>Marfisa</a:t>
            </a:r>
            <a:r>
              <a:rPr lang="en-US" dirty="0" smtClean="0"/>
              <a:t> (twin sister of Ruggiero)</a:t>
            </a:r>
          </a:p>
          <a:p>
            <a:endParaRPr lang="en-US" dirty="0"/>
          </a:p>
          <a:p>
            <a:r>
              <a:rPr lang="en-US" dirty="0" smtClean="0"/>
              <a:t> </a:t>
            </a:r>
            <a:endParaRPr lang="en-US" dirty="0"/>
          </a:p>
        </p:txBody>
      </p:sp>
      <p:pic>
        <p:nvPicPr>
          <p:cNvPr id="6" name="Immagine 5" descr="download (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3989" y="4392103"/>
            <a:ext cx="1597927" cy="2307167"/>
          </a:xfrm>
          <a:prstGeom prst="rect">
            <a:avLst/>
          </a:prstGeom>
        </p:spPr>
      </p:pic>
      <p:pic>
        <p:nvPicPr>
          <p:cNvPr id="7" name="Immagine 6" descr="92fedc38e18ad8e2fdc249bf00488db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33" y="4487333"/>
            <a:ext cx="3608626" cy="2211938"/>
          </a:xfrm>
          <a:prstGeom prst="rect">
            <a:avLst/>
          </a:prstGeom>
        </p:spPr>
      </p:pic>
    </p:spTree>
    <p:extLst>
      <p:ext uri="{BB962C8B-B14F-4D97-AF65-F5344CB8AC3E}">
        <p14:creationId xmlns:p14="http://schemas.microsoft.com/office/powerpoint/2010/main" val="12440804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450082" y="1645979"/>
            <a:ext cx="6400800" cy="1752600"/>
          </a:xfrm>
        </p:spPr>
        <p:txBody>
          <a:bodyPr/>
          <a:lstStyle/>
          <a:p>
            <a:pPr>
              <a:spcAft>
                <a:spcPts val="0"/>
              </a:spcAft>
            </a:pPr>
            <a:r>
              <a:rPr lang="en-GB" dirty="0">
                <a:latin typeface="Times New Roman"/>
                <a:ea typeface="ＭＳ 明朝"/>
                <a:cs typeface="Times New Roman"/>
              </a:rPr>
              <a:t>Part 1</a:t>
            </a:r>
          </a:p>
          <a:p>
            <a:pPr>
              <a:spcAft>
                <a:spcPts val="0"/>
              </a:spcAft>
            </a:pPr>
            <a:r>
              <a:rPr lang="en-GB" dirty="0">
                <a:latin typeface="Times New Roman"/>
                <a:ea typeface="ＭＳ 明朝"/>
                <a:cs typeface="Times New Roman"/>
              </a:rPr>
              <a:t> The Anthropology </a:t>
            </a:r>
            <a:endParaRPr lang="en-GB" dirty="0" smtClean="0">
              <a:latin typeface="Times New Roman"/>
              <a:ea typeface="ＭＳ 明朝"/>
              <a:cs typeface="Times New Roman"/>
            </a:endParaRPr>
          </a:p>
          <a:p>
            <a:pPr>
              <a:spcAft>
                <a:spcPts val="0"/>
              </a:spcAft>
            </a:pPr>
            <a:r>
              <a:rPr lang="en-GB" dirty="0" smtClean="0">
                <a:latin typeface="Times New Roman"/>
                <a:ea typeface="ＭＳ 明朝"/>
                <a:cs typeface="Times New Roman"/>
              </a:rPr>
              <a:t>of Desire and Illusion</a:t>
            </a:r>
            <a:endParaRPr lang="en-GB" dirty="0">
              <a:latin typeface="Times New Roman"/>
              <a:ea typeface="ＭＳ 明朝"/>
              <a:cs typeface="Times New Roman"/>
            </a:endParaRPr>
          </a:p>
          <a:p>
            <a:endParaRPr lang="it-IT" dirty="0"/>
          </a:p>
        </p:txBody>
      </p:sp>
    </p:spTree>
    <p:extLst>
      <p:ext uri="{BB962C8B-B14F-4D97-AF65-F5344CB8AC3E}">
        <p14:creationId xmlns:p14="http://schemas.microsoft.com/office/powerpoint/2010/main" val="34928919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734873" y="449471"/>
            <a:ext cx="7769680" cy="646331"/>
          </a:xfrm>
          <a:prstGeom prst="rect">
            <a:avLst/>
          </a:prstGeom>
          <a:noFill/>
        </p:spPr>
        <p:txBody>
          <a:bodyPr wrap="square" rtlCol="0">
            <a:spAutoFit/>
          </a:bodyPr>
          <a:lstStyle/>
          <a:p>
            <a:r>
              <a:rPr lang="en-US" dirty="0" smtClean="0"/>
              <a:t>Every character is characterized by a </a:t>
            </a:r>
            <a:r>
              <a:rPr lang="en-US" i="1" dirty="0" smtClean="0"/>
              <a:t>desire</a:t>
            </a:r>
            <a:endParaRPr lang="en-US" dirty="0" smtClean="0"/>
          </a:p>
          <a:p>
            <a:endParaRPr lang="en-US" dirty="0"/>
          </a:p>
        </p:txBody>
      </p:sp>
    </p:spTree>
    <p:extLst>
      <p:ext uri="{BB962C8B-B14F-4D97-AF65-F5344CB8AC3E}">
        <p14:creationId xmlns:p14="http://schemas.microsoft.com/office/powerpoint/2010/main" val="35540668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734873" y="449471"/>
            <a:ext cx="7769680" cy="2308324"/>
          </a:xfrm>
          <a:prstGeom prst="rect">
            <a:avLst/>
          </a:prstGeom>
          <a:noFill/>
        </p:spPr>
        <p:txBody>
          <a:bodyPr wrap="square" rtlCol="0">
            <a:spAutoFit/>
          </a:bodyPr>
          <a:lstStyle/>
          <a:p>
            <a:r>
              <a:rPr lang="en-US" dirty="0" smtClean="0"/>
              <a:t>Every character is characterized by a </a:t>
            </a:r>
            <a:r>
              <a:rPr lang="en-US" i="1" dirty="0" smtClean="0"/>
              <a:t>desire</a:t>
            </a:r>
            <a:endParaRPr lang="en-US" dirty="0" smtClean="0"/>
          </a:p>
          <a:p>
            <a:pPr marL="285750" indent="-285750">
              <a:buFont typeface="Arial"/>
              <a:buChar char="•"/>
            </a:pPr>
            <a:endParaRPr lang="en-US" dirty="0"/>
          </a:p>
          <a:p>
            <a:pPr marL="285750" indent="-285750" algn="just">
              <a:buFont typeface="Arial"/>
              <a:buChar char="•"/>
            </a:pPr>
            <a:r>
              <a:rPr lang="en-US" dirty="0" smtClean="0"/>
              <a:t>Love as  a paradigm</a:t>
            </a:r>
          </a:p>
          <a:p>
            <a:pPr marL="285750" indent="-285750" algn="just">
              <a:buFont typeface="Arial"/>
              <a:buChar char="•"/>
            </a:pPr>
            <a:endParaRPr lang="en-US" dirty="0"/>
          </a:p>
          <a:p>
            <a:pPr marL="742950" lvl="1" indent="-285750" algn="just">
              <a:buFont typeface="Arial"/>
              <a:buChar char="•"/>
            </a:pPr>
            <a:r>
              <a:rPr lang="en-US" dirty="0" smtClean="0"/>
              <a:t>Love for a woman/man - desire of honor - more power</a:t>
            </a:r>
            <a:r>
              <a:rPr lang="en-US" dirty="0"/>
              <a:t> -</a:t>
            </a:r>
            <a:r>
              <a:rPr lang="en-US" dirty="0" smtClean="0"/>
              <a:t> vengeance -</a:t>
            </a:r>
            <a:r>
              <a:rPr lang="en-US" dirty="0"/>
              <a:t>magical artifacts </a:t>
            </a:r>
            <a:r>
              <a:rPr lang="en-US" dirty="0" smtClean="0"/>
              <a:t>- food/wine</a:t>
            </a:r>
          </a:p>
          <a:p>
            <a:pPr marL="742950" lvl="1" indent="-285750" algn="just">
              <a:buFont typeface="Arial"/>
              <a:buChar char="•"/>
            </a:pPr>
            <a:endParaRPr lang="en-US" dirty="0"/>
          </a:p>
          <a:p>
            <a:pPr algn="just"/>
            <a:endParaRPr lang="en-US" dirty="0" smtClean="0"/>
          </a:p>
        </p:txBody>
      </p:sp>
    </p:spTree>
    <p:extLst>
      <p:ext uri="{BB962C8B-B14F-4D97-AF65-F5344CB8AC3E}">
        <p14:creationId xmlns:p14="http://schemas.microsoft.com/office/powerpoint/2010/main" val="7328930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734873" y="449471"/>
            <a:ext cx="7769680" cy="4247317"/>
          </a:xfrm>
          <a:prstGeom prst="rect">
            <a:avLst/>
          </a:prstGeom>
          <a:noFill/>
        </p:spPr>
        <p:txBody>
          <a:bodyPr wrap="square" rtlCol="0">
            <a:spAutoFit/>
          </a:bodyPr>
          <a:lstStyle/>
          <a:p>
            <a:r>
              <a:rPr lang="en-US" dirty="0" smtClean="0"/>
              <a:t>Every character is characterized by a </a:t>
            </a:r>
            <a:r>
              <a:rPr lang="en-US" i="1" dirty="0" smtClean="0"/>
              <a:t>desire</a:t>
            </a:r>
            <a:endParaRPr lang="en-US" dirty="0" smtClean="0"/>
          </a:p>
          <a:p>
            <a:pPr marL="285750" indent="-285750">
              <a:buFont typeface="Arial"/>
              <a:buChar char="•"/>
            </a:pPr>
            <a:endParaRPr lang="en-US" dirty="0"/>
          </a:p>
          <a:p>
            <a:pPr marL="285750" indent="-285750" algn="just">
              <a:buFont typeface="Arial"/>
              <a:buChar char="•"/>
            </a:pPr>
            <a:r>
              <a:rPr lang="en-US" dirty="0" smtClean="0"/>
              <a:t>Love as  a paradigm</a:t>
            </a:r>
          </a:p>
          <a:p>
            <a:pPr marL="285750" indent="-285750" algn="just">
              <a:buFont typeface="Arial"/>
              <a:buChar char="•"/>
            </a:pPr>
            <a:endParaRPr lang="en-US" dirty="0"/>
          </a:p>
          <a:p>
            <a:pPr marL="742950" lvl="1" indent="-285750" algn="just">
              <a:buFont typeface="Arial"/>
              <a:buChar char="•"/>
            </a:pPr>
            <a:r>
              <a:rPr lang="en-US" dirty="0" smtClean="0"/>
              <a:t>Love for a woman/man - desire of honor - more power</a:t>
            </a:r>
            <a:r>
              <a:rPr lang="en-US" dirty="0"/>
              <a:t> -</a:t>
            </a:r>
            <a:r>
              <a:rPr lang="en-US" dirty="0" smtClean="0"/>
              <a:t> vengeance -</a:t>
            </a:r>
            <a:r>
              <a:rPr lang="en-US" dirty="0"/>
              <a:t>magical artifacts </a:t>
            </a:r>
            <a:r>
              <a:rPr lang="en-US" dirty="0" smtClean="0"/>
              <a:t>- food/wine</a:t>
            </a:r>
          </a:p>
          <a:p>
            <a:pPr marL="742950" lvl="1" indent="-285750" algn="just">
              <a:buFont typeface="Arial"/>
              <a:buChar char="•"/>
            </a:pPr>
            <a:endParaRPr lang="en-US" dirty="0"/>
          </a:p>
          <a:p>
            <a:pPr marL="285750" indent="-285750" algn="just">
              <a:buFont typeface="Arial"/>
              <a:buChar char="•"/>
            </a:pPr>
            <a:r>
              <a:rPr lang="en-US" dirty="0" smtClean="0"/>
              <a:t>Folly / madness / rage = the consequence of an impossible desire</a:t>
            </a:r>
          </a:p>
          <a:p>
            <a:pPr marL="285750" indent="-285750" algn="just">
              <a:buFont typeface="Arial"/>
              <a:buChar char="•"/>
            </a:pPr>
            <a:endParaRPr lang="en-US" dirty="0" smtClean="0"/>
          </a:p>
          <a:p>
            <a:pPr marL="285750" indent="-285750" algn="just">
              <a:buFont typeface="Arial"/>
              <a:buChar char="•"/>
            </a:pPr>
            <a:endParaRPr lang="en-US" dirty="0"/>
          </a:p>
          <a:p>
            <a:pPr marL="285750" indent="-285750" algn="just">
              <a:buFont typeface="Arial"/>
              <a:buChar char="•"/>
            </a:pPr>
            <a:endParaRPr lang="en-US" dirty="0" smtClean="0"/>
          </a:p>
          <a:p>
            <a:pPr marL="285750" indent="-285750" algn="just">
              <a:buFont typeface="Arial"/>
              <a:buChar char="•"/>
            </a:pPr>
            <a:endParaRPr lang="en-US" dirty="0"/>
          </a:p>
          <a:p>
            <a:pPr algn="just"/>
            <a:r>
              <a:rPr lang="en-US" dirty="0" smtClean="0"/>
              <a:t>         </a:t>
            </a:r>
          </a:p>
          <a:p>
            <a:pPr algn="just"/>
            <a:r>
              <a:rPr lang="en-US" dirty="0"/>
              <a:t> </a:t>
            </a:r>
            <a:r>
              <a:rPr lang="en-US" dirty="0" smtClean="0"/>
              <a:t>         Identity crisis</a:t>
            </a:r>
            <a:endParaRPr lang="en-US" dirty="0"/>
          </a:p>
          <a:p>
            <a:pPr algn="just"/>
            <a:endParaRPr lang="en-US" dirty="0" smtClean="0"/>
          </a:p>
        </p:txBody>
      </p:sp>
      <p:cxnSp>
        <p:nvCxnSpPr>
          <p:cNvPr id="3" name="Connettore 2 2"/>
          <p:cNvCxnSpPr/>
          <p:nvPr/>
        </p:nvCxnSpPr>
        <p:spPr>
          <a:xfrm>
            <a:off x="2015050" y="2788252"/>
            <a:ext cx="0" cy="1255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05760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Niccolo’</a:t>
            </a:r>
            <a:r>
              <a:rPr lang="it-IT" dirty="0" smtClean="0"/>
              <a:t> Machiavelli </a:t>
            </a:r>
            <a:br>
              <a:rPr lang="it-IT" dirty="0" smtClean="0"/>
            </a:br>
            <a:r>
              <a:rPr lang="it-IT" dirty="0" smtClean="0"/>
              <a:t>(1469-1527)</a:t>
            </a:r>
            <a:endParaRPr lang="it-IT" dirty="0"/>
          </a:p>
        </p:txBody>
      </p:sp>
      <p:sp>
        <p:nvSpPr>
          <p:cNvPr id="3" name="Segnaposto contenuto 2"/>
          <p:cNvSpPr>
            <a:spLocks noGrp="1"/>
          </p:cNvSpPr>
          <p:nvPr>
            <p:ph idx="1"/>
          </p:nvPr>
        </p:nvSpPr>
        <p:spPr>
          <a:xfrm>
            <a:off x="3575049" y="273050"/>
            <a:ext cx="5503653" cy="6077350"/>
          </a:xfrm>
        </p:spPr>
        <p:txBody>
          <a:bodyPr>
            <a:normAutofit lnSpcReduction="10000"/>
          </a:bodyPr>
          <a:lstStyle/>
          <a:p>
            <a:r>
              <a:rPr lang="en-GB" i="1" dirty="0" smtClean="0">
                <a:latin typeface="Times New Roman"/>
                <a:cs typeface="Times New Roman"/>
              </a:rPr>
              <a:t>The Prince </a:t>
            </a:r>
            <a:r>
              <a:rPr lang="en-GB" dirty="0" smtClean="0">
                <a:latin typeface="Times New Roman"/>
                <a:cs typeface="Times New Roman"/>
              </a:rPr>
              <a:t>(1513-1514</a:t>
            </a:r>
            <a:r>
              <a:rPr lang="en-GB" i="1" dirty="0" smtClean="0">
                <a:latin typeface="Times New Roman"/>
                <a:cs typeface="Times New Roman"/>
              </a:rPr>
              <a:t>)</a:t>
            </a:r>
            <a:r>
              <a:rPr lang="en-GB" dirty="0" smtClean="0">
                <a:latin typeface="Times New Roman"/>
                <a:cs typeface="Times New Roman"/>
              </a:rPr>
              <a:t>(</a:t>
            </a:r>
            <a:r>
              <a:rPr lang="en-GB" dirty="0" err="1" smtClean="0">
                <a:latin typeface="Times New Roman"/>
                <a:cs typeface="Times New Roman"/>
              </a:rPr>
              <a:t>Vladař</a:t>
            </a:r>
            <a:r>
              <a:rPr lang="en-GB" dirty="0" smtClean="0">
                <a:latin typeface="Times New Roman"/>
                <a:cs typeface="Times New Roman"/>
              </a:rPr>
              <a:t>)</a:t>
            </a:r>
          </a:p>
          <a:p>
            <a:endParaRPr lang="en-GB" i="1" dirty="0" smtClean="0">
              <a:latin typeface="Times New Roman"/>
              <a:cs typeface="Times New Roman"/>
            </a:endParaRPr>
          </a:p>
          <a:p>
            <a:r>
              <a:rPr lang="en-GB" i="1" dirty="0" smtClean="0">
                <a:latin typeface="Times New Roman"/>
                <a:cs typeface="Times New Roman"/>
              </a:rPr>
              <a:t>Discourses on Livy</a:t>
            </a:r>
            <a:r>
              <a:rPr lang="en-GB" dirty="0" smtClean="0">
                <a:latin typeface="Times New Roman"/>
                <a:cs typeface="Times New Roman"/>
              </a:rPr>
              <a:t> (1513-1519) </a:t>
            </a:r>
          </a:p>
          <a:p>
            <a:pPr marL="0" indent="0">
              <a:buNone/>
            </a:pPr>
            <a:r>
              <a:rPr lang="en-GB" dirty="0" smtClean="0">
                <a:latin typeface="Times New Roman"/>
                <a:cs typeface="Times New Roman"/>
              </a:rPr>
              <a:t>  (</a:t>
            </a:r>
            <a:r>
              <a:rPr lang="it-IT" i="1" dirty="0" err="1">
                <a:latin typeface="Times New Roman"/>
                <a:cs typeface="Times New Roman"/>
              </a:rPr>
              <a:t>Rozpravy</a:t>
            </a:r>
            <a:r>
              <a:rPr lang="it-IT" i="1" dirty="0">
                <a:latin typeface="Times New Roman"/>
                <a:cs typeface="Times New Roman"/>
              </a:rPr>
              <a:t> </a:t>
            </a:r>
            <a:r>
              <a:rPr lang="it-IT" i="1" dirty="0" err="1">
                <a:latin typeface="Times New Roman"/>
                <a:cs typeface="Times New Roman"/>
              </a:rPr>
              <a:t>nad</a:t>
            </a:r>
            <a:r>
              <a:rPr lang="it-IT" i="1" dirty="0">
                <a:latin typeface="Times New Roman"/>
                <a:cs typeface="Times New Roman"/>
              </a:rPr>
              <a:t> </a:t>
            </a:r>
            <a:r>
              <a:rPr lang="it-IT" i="1" dirty="0" err="1" smtClean="0">
                <a:latin typeface="Times New Roman"/>
                <a:cs typeface="Times New Roman"/>
              </a:rPr>
              <a:t>prvními</a:t>
            </a:r>
            <a:r>
              <a:rPr lang="it-IT" i="1" dirty="0">
                <a:latin typeface="Times New Roman"/>
                <a:cs typeface="Times New Roman"/>
              </a:rPr>
              <a:t> </a:t>
            </a:r>
            <a:r>
              <a:rPr lang="it-IT" i="1" dirty="0" err="1" smtClean="0">
                <a:latin typeface="Times New Roman"/>
                <a:cs typeface="Times New Roman"/>
              </a:rPr>
              <a:t>deseti</a:t>
            </a:r>
            <a:r>
              <a:rPr lang="it-IT" i="1" dirty="0" smtClean="0">
                <a:latin typeface="Times New Roman"/>
                <a:cs typeface="Times New Roman"/>
              </a:rPr>
              <a:t> </a:t>
            </a:r>
            <a:r>
              <a:rPr lang="it-IT" i="1" dirty="0" err="1">
                <a:latin typeface="Times New Roman"/>
                <a:cs typeface="Times New Roman"/>
              </a:rPr>
              <a:t>knihami</a:t>
            </a:r>
            <a:r>
              <a:rPr lang="it-IT" i="1" dirty="0">
                <a:latin typeface="Times New Roman"/>
                <a:cs typeface="Times New Roman"/>
              </a:rPr>
              <a:t> Tita </a:t>
            </a:r>
            <a:r>
              <a:rPr lang="it-IT" i="1" dirty="0" smtClean="0">
                <a:latin typeface="Times New Roman"/>
                <a:cs typeface="Times New Roman"/>
              </a:rPr>
              <a:t>Livia</a:t>
            </a:r>
            <a:r>
              <a:rPr lang="en-GB" dirty="0" smtClean="0">
                <a:latin typeface="Times New Roman"/>
                <a:cs typeface="Times New Roman"/>
              </a:rPr>
              <a:t>)</a:t>
            </a:r>
          </a:p>
          <a:p>
            <a:pPr marL="0" indent="0">
              <a:buNone/>
            </a:pPr>
            <a:endParaRPr lang="en-GB" i="1" dirty="0">
              <a:latin typeface="Times New Roman"/>
              <a:cs typeface="Times New Roman"/>
            </a:endParaRPr>
          </a:p>
          <a:p>
            <a:pPr>
              <a:buFont typeface="Wingdings" charset="0"/>
              <a:buChar char="à"/>
            </a:pPr>
            <a:r>
              <a:rPr lang="en-GB" dirty="0" smtClean="0">
                <a:latin typeface="Times New Roman"/>
                <a:cs typeface="Times New Roman"/>
                <a:sym typeface="Wingdings"/>
              </a:rPr>
              <a:t>G</a:t>
            </a:r>
            <a:r>
              <a:rPr lang="en-GB" dirty="0">
                <a:latin typeface="Times New Roman"/>
                <a:cs typeface="Times New Roman"/>
                <a:sym typeface="Wingdings"/>
              </a:rPr>
              <a:t>. </a:t>
            </a:r>
            <a:r>
              <a:rPr lang="en-GB" dirty="0" err="1">
                <a:latin typeface="Times New Roman"/>
                <a:cs typeface="Times New Roman"/>
                <a:sym typeface="Wingdings"/>
              </a:rPr>
              <a:t>Ferroni</a:t>
            </a:r>
            <a:r>
              <a:rPr lang="en-GB" dirty="0">
                <a:latin typeface="Times New Roman"/>
                <a:cs typeface="Times New Roman"/>
                <a:sym typeface="Wingdings"/>
              </a:rPr>
              <a:t>, </a:t>
            </a:r>
            <a:r>
              <a:rPr lang="en-GB" i="1" dirty="0">
                <a:latin typeface="Times New Roman"/>
                <a:cs typeface="Times New Roman"/>
                <a:sym typeface="Wingdings"/>
              </a:rPr>
              <a:t>Machiavelli </a:t>
            </a:r>
            <a:r>
              <a:rPr lang="en-GB" i="1" dirty="0" err="1">
                <a:latin typeface="Times New Roman"/>
                <a:cs typeface="Times New Roman"/>
                <a:sym typeface="Wingdings"/>
              </a:rPr>
              <a:t>aneb</a:t>
            </a:r>
            <a:r>
              <a:rPr lang="en-GB" i="1" dirty="0">
                <a:latin typeface="Times New Roman"/>
                <a:cs typeface="Times New Roman"/>
                <a:sym typeface="Wingdings"/>
              </a:rPr>
              <a:t> o </a:t>
            </a:r>
            <a:r>
              <a:rPr lang="en-GB" i="1" dirty="0" err="1" smtClean="0">
                <a:latin typeface="Times New Roman"/>
                <a:cs typeface="Times New Roman"/>
                <a:sym typeface="Wingdings"/>
              </a:rPr>
              <a:t>nejistotě</a:t>
            </a:r>
            <a:r>
              <a:rPr lang="en-GB" i="1" dirty="0">
                <a:latin typeface="Times New Roman"/>
                <a:cs typeface="Times New Roman"/>
                <a:sym typeface="Wingdings"/>
              </a:rPr>
              <a:t> </a:t>
            </a:r>
            <a:r>
              <a:rPr lang="en-GB" dirty="0" smtClean="0">
                <a:latin typeface="Times New Roman"/>
                <a:cs typeface="Times New Roman"/>
                <a:sym typeface="Wingdings"/>
              </a:rPr>
              <a:t>(</a:t>
            </a:r>
            <a:r>
              <a:rPr lang="en-GB" dirty="0" err="1" smtClean="0">
                <a:latin typeface="Times New Roman"/>
                <a:cs typeface="Times New Roman"/>
                <a:sym typeface="Wingdings"/>
              </a:rPr>
              <a:t>Praha</a:t>
            </a:r>
            <a:r>
              <a:rPr lang="en-GB" dirty="0" smtClean="0">
                <a:latin typeface="Times New Roman"/>
                <a:cs typeface="Times New Roman"/>
                <a:sym typeface="Wingdings"/>
              </a:rPr>
              <a:t> 2020</a:t>
            </a:r>
            <a:r>
              <a:rPr lang="en-GB" dirty="0" smtClean="0">
                <a:latin typeface="Times New Roman"/>
                <a:cs typeface="Times New Roman"/>
                <a:sym typeface="Wingdings"/>
              </a:rPr>
              <a:t>)</a:t>
            </a:r>
          </a:p>
          <a:p>
            <a:pPr>
              <a:buFont typeface="Wingdings" charset="0"/>
              <a:buChar char="à"/>
            </a:pPr>
            <a:r>
              <a:rPr lang="en-GB" dirty="0" smtClean="0">
                <a:latin typeface="Times New Roman"/>
                <a:cs typeface="Times New Roman"/>
                <a:sym typeface="Wingdings"/>
              </a:rPr>
              <a:t>J. </a:t>
            </a:r>
            <a:r>
              <a:rPr lang="en-GB" dirty="0" err="1" smtClean="0">
                <a:latin typeface="Times New Roman"/>
                <a:cs typeface="Times New Roman"/>
                <a:sym typeface="Wingdings"/>
              </a:rPr>
              <a:t>B</a:t>
            </a:r>
            <a:r>
              <a:rPr lang="en-GB" dirty="0" err="1" smtClean="0">
                <a:latin typeface="Times New Roman"/>
                <a:cs typeface="Times New Roman"/>
                <a:sym typeface="Wingdings"/>
              </a:rPr>
              <a:t>íba</a:t>
            </a:r>
            <a:r>
              <a:rPr lang="en-GB" dirty="0" smtClean="0">
                <a:latin typeface="Times New Roman"/>
                <a:cs typeface="Times New Roman"/>
                <a:sym typeface="Wingdings"/>
              </a:rPr>
              <a:t>, </a:t>
            </a:r>
            <a:r>
              <a:rPr lang="en-GB" i="1" dirty="0" err="1" smtClean="0">
                <a:latin typeface="Times New Roman"/>
                <a:cs typeface="Times New Roman"/>
                <a:sym typeface="Wingdings"/>
              </a:rPr>
              <a:t>Estetické</a:t>
            </a:r>
            <a:r>
              <a:rPr lang="en-GB" i="1" dirty="0" smtClean="0">
                <a:latin typeface="Times New Roman"/>
                <a:cs typeface="Times New Roman"/>
                <a:sym typeface="Wingdings"/>
              </a:rPr>
              <a:t> </a:t>
            </a:r>
            <a:r>
              <a:rPr lang="en-GB" i="1" dirty="0" err="1" smtClean="0">
                <a:latin typeface="Times New Roman"/>
                <a:cs typeface="Times New Roman"/>
                <a:sym typeface="Wingdings"/>
              </a:rPr>
              <a:t>čtení</a:t>
            </a:r>
            <a:r>
              <a:rPr lang="en-GB" i="1" dirty="0" smtClean="0">
                <a:latin typeface="Times New Roman"/>
                <a:cs typeface="Times New Roman"/>
                <a:sym typeface="Wingdings"/>
              </a:rPr>
              <a:t> </a:t>
            </a:r>
            <a:r>
              <a:rPr lang="en-GB" i="1" dirty="0" err="1" smtClean="0">
                <a:latin typeface="Times New Roman"/>
                <a:cs typeface="Times New Roman"/>
                <a:sym typeface="Wingdings"/>
              </a:rPr>
              <a:t>Vladaře</a:t>
            </a:r>
            <a:r>
              <a:rPr lang="en-GB" i="1" dirty="0" smtClean="0">
                <a:latin typeface="Times New Roman"/>
                <a:cs typeface="Times New Roman"/>
                <a:sym typeface="Wingdings"/>
              </a:rPr>
              <a:t> </a:t>
            </a:r>
            <a:r>
              <a:rPr lang="en-GB" dirty="0" smtClean="0">
                <a:latin typeface="Times New Roman"/>
                <a:cs typeface="Times New Roman"/>
                <a:sym typeface="Wingdings"/>
              </a:rPr>
              <a:t>(</a:t>
            </a:r>
            <a:r>
              <a:rPr lang="en-GB" dirty="0" err="1" smtClean="0">
                <a:latin typeface="Times New Roman"/>
                <a:cs typeface="Times New Roman"/>
                <a:sym typeface="Wingdings"/>
              </a:rPr>
              <a:t>Praha</a:t>
            </a:r>
            <a:r>
              <a:rPr lang="en-GB" dirty="0" smtClean="0">
                <a:latin typeface="Times New Roman"/>
                <a:cs typeface="Times New Roman"/>
                <a:sym typeface="Wingdings"/>
              </a:rPr>
              <a:t> 2022)</a:t>
            </a:r>
            <a:endParaRPr lang="en-GB" dirty="0">
              <a:latin typeface="Times New Roman"/>
              <a:cs typeface="Times New Roman"/>
              <a:sym typeface="Wingdings"/>
            </a:endParaRPr>
          </a:p>
          <a:p>
            <a:pPr marL="0" indent="0">
              <a:buNone/>
            </a:pPr>
            <a:endParaRPr lang="en-GB" dirty="0"/>
          </a:p>
        </p:txBody>
      </p:sp>
      <p:sp>
        <p:nvSpPr>
          <p:cNvPr id="4" name="Segnaposto testo 3"/>
          <p:cNvSpPr>
            <a:spLocks noGrp="1"/>
          </p:cNvSpPr>
          <p:nvPr>
            <p:ph type="body" sz="half" idx="2"/>
          </p:nvPr>
        </p:nvSpPr>
        <p:spPr/>
        <p:txBody>
          <a:bodyPr/>
          <a:lstStyle/>
          <a:p>
            <a:endParaRPr lang="it-IT" dirty="0"/>
          </a:p>
        </p:txBody>
      </p:sp>
      <p:pic>
        <p:nvPicPr>
          <p:cNvPr id="6" name="Immagine 5" descr="800px-Portrait_of_Niccolò_Machiavelli_by_Santi_di_Ti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036" y="1474608"/>
            <a:ext cx="2862737" cy="3682195"/>
          </a:xfrm>
          <a:prstGeom prst="rect">
            <a:avLst/>
          </a:prstGeom>
        </p:spPr>
      </p:pic>
    </p:spTree>
    <p:extLst>
      <p:ext uri="{BB962C8B-B14F-4D97-AF65-F5344CB8AC3E}">
        <p14:creationId xmlns:p14="http://schemas.microsoft.com/office/powerpoint/2010/main" val="246506105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96000" y="759143"/>
            <a:ext cx="7946677" cy="5078314"/>
          </a:xfrm>
          <a:prstGeom prst="rect">
            <a:avLst/>
          </a:prstGeom>
          <a:noFill/>
        </p:spPr>
        <p:txBody>
          <a:bodyPr wrap="square" rtlCol="0">
            <a:spAutoFit/>
          </a:bodyPr>
          <a:lstStyle/>
          <a:p>
            <a:pPr algn="just">
              <a:spcAft>
                <a:spcPts val="0"/>
              </a:spcAft>
            </a:pPr>
            <a:r>
              <a:rPr lang="en-US" dirty="0" smtClean="0">
                <a:latin typeface="Times New Roman"/>
                <a:ea typeface="ＭＳ 明朝"/>
                <a:cs typeface="Times New Roman"/>
              </a:rPr>
              <a:t>“For </a:t>
            </a:r>
            <a:r>
              <a:rPr lang="en-US" dirty="0">
                <a:latin typeface="Times New Roman"/>
                <a:ea typeface="ＭＳ 明朝"/>
                <a:cs typeface="Times New Roman"/>
              </a:rPr>
              <a:t>whenever engaging </a:t>
            </a:r>
            <a:r>
              <a:rPr lang="en-US" dirty="0" smtClean="0">
                <a:latin typeface="Times New Roman"/>
                <a:ea typeface="ＭＳ 明朝"/>
                <a:cs typeface="Times New Roman"/>
              </a:rPr>
              <a:t>in combat </a:t>
            </a:r>
            <a:r>
              <a:rPr lang="en-US" dirty="0">
                <a:latin typeface="Times New Roman"/>
                <a:ea typeface="ＭＳ 明朝"/>
                <a:cs typeface="Times New Roman"/>
              </a:rPr>
              <a:t>through necessity is taken from men they engage </a:t>
            </a:r>
            <a:r>
              <a:rPr lang="en-US" dirty="0" smtClean="0">
                <a:latin typeface="Times New Roman"/>
                <a:ea typeface="ＭＳ 明朝"/>
                <a:cs typeface="Times New Roman"/>
              </a:rPr>
              <a:t>in combat </a:t>
            </a:r>
            <a:r>
              <a:rPr lang="en-US" dirty="0">
                <a:latin typeface="Times New Roman"/>
                <a:ea typeface="ＭＳ 明朝"/>
                <a:cs typeface="Times New Roman"/>
              </a:rPr>
              <a:t>through ambition, which is so powerful in human breasts that it never abandons them at whatever rank they rise to. The cause is that nature has created men so that they are able to desire everything and are unable to attain everything. So, since the desire is always greater than the power of acquiring, the result is discontent with what one possesses and a lack of satisfaction with it. From this </a:t>
            </a:r>
            <a:r>
              <a:rPr lang="en-US" dirty="0" smtClean="0">
                <a:latin typeface="Times New Roman"/>
                <a:ea typeface="ＭＳ 明朝"/>
                <a:cs typeface="Times New Roman"/>
              </a:rPr>
              <a:t>comes </a:t>
            </a:r>
            <a:r>
              <a:rPr lang="en-US" dirty="0">
                <a:latin typeface="Times New Roman"/>
                <a:ea typeface="ＭＳ 明朝"/>
                <a:cs typeface="Times New Roman"/>
              </a:rPr>
              <a:t>the variability of their fortune; for since some men desire to have more, and some fear to lose what has been acquired, they come to enmities and to </a:t>
            </a:r>
            <a:r>
              <a:rPr lang="en-US" dirty="0" smtClean="0">
                <a:latin typeface="Times New Roman"/>
                <a:ea typeface="ＭＳ 明朝"/>
                <a:cs typeface="Times New Roman"/>
              </a:rPr>
              <a:t>war” </a:t>
            </a:r>
          </a:p>
          <a:p>
            <a:pPr algn="just">
              <a:spcAft>
                <a:spcPts val="0"/>
              </a:spcAft>
            </a:pPr>
            <a:r>
              <a:rPr lang="en-US" dirty="0" smtClean="0">
                <a:latin typeface="Times New Roman"/>
                <a:ea typeface="ＭＳ 明朝"/>
                <a:cs typeface="Times New Roman"/>
              </a:rPr>
              <a:t>(</a:t>
            </a:r>
            <a:r>
              <a:rPr lang="en-US" i="1" dirty="0" smtClean="0">
                <a:latin typeface="Times New Roman"/>
                <a:ea typeface="ＭＳ 明朝"/>
                <a:cs typeface="Times New Roman"/>
              </a:rPr>
              <a:t>Discourses on Livy, I, 37-15)</a:t>
            </a:r>
          </a:p>
          <a:p>
            <a:pPr algn="just">
              <a:spcAft>
                <a:spcPts val="0"/>
              </a:spcAft>
            </a:pPr>
            <a:endParaRPr lang="en-US" i="1" dirty="0" smtClean="0">
              <a:latin typeface="Times New Roman"/>
              <a:ea typeface="ＭＳ 明朝"/>
              <a:cs typeface="Times New Roman"/>
            </a:endParaRPr>
          </a:p>
          <a:p>
            <a:pPr algn="just">
              <a:spcAft>
                <a:spcPts val="0"/>
              </a:spcAft>
            </a:pPr>
            <a:endParaRPr lang="en-US" i="1" dirty="0">
              <a:latin typeface="Times New Roman"/>
              <a:ea typeface="ＭＳ 明朝"/>
              <a:cs typeface="Times New Roman"/>
            </a:endParaRPr>
          </a:p>
          <a:p>
            <a:pPr algn="just">
              <a:spcAft>
                <a:spcPts val="0"/>
              </a:spcAft>
            </a:pPr>
            <a:endParaRPr lang="en-US" i="1" dirty="0">
              <a:latin typeface="Times New Roman"/>
              <a:ea typeface="ＭＳ 明朝"/>
              <a:cs typeface="Times New Roman"/>
            </a:endParaRPr>
          </a:p>
          <a:p>
            <a:pPr algn="just"/>
            <a:r>
              <a:rPr lang="en-US" dirty="0">
                <a:latin typeface="Times New Roman"/>
                <a:ea typeface="ＭＳ 明朝"/>
                <a:cs typeface="Times New Roman"/>
              </a:rPr>
              <a:t>“human appetites are insatiable, for since from nature they have the ability and the wish to desire all things and from fortune the ability to achieve few of them, there continually results from this a discontent </a:t>
            </a:r>
            <a:r>
              <a:rPr lang="en-US" dirty="0" smtClean="0">
                <a:latin typeface="Times New Roman"/>
                <a:ea typeface="ＭＳ 明朝"/>
                <a:cs typeface="Times New Roman"/>
              </a:rPr>
              <a:t>in </a:t>
            </a:r>
            <a:r>
              <a:rPr lang="en-US" dirty="0">
                <a:latin typeface="Times New Roman"/>
                <a:ea typeface="ＭＳ 明朝"/>
                <a:cs typeface="Times New Roman"/>
              </a:rPr>
              <a:t>human minds and a disgust with the things they possess makes them blame the present times, praise the past, and desire the </a:t>
            </a:r>
            <a:r>
              <a:rPr lang="en-US" dirty="0" smtClean="0">
                <a:latin typeface="Times New Roman"/>
                <a:ea typeface="ＭＳ 明朝"/>
                <a:cs typeface="Times New Roman"/>
              </a:rPr>
              <a:t>future” (</a:t>
            </a:r>
            <a:r>
              <a:rPr lang="en-US" i="1" dirty="0">
                <a:latin typeface="Times New Roman"/>
                <a:ea typeface="ＭＳ 明朝"/>
                <a:cs typeface="Times New Roman"/>
              </a:rPr>
              <a:t>Discourses on Livy, </a:t>
            </a:r>
            <a:r>
              <a:rPr lang="en-US" i="1" dirty="0" smtClean="0">
                <a:latin typeface="Times New Roman"/>
                <a:ea typeface="ＭＳ 明朝"/>
                <a:cs typeface="Times New Roman"/>
              </a:rPr>
              <a:t>II, Preface, 20-21)</a:t>
            </a:r>
            <a:endParaRPr lang="it-IT" dirty="0">
              <a:latin typeface="Times New Roman"/>
              <a:ea typeface="ＭＳ 明朝"/>
              <a:cs typeface="Times New Roman"/>
            </a:endParaRPr>
          </a:p>
          <a:p>
            <a:endParaRPr lang="it-IT" dirty="0"/>
          </a:p>
        </p:txBody>
      </p:sp>
    </p:spTree>
    <p:extLst>
      <p:ext uri="{BB962C8B-B14F-4D97-AF65-F5344CB8AC3E}">
        <p14:creationId xmlns:p14="http://schemas.microsoft.com/office/powerpoint/2010/main" val="37340508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734873" y="449471"/>
            <a:ext cx="7769680" cy="5078314"/>
          </a:xfrm>
          <a:prstGeom prst="rect">
            <a:avLst/>
          </a:prstGeom>
          <a:noFill/>
        </p:spPr>
        <p:txBody>
          <a:bodyPr wrap="square" rtlCol="0">
            <a:spAutoFit/>
          </a:bodyPr>
          <a:lstStyle/>
          <a:p>
            <a:r>
              <a:rPr lang="en-US" dirty="0" smtClean="0"/>
              <a:t>Every character is characterized by a </a:t>
            </a:r>
            <a:r>
              <a:rPr lang="en-US" i="1" dirty="0" smtClean="0"/>
              <a:t>desire</a:t>
            </a:r>
            <a:endParaRPr lang="en-US" dirty="0" smtClean="0"/>
          </a:p>
          <a:p>
            <a:pPr marL="285750" indent="-285750">
              <a:buFont typeface="Arial"/>
              <a:buChar char="•"/>
            </a:pPr>
            <a:endParaRPr lang="en-US" dirty="0"/>
          </a:p>
          <a:p>
            <a:pPr marL="285750" indent="-285750" algn="just">
              <a:buFont typeface="Arial"/>
              <a:buChar char="•"/>
            </a:pPr>
            <a:r>
              <a:rPr lang="en-US" dirty="0" smtClean="0"/>
              <a:t>Love as  a paradigm</a:t>
            </a:r>
          </a:p>
          <a:p>
            <a:pPr marL="285750" indent="-285750" algn="just">
              <a:buFont typeface="Arial"/>
              <a:buChar char="•"/>
            </a:pPr>
            <a:endParaRPr lang="en-US" dirty="0"/>
          </a:p>
          <a:p>
            <a:pPr marL="742950" lvl="1" indent="-285750" algn="just">
              <a:buFont typeface="Arial"/>
              <a:buChar char="•"/>
            </a:pPr>
            <a:r>
              <a:rPr lang="en-US" dirty="0" smtClean="0"/>
              <a:t>Love for a woman/man - desire of honor - more power</a:t>
            </a:r>
            <a:r>
              <a:rPr lang="en-US" dirty="0"/>
              <a:t> -</a:t>
            </a:r>
            <a:r>
              <a:rPr lang="en-US" dirty="0" smtClean="0"/>
              <a:t> vengeance -</a:t>
            </a:r>
            <a:r>
              <a:rPr lang="en-US" dirty="0"/>
              <a:t>magical artifacts </a:t>
            </a:r>
            <a:r>
              <a:rPr lang="en-US" dirty="0" smtClean="0"/>
              <a:t>- food/wine</a:t>
            </a:r>
          </a:p>
          <a:p>
            <a:pPr marL="742950" lvl="1" indent="-285750" algn="just">
              <a:buFont typeface="Arial"/>
              <a:buChar char="•"/>
            </a:pPr>
            <a:endParaRPr lang="en-US" dirty="0"/>
          </a:p>
          <a:p>
            <a:pPr marL="285750" indent="-285750" algn="just">
              <a:buFont typeface="Arial"/>
              <a:buChar char="•"/>
            </a:pPr>
            <a:r>
              <a:rPr lang="en-US" dirty="0" smtClean="0"/>
              <a:t>Folly / madness / rage = the consequence of an impossible desire</a:t>
            </a:r>
          </a:p>
          <a:p>
            <a:pPr marL="285750" indent="-285750" algn="just">
              <a:buFont typeface="Arial"/>
              <a:buChar char="•"/>
            </a:pPr>
            <a:endParaRPr lang="en-US" dirty="0" smtClean="0"/>
          </a:p>
          <a:p>
            <a:pPr marL="285750" indent="-285750" algn="just">
              <a:buFont typeface="Arial"/>
              <a:buChar char="•"/>
            </a:pPr>
            <a:endParaRPr lang="en-US" dirty="0"/>
          </a:p>
          <a:p>
            <a:pPr marL="285750" indent="-285750" algn="just">
              <a:buFont typeface="Arial"/>
              <a:buChar char="•"/>
            </a:pPr>
            <a:endParaRPr lang="en-US" dirty="0" smtClean="0"/>
          </a:p>
          <a:p>
            <a:pPr marL="285750" indent="-285750" algn="just">
              <a:buFont typeface="Arial"/>
              <a:buChar char="•"/>
            </a:pPr>
            <a:endParaRPr lang="en-US" dirty="0"/>
          </a:p>
          <a:p>
            <a:pPr algn="just"/>
            <a:r>
              <a:rPr lang="en-US" dirty="0" smtClean="0"/>
              <a:t>         </a:t>
            </a:r>
          </a:p>
          <a:p>
            <a:pPr algn="just"/>
            <a:r>
              <a:rPr lang="en-US" dirty="0"/>
              <a:t> </a:t>
            </a:r>
            <a:r>
              <a:rPr lang="en-US" dirty="0" smtClean="0"/>
              <a:t>         Identity crisis</a:t>
            </a:r>
          </a:p>
          <a:p>
            <a:pPr algn="just"/>
            <a:endParaRPr lang="en-US" dirty="0" smtClean="0"/>
          </a:p>
          <a:p>
            <a:pPr algn="just"/>
            <a:endParaRPr lang="en-US" dirty="0"/>
          </a:p>
          <a:p>
            <a:pPr marL="285750" indent="-285750" algn="just">
              <a:buFont typeface="Arial"/>
              <a:buChar char="•"/>
            </a:pPr>
            <a:r>
              <a:rPr lang="en-US" b="1" dirty="0" smtClean="0"/>
              <a:t>Anthropology of illusion: </a:t>
            </a:r>
            <a:r>
              <a:rPr lang="en-US" dirty="0" smtClean="0"/>
              <a:t>the object desired as a projection of the desire</a:t>
            </a:r>
            <a:endParaRPr lang="en-US" b="1" dirty="0"/>
          </a:p>
          <a:p>
            <a:pPr algn="just"/>
            <a:endParaRPr lang="en-US" dirty="0" smtClean="0"/>
          </a:p>
        </p:txBody>
      </p:sp>
      <p:cxnSp>
        <p:nvCxnSpPr>
          <p:cNvPr id="3" name="Connettore 2 2"/>
          <p:cNvCxnSpPr/>
          <p:nvPr/>
        </p:nvCxnSpPr>
        <p:spPr>
          <a:xfrm>
            <a:off x="2015050" y="2788252"/>
            <a:ext cx="0" cy="1255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36998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Isabella</a:t>
            </a:r>
            <a:endParaRPr lang="it-IT" dirty="0"/>
          </a:p>
        </p:txBody>
      </p:sp>
      <p:sp>
        <p:nvSpPr>
          <p:cNvPr id="3" name="Segnaposto contenuto 2"/>
          <p:cNvSpPr>
            <a:spLocks noGrp="1"/>
          </p:cNvSpPr>
          <p:nvPr>
            <p:ph idx="1"/>
          </p:nvPr>
        </p:nvSpPr>
        <p:spPr>
          <a:xfrm>
            <a:off x="3465513" y="273050"/>
            <a:ext cx="5678487" cy="5853113"/>
          </a:xfrm>
        </p:spPr>
        <p:txBody>
          <a:bodyPr>
            <a:normAutofit/>
          </a:bodyPr>
          <a:lstStyle/>
          <a:p>
            <a:pPr marL="0" indent="0">
              <a:buNone/>
            </a:pPr>
            <a:endParaRPr lang="en-US" sz="2300" dirty="0" smtClean="0">
              <a:latin typeface="Times New Roman"/>
              <a:cs typeface="Times New Roman"/>
            </a:endParaRPr>
          </a:p>
          <a:p>
            <a:pPr marL="0" indent="0">
              <a:buNone/>
            </a:pPr>
            <a:endParaRPr lang="en-US" sz="2300" dirty="0">
              <a:latin typeface="Times New Roman"/>
              <a:cs typeface="Times New Roman"/>
            </a:endParaRPr>
          </a:p>
          <a:p>
            <a:pPr marL="0" indent="0">
              <a:buNone/>
            </a:pPr>
            <a:endParaRPr lang="en-US" sz="2300" dirty="0" smtClean="0">
              <a:latin typeface="Times New Roman"/>
              <a:cs typeface="Times New Roman"/>
            </a:endParaRPr>
          </a:p>
          <a:p>
            <a:pPr marL="0" indent="0">
              <a:buNone/>
            </a:pPr>
            <a:endParaRPr lang="en-US" sz="2300" dirty="0">
              <a:latin typeface="Times New Roman"/>
              <a:cs typeface="Times New Roman"/>
            </a:endParaRPr>
          </a:p>
          <a:p>
            <a:pPr marL="0" indent="0">
              <a:buNone/>
            </a:pPr>
            <a:r>
              <a:rPr lang="en-US" sz="2300" dirty="0" smtClean="0">
                <a:latin typeface="Times New Roman"/>
                <a:cs typeface="Times New Roman"/>
              </a:rPr>
              <a:t>“… the cruel tyrant, Love</a:t>
            </a:r>
          </a:p>
          <a:p>
            <a:pPr marL="0" indent="0">
              <a:buNone/>
            </a:pPr>
            <a:r>
              <a:rPr lang="en-US" sz="2300" dirty="0">
                <a:latin typeface="Times New Roman"/>
                <a:cs typeface="Times New Roman"/>
              </a:rPr>
              <a:t>W</a:t>
            </a:r>
            <a:r>
              <a:rPr lang="en-US" sz="2300" dirty="0" smtClean="0">
                <a:latin typeface="Times New Roman"/>
                <a:cs typeface="Times New Roman"/>
              </a:rPr>
              <a:t>ho treacherously every promise breaks,</a:t>
            </a:r>
          </a:p>
          <a:p>
            <a:pPr marL="0" indent="0">
              <a:buNone/>
            </a:pPr>
            <a:r>
              <a:rPr lang="en-US" sz="2300" dirty="0">
                <a:latin typeface="Times New Roman"/>
                <a:cs typeface="Times New Roman"/>
              </a:rPr>
              <a:t>W</a:t>
            </a:r>
            <a:r>
              <a:rPr lang="en-US" sz="2300" dirty="0" smtClean="0">
                <a:latin typeface="Times New Roman"/>
                <a:cs typeface="Times New Roman"/>
              </a:rPr>
              <a:t>ho bides his time and watches every move,</a:t>
            </a:r>
          </a:p>
          <a:p>
            <a:pPr marL="0" indent="0">
              <a:buNone/>
            </a:pPr>
            <a:r>
              <a:rPr lang="en-US" sz="2300" dirty="0" smtClean="0">
                <a:latin typeface="Times New Roman"/>
                <a:cs typeface="Times New Roman"/>
              </a:rPr>
              <a:t>And every chance to thwart true lovers takes,</a:t>
            </a:r>
          </a:p>
          <a:p>
            <a:pPr marL="0" indent="0">
              <a:buNone/>
            </a:pPr>
            <a:r>
              <a:rPr lang="en-US" sz="2300" dirty="0" smtClean="0">
                <a:latin typeface="Times New Roman"/>
                <a:cs typeface="Times New Roman"/>
              </a:rPr>
              <a:t>Now with malicious cunning robs me of</a:t>
            </a:r>
          </a:p>
          <a:p>
            <a:pPr marL="0" indent="0">
              <a:buNone/>
            </a:pPr>
            <a:r>
              <a:rPr lang="en-US" sz="2300" dirty="0" smtClean="0">
                <a:latin typeface="Times New Roman"/>
                <a:cs typeface="Times New Roman"/>
              </a:rPr>
              <a:t>My joy, and of good fortune sorrow makes”</a:t>
            </a:r>
          </a:p>
          <a:p>
            <a:pPr marL="0" indent="0">
              <a:buNone/>
            </a:pPr>
            <a:r>
              <a:rPr lang="en-US" sz="2300" dirty="0" smtClean="0">
                <a:latin typeface="Times New Roman"/>
                <a:cs typeface="Times New Roman"/>
              </a:rPr>
              <a:t>(XIII, 20)</a:t>
            </a:r>
            <a:endParaRPr lang="en-US" sz="2300" dirty="0">
              <a:latin typeface="Times New Roman"/>
              <a:cs typeface="Times New Roman"/>
            </a:endParaRPr>
          </a:p>
        </p:txBody>
      </p:sp>
      <p:sp>
        <p:nvSpPr>
          <p:cNvPr id="4" name="Segnaposto testo 3"/>
          <p:cNvSpPr>
            <a:spLocks noGrp="1"/>
          </p:cNvSpPr>
          <p:nvPr>
            <p:ph type="body" sz="half" idx="2"/>
          </p:nvPr>
        </p:nvSpPr>
        <p:spPr/>
        <p:txBody>
          <a:bodyPr/>
          <a:lstStyle/>
          <a:p>
            <a:endParaRPr lang="it-IT" dirty="0"/>
          </a:p>
        </p:txBody>
      </p:sp>
    </p:spTree>
    <p:extLst>
      <p:ext uri="{BB962C8B-B14F-4D97-AF65-F5344CB8AC3E}">
        <p14:creationId xmlns:p14="http://schemas.microsoft.com/office/powerpoint/2010/main" val="36516254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Times New Roman"/>
                <a:cs typeface="Times New Roman"/>
              </a:rPr>
              <a:t>Ludovico Ariosto</a:t>
            </a:r>
            <a:endParaRPr lang="it-IT" dirty="0">
              <a:latin typeface="Times New Roman"/>
              <a:cs typeface="Times New Roman"/>
            </a:endParaRPr>
          </a:p>
        </p:txBody>
      </p:sp>
      <p:pic>
        <p:nvPicPr>
          <p:cNvPr id="3" name="Immagine 2" descr="downloa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8101" y="516675"/>
            <a:ext cx="1568699" cy="2357335"/>
          </a:xfrm>
          <a:prstGeom prst="rect">
            <a:avLst/>
          </a:prstGeom>
        </p:spPr>
      </p:pic>
      <p:pic>
        <p:nvPicPr>
          <p:cNvPr id="4" name="Immagine 3" descr="1200px-Cristofano_dell'altissimo,_ludovico_ariosto,_ante_15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7202" y="2940851"/>
            <a:ext cx="3004238" cy="3745283"/>
          </a:xfrm>
          <a:prstGeom prst="rect">
            <a:avLst/>
          </a:prstGeom>
        </p:spPr>
      </p:pic>
      <p:sp>
        <p:nvSpPr>
          <p:cNvPr id="5" name="CasellaDiTesto 4"/>
          <p:cNvSpPr txBox="1"/>
          <p:nvPr/>
        </p:nvSpPr>
        <p:spPr>
          <a:xfrm>
            <a:off x="457200" y="1661388"/>
            <a:ext cx="4288466" cy="2862323"/>
          </a:xfrm>
          <a:prstGeom prst="rect">
            <a:avLst/>
          </a:prstGeom>
          <a:noFill/>
        </p:spPr>
        <p:txBody>
          <a:bodyPr wrap="square" rtlCol="0">
            <a:spAutoFit/>
          </a:bodyPr>
          <a:lstStyle/>
          <a:p>
            <a:pPr marL="285750" indent="-285750">
              <a:buFont typeface="Wingdings" charset="0"/>
              <a:buChar char="à"/>
            </a:pPr>
            <a:r>
              <a:rPr lang="en-US" dirty="0" smtClean="0">
                <a:latin typeface="Times New Roman"/>
                <a:cs typeface="Times New Roman"/>
              </a:rPr>
              <a:t>September 1474-July 1533 (Ferrara)</a:t>
            </a:r>
          </a:p>
          <a:p>
            <a:pPr marL="285750" indent="-285750">
              <a:buFont typeface="Wingdings" charset="0"/>
              <a:buChar char="à"/>
            </a:pPr>
            <a:endParaRPr lang="en-US" dirty="0">
              <a:latin typeface="Times New Roman"/>
              <a:cs typeface="Times New Roman"/>
            </a:endParaRPr>
          </a:p>
          <a:p>
            <a:pPr marL="285750" indent="-285750">
              <a:buFont typeface="Wingdings" charset="0"/>
              <a:buChar char="à"/>
            </a:pPr>
            <a:r>
              <a:rPr lang="en-US" dirty="0" smtClean="0">
                <a:latin typeface="Times New Roman"/>
                <a:cs typeface="Times New Roman"/>
              </a:rPr>
              <a:t>Poet, working at the service of </a:t>
            </a:r>
            <a:r>
              <a:rPr lang="en-US" dirty="0" err="1" smtClean="0">
                <a:latin typeface="Times New Roman"/>
                <a:cs typeface="Times New Roman"/>
              </a:rPr>
              <a:t>Ippolito</a:t>
            </a:r>
            <a:r>
              <a:rPr lang="en-US" dirty="0" smtClean="0">
                <a:latin typeface="Times New Roman"/>
                <a:cs typeface="Times New Roman"/>
              </a:rPr>
              <a:t> </a:t>
            </a:r>
            <a:r>
              <a:rPr lang="en-US" dirty="0" err="1" smtClean="0">
                <a:latin typeface="Times New Roman"/>
                <a:cs typeface="Times New Roman"/>
              </a:rPr>
              <a:t>D’Este</a:t>
            </a:r>
            <a:r>
              <a:rPr lang="en-US" dirty="0" smtClean="0">
                <a:latin typeface="Times New Roman"/>
                <a:cs typeface="Times New Roman"/>
              </a:rPr>
              <a:t> (Cardinal of Ferrara)</a:t>
            </a:r>
          </a:p>
          <a:p>
            <a:pPr marL="285750" indent="-285750">
              <a:buFont typeface="Wingdings" charset="0"/>
              <a:buChar char="à"/>
            </a:pPr>
            <a:endParaRPr lang="en-US" dirty="0">
              <a:latin typeface="Times New Roman"/>
              <a:cs typeface="Times New Roman"/>
            </a:endParaRPr>
          </a:p>
          <a:p>
            <a:pPr marL="285750" indent="-285750">
              <a:buFont typeface="Wingdings" charset="0"/>
              <a:buChar char="à"/>
            </a:pPr>
            <a:r>
              <a:rPr lang="en-US" dirty="0" smtClean="0">
                <a:latin typeface="Times New Roman"/>
                <a:cs typeface="Times New Roman"/>
                <a:sym typeface="Wingdings"/>
              </a:rPr>
              <a:t>Diplomat and ambassador to Pope Julius II</a:t>
            </a:r>
          </a:p>
          <a:p>
            <a:pPr marL="285750" indent="-285750">
              <a:buFont typeface="Wingdings" charset="0"/>
              <a:buChar char="à"/>
            </a:pPr>
            <a:endParaRPr lang="en-US" dirty="0">
              <a:latin typeface="Times New Roman"/>
              <a:cs typeface="Times New Roman"/>
              <a:sym typeface="Wingdings"/>
            </a:endParaRPr>
          </a:p>
          <a:p>
            <a:pPr marL="285750" indent="-285750">
              <a:buFont typeface="Wingdings" charset="0"/>
              <a:buChar char="à"/>
            </a:pPr>
            <a:r>
              <a:rPr lang="en-US" dirty="0" smtClean="0">
                <a:latin typeface="Times New Roman"/>
                <a:cs typeface="Times New Roman"/>
              </a:rPr>
              <a:t>Governor of </a:t>
            </a:r>
            <a:r>
              <a:rPr lang="en-US" dirty="0" err="1" smtClean="0">
                <a:latin typeface="Times New Roman"/>
                <a:cs typeface="Times New Roman"/>
              </a:rPr>
              <a:t>Garfagnana</a:t>
            </a:r>
            <a:r>
              <a:rPr lang="en-US" dirty="0" smtClean="0">
                <a:latin typeface="Times New Roman"/>
                <a:cs typeface="Times New Roman"/>
              </a:rPr>
              <a:t> (small province in the region of Tuscany)</a:t>
            </a:r>
            <a:endParaRPr lang="en-US" dirty="0">
              <a:latin typeface="Times New Roman"/>
              <a:cs typeface="Times New Roman"/>
            </a:endParaRPr>
          </a:p>
        </p:txBody>
      </p:sp>
    </p:spTree>
    <p:extLst>
      <p:ext uri="{BB962C8B-B14F-4D97-AF65-F5344CB8AC3E}">
        <p14:creationId xmlns:p14="http://schemas.microsoft.com/office/powerpoint/2010/main" val="274829469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Bradamante</a:t>
            </a:r>
            <a:endParaRPr lang="it-IT" dirty="0"/>
          </a:p>
        </p:txBody>
      </p:sp>
      <p:sp>
        <p:nvSpPr>
          <p:cNvPr id="3" name="Segnaposto contenuto 2"/>
          <p:cNvSpPr>
            <a:spLocks noGrp="1"/>
          </p:cNvSpPr>
          <p:nvPr>
            <p:ph idx="1"/>
          </p:nvPr>
        </p:nvSpPr>
        <p:spPr>
          <a:xfrm>
            <a:off x="3465513" y="273050"/>
            <a:ext cx="5678487" cy="5853113"/>
          </a:xfrm>
        </p:spPr>
        <p:txBody>
          <a:bodyPr>
            <a:normAutofit/>
          </a:bodyPr>
          <a:lstStyle/>
          <a:p>
            <a:pPr marL="0" indent="0">
              <a:buNone/>
            </a:pPr>
            <a:endParaRPr lang="en-US" sz="2300" dirty="0" smtClean="0">
              <a:latin typeface="Times New Roman"/>
              <a:cs typeface="Times New Roman"/>
            </a:endParaRPr>
          </a:p>
          <a:p>
            <a:pPr marL="0" indent="0">
              <a:buNone/>
            </a:pPr>
            <a:endParaRPr lang="en-US" sz="2300" dirty="0">
              <a:latin typeface="Times New Roman"/>
              <a:cs typeface="Times New Roman"/>
            </a:endParaRPr>
          </a:p>
          <a:p>
            <a:pPr marL="0" indent="0">
              <a:buNone/>
            </a:pPr>
            <a:endParaRPr lang="en-US" sz="2300" dirty="0" smtClean="0">
              <a:latin typeface="Times New Roman"/>
              <a:cs typeface="Times New Roman"/>
            </a:endParaRPr>
          </a:p>
          <a:p>
            <a:pPr marL="0" indent="0">
              <a:buNone/>
            </a:pPr>
            <a:r>
              <a:rPr lang="en-US" sz="2300" dirty="0" smtClean="0">
                <a:latin typeface="Times New Roman"/>
                <a:cs typeface="Times New Roman"/>
              </a:rPr>
              <a:t>“But, in the end, of what do I complain</a:t>
            </a:r>
          </a:p>
          <a:p>
            <a:pPr marL="0" indent="0">
              <a:buNone/>
            </a:pPr>
            <a:r>
              <a:rPr lang="en-US" sz="2300" dirty="0" smtClean="0">
                <a:latin typeface="Times New Roman"/>
                <a:cs typeface="Times New Roman"/>
              </a:rPr>
              <a:t>Except of my irrational desire,</a:t>
            </a:r>
          </a:p>
          <a:p>
            <a:pPr marL="0" indent="0">
              <a:buNone/>
            </a:pPr>
            <a:r>
              <a:rPr lang="en-US" sz="2300" dirty="0" smtClean="0">
                <a:latin typeface="Times New Roman"/>
                <a:cs typeface="Times New Roman"/>
              </a:rPr>
              <a:t>Which lifts me far above the azure plain,</a:t>
            </a:r>
          </a:p>
          <a:p>
            <a:pPr marL="0" indent="0">
              <a:buNone/>
            </a:pPr>
            <a:r>
              <a:rPr lang="en-US" sz="2300" dirty="0" smtClean="0">
                <a:latin typeface="Times New Roman"/>
                <a:cs typeface="Times New Roman"/>
              </a:rPr>
              <a:t>Until at last its pinions have caught fire?</a:t>
            </a:r>
          </a:p>
          <a:p>
            <a:pPr marL="0" indent="0">
              <a:buNone/>
            </a:pPr>
            <a:r>
              <a:rPr lang="en-US" sz="2300" dirty="0" smtClean="0">
                <a:latin typeface="Times New Roman"/>
                <a:cs typeface="Times New Roman"/>
              </a:rPr>
              <a:t>My weight no longer able to sustain,</a:t>
            </a:r>
          </a:p>
          <a:p>
            <a:pPr marL="0" indent="0">
              <a:buNone/>
            </a:pPr>
            <a:r>
              <a:rPr lang="en-US" sz="2300" dirty="0" smtClean="0">
                <a:latin typeface="Times New Roman"/>
                <a:cs typeface="Times New Roman"/>
              </a:rPr>
              <a:t>It drops me to earth; then even higher</a:t>
            </a:r>
          </a:p>
          <a:p>
            <a:pPr marL="0" indent="0">
              <a:buNone/>
            </a:pPr>
            <a:r>
              <a:rPr lang="en-US" sz="2300" dirty="0" smtClean="0">
                <a:latin typeface="Times New Roman"/>
                <a:cs typeface="Times New Roman"/>
              </a:rPr>
              <a:t>It raises me; its wings are singed anew;</a:t>
            </a:r>
          </a:p>
          <a:p>
            <a:pPr marL="0" indent="0">
              <a:buNone/>
            </a:pPr>
            <a:r>
              <a:rPr lang="en-US" sz="2300" dirty="0" smtClean="0">
                <a:latin typeface="Times New Roman"/>
                <a:cs typeface="Times New Roman"/>
              </a:rPr>
              <a:t>To such repeated falls no end I view”</a:t>
            </a:r>
          </a:p>
          <a:p>
            <a:pPr marL="0" indent="0">
              <a:buNone/>
            </a:pPr>
            <a:r>
              <a:rPr lang="en-US" sz="2300" dirty="0" smtClean="0">
                <a:latin typeface="Times New Roman"/>
                <a:cs typeface="Times New Roman"/>
              </a:rPr>
              <a:t>(XXXII, 22)</a:t>
            </a:r>
            <a:endParaRPr lang="en-US" sz="2300" dirty="0">
              <a:latin typeface="Times New Roman"/>
              <a:cs typeface="Times New Roman"/>
            </a:endParaRPr>
          </a:p>
        </p:txBody>
      </p:sp>
      <p:sp>
        <p:nvSpPr>
          <p:cNvPr id="4" name="Segnaposto testo 3"/>
          <p:cNvSpPr>
            <a:spLocks noGrp="1"/>
          </p:cNvSpPr>
          <p:nvPr>
            <p:ph type="body" sz="half" idx="2"/>
          </p:nvPr>
        </p:nvSpPr>
        <p:spPr/>
        <p:txBody>
          <a:bodyPr/>
          <a:lstStyle/>
          <a:p>
            <a:endParaRPr lang="it-IT" dirty="0"/>
          </a:p>
        </p:txBody>
      </p:sp>
    </p:spTree>
    <p:extLst>
      <p:ext uri="{BB962C8B-B14F-4D97-AF65-F5344CB8AC3E}">
        <p14:creationId xmlns:p14="http://schemas.microsoft.com/office/powerpoint/2010/main" val="35350797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The </a:t>
            </a:r>
            <a:r>
              <a:rPr lang="it-IT" dirty="0" err="1" smtClean="0"/>
              <a:t>Starting</a:t>
            </a:r>
            <a:r>
              <a:rPr lang="it-IT" dirty="0" smtClean="0"/>
              <a:t> Point</a:t>
            </a:r>
            <a:br>
              <a:rPr lang="it-IT" dirty="0" smtClean="0"/>
            </a:br>
            <a:endParaRPr lang="it-IT" dirty="0"/>
          </a:p>
        </p:txBody>
      </p:sp>
      <p:sp>
        <p:nvSpPr>
          <p:cNvPr id="3" name="CasellaDiTesto 2"/>
          <p:cNvSpPr txBox="1"/>
          <p:nvPr/>
        </p:nvSpPr>
        <p:spPr>
          <a:xfrm>
            <a:off x="674476" y="2181357"/>
            <a:ext cx="7756479" cy="1754327"/>
          </a:xfrm>
          <a:prstGeom prst="rect">
            <a:avLst/>
          </a:prstGeom>
          <a:noFill/>
        </p:spPr>
        <p:txBody>
          <a:bodyPr wrap="square" rtlCol="0">
            <a:spAutoFit/>
          </a:bodyPr>
          <a:lstStyle/>
          <a:p>
            <a:r>
              <a:rPr lang="en-US" dirty="0" smtClean="0"/>
              <a:t>- Angelica takes advantage of the confusion in the French army to leave the camp</a:t>
            </a:r>
          </a:p>
          <a:p>
            <a:endParaRPr lang="en-US" dirty="0" smtClean="0"/>
          </a:p>
          <a:p>
            <a:endParaRPr lang="en-US" dirty="0"/>
          </a:p>
          <a:p>
            <a:endParaRPr lang="en-US" dirty="0" smtClean="0"/>
          </a:p>
          <a:p>
            <a:r>
              <a:rPr lang="en-US" dirty="0" smtClean="0"/>
              <a:t>- Roland decides to leave the battlefield to pursue his desire rather than stay and fight the enemy </a:t>
            </a:r>
            <a:endParaRPr lang="en-US" dirty="0"/>
          </a:p>
        </p:txBody>
      </p:sp>
    </p:spTree>
    <p:extLst>
      <p:ext uri="{BB962C8B-B14F-4D97-AF65-F5344CB8AC3E}">
        <p14:creationId xmlns:p14="http://schemas.microsoft.com/office/powerpoint/2010/main" val="238067341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21-10-10 alle 12.17.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195" y="216651"/>
            <a:ext cx="4186033" cy="6305176"/>
          </a:xfrm>
          <a:prstGeom prst="rect">
            <a:avLst/>
          </a:prstGeom>
        </p:spPr>
      </p:pic>
      <p:sp>
        <p:nvSpPr>
          <p:cNvPr id="5" name="Rettangolo 4"/>
          <p:cNvSpPr/>
          <p:nvPr/>
        </p:nvSpPr>
        <p:spPr>
          <a:xfrm>
            <a:off x="2928466" y="3369237"/>
            <a:ext cx="2988236" cy="321235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6" name="Immagine 5" descr="Giuseppe-Bergomi-Angelica-che-fug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477" y="3938809"/>
            <a:ext cx="3836825" cy="2581614"/>
          </a:xfrm>
          <a:prstGeom prst="rect">
            <a:avLst/>
          </a:prstGeom>
        </p:spPr>
      </p:pic>
      <p:sp>
        <p:nvSpPr>
          <p:cNvPr id="7" name="CasellaDiTesto 6"/>
          <p:cNvSpPr txBox="1"/>
          <p:nvPr/>
        </p:nvSpPr>
        <p:spPr>
          <a:xfrm>
            <a:off x="5260079" y="394705"/>
            <a:ext cx="3509580" cy="646331"/>
          </a:xfrm>
          <a:prstGeom prst="rect">
            <a:avLst/>
          </a:prstGeom>
          <a:noFill/>
        </p:spPr>
        <p:txBody>
          <a:bodyPr wrap="square" rtlCol="0">
            <a:spAutoFit/>
          </a:bodyPr>
          <a:lstStyle/>
          <a:p>
            <a:r>
              <a:rPr lang="it-IT" dirty="0" smtClean="0"/>
              <a:t>Gustave </a:t>
            </a:r>
            <a:r>
              <a:rPr lang="it-IT" dirty="0" err="1" smtClean="0"/>
              <a:t>Doré</a:t>
            </a:r>
            <a:r>
              <a:rPr lang="it-IT" dirty="0" smtClean="0"/>
              <a:t>, </a:t>
            </a:r>
            <a:r>
              <a:rPr lang="it-IT" i="1" dirty="0" err="1" smtClean="0"/>
              <a:t>Illustrations</a:t>
            </a:r>
            <a:r>
              <a:rPr lang="it-IT" i="1" dirty="0" smtClean="0"/>
              <a:t> for the Orlando Furioso (1879)</a:t>
            </a:r>
            <a:endParaRPr lang="it-IT" dirty="0"/>
          </a:p>
        </p:txBody>
      </p:sp>
      <p:sp>
        <p:nvSpPr>
          <p:cNvPr id="8" name="CasellaDiTesto 7"/>
          <p:cNvSpPr txBox="1"/>
          <p:nvPr/>
        </p:nvSpPr>
        <p:spPr>
          <a:xfrm>
            <a:off x="6019363" y="3161806"/>
            <a:ext cx="3050655" cy="646331"/>
          </a:xfrm>
          <a:prstGeom prst="rect">
            <a:avLst/>
          </a:prstGeom>
          <a:noFill/>
        </p:spPr>
        <p:txBody>
          <a:bodyPr wrap="square" rtlCol="0">
            <a:spAutoFit/>
          </a:bodyPr>
          <a:lstStyle/>
          <a:p>
            <a:r>
              <a:rPr lang="it-IT" dirty="0"/>
              <a:t>G</a:t>
            </a:r>
            <a:r>
              <a:rPr lang="it-IT" dirty="0" smtClean="0"/>
              <a:t>iuseppe Bergomi, </a:t>
            </a:r>
            <a:r>
              <a:rPr lang="it-IT" i="1" dirty="0" smtClean="0"/>
              <a:t>Angelica </a:t>
            </a:r>
            <a:r>
              <a:rPr lang="it-IT" i="1" dirty="0" err="1" smtClean="0"/>
              <a:t>Runs</a:t>
            </a:r>
            <a:r>
              <a:rPr lang="it-IT" i="1" dirty="0" smtClean="0"/>
              <a:t> </a:t>
            </a:r>
            <a:r>
              <a:rPr lang="it-IT" i="1" dirty="0" err="1" smtClean="0"/>
              <a:t>Away</a:t>
            </a:r>
            <a:r>
              <a:rPr lang="it-IT" i="1" dirty="0" smtClean="0"/>
              <a:t> (2014)</a:t>
            </a:r>
            <a:endParaRPr lang="it-IT" dirty="0"/>
          </a:p>
        </p:txBody>
      </p:sp>
    </p:spTree>
    <p:extLst>
      <p:ext uri="{BB962C8B-B14F-4D97-AF65-F5344CB8AC3E}">
        <p14:creationId xmlns:p14="http://schemas.microsoft.com/office/powerpoint/2010/main" val="25369590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Orlando’s</a:t>
            </a:r>
            <a:r>
              <a:rPr lang="it-IT" dirty="0" smtClean="0"/>
              <a:t> </a:t>
            </a:r>
            <a:br>
              <a:rPr lang="it-IT" dirty="0" smtClean="0"/>
            </a:br>
            <a:r>
              <a:rPr lang="it-IT" dirty="0" err="1" smtClean="0"/>
              <a:t>illusory</a:t>
            </a:r>
            <a:r>
              <a:rPr lang="it-IT" dirty="0" smtClean="0"/>
              <a:t> desire</a:t>
            </a:r>
            <a:endParaRPr lang="it-IT" dirty="0"/>
          </a:p>
        </p:txBody>
      </p:sp>
      <p:sp>
        <p:nvSpPr>
          <p:cNvPr id="3" name="Segnaposto contenuto 2"/>
          <p:cNvSpPr>
            <a:spLocks noGrp="1"/>
          </p:cNvSpPr>
          <p:nvPr>
            <p:ph idx="1"/>
          </p:nvPr>
        </p:nvSpPr>
        <p:spPr>
          <a:xfrm>
            <a:off x="3307805" y="273050"/>
            <a:ext cx="5776102" cy="5853113"/>
          </a:xfrm>
        </p:spPr>
        <p:txBody>
          <a:bodyPr>
            <a:normAutofit/>
          </a:bodyPr>
          <a:lstStyle/>
          <a:p>
            <a:pPr marL="0" indent="0" algn="just">
              <a:buNone/>
            </a:pPr>
            <a:endParaRPr lang="en-US" sz="2200" dirty="0" smtClean="0">
              <a:latin typeface="Times New Roman"/>
              <a:cs typeface="Times New Roman"/>
            </a:endParaRPr>
          </a:p>
          <a:p>
            <a:pPr marL="0" indent="0" algn="just">
              <a:buNone/>
            </a:pPr>
            <a:endParaRPr lang="en-US" sz="2200" dirty="0">
              <a:latin typeface="Times New Roman"/>
              <a:cs typeface="Times New Roman"/>
            </a:endParaRPr>
          </a:p>
          <a:p>
            <a:pPr marL="0" indent="0" algn="just">
              <a:buNone/>
            </a:pPr>
            <a:r>
              <a:rPr lang="en-US" sz="2200" dirty="0" smtClean="0">
                <a:latin typeface="Times New Roman"/>
                <a:cs typeface="Times New Roman"/>
              </a:rPr>
              <a:t>“…Defended her, and how she was, in fact,</a:t>
            </a:r>
          </a:p>
          <a:p>
            <a:pPr marL="0" indent="0" algn="just">
              <a:buNone/>
            </a:pPr>
            <a:r>
              <a:rPr lang="en-US" sz="2200" dirty="0" smtClean="0">
                <a:latin typeface="Times New Roman"/>
                <a:cs typeface="Times New Roman"/>
              </a:rPr>
              <a:t>As when she left her mother’s womb, intact.</a:t>
            </a:r>
          </a:p>
          <a:p>
            <a:pPr marL="0" indent="0" algn="just">
              <a:buNone/>
            </a:pPr>
            <a:endParaRPr lang="en-US" sz="2200" dirty="0">
              <a:latin typeface="Times New Roman"/>
              <a:cs typeface="Times New Roman"/>
            </a:endParaRPr>
          </a:p>
          <a:p>
            <a:pPr marL="0" indent="0" algn="just">
              <a:buNone/>
            </a:pPr>
            <a:r>
              <a:rPr lang="en-US" sz="2200" dirty="0" smtClean="0">
                <a:latin typeface="Times New Roman"/>
                <a:cs typeface="Times New Roman"/>
              </a:rPr>
              <a:t>It may be true, but no man in his senses</a:t>
            </a:r>
          </a:p>
          <a:p>
            <a:pPr marL="0" indent="0" algn="just">
              <a:buNone/>
            </a:pPr>
            <a:r>
              <a:rPr lang="en-US" sz="2200" dirty="0" smtClean="0">
                <a:latin typeface="Times New Roman"/>
                <a:cs typeface="Times New Roman"/>
              </a:rPr>
              <a:t>Would ever credit it; yet possible</a:t>
            </a:r>
          </a:p>
          <a:p>
            <a:pPr marL="0" indent="0" algn="just">
              <a:buNone/>
            </a:pPr>
            <a:r>
              <a:rPr lang="en-US" sz="2200" dirty="0" smtClean="0">
                <a:latin typeface="Times New Roman"/>
                <a:cs typeface="Times New Roman"/>
              </a:rPr>
              <a:t>It seems to him, for, lacking in </a:t>
            </a:r>
            <a:r>
              <a:rPr lang="en-US" sz="2200" dirty="0" err="1" smtClean="0">
                <a:latin typeface="Times New Roman"/>
                <a:cs typeface="Times New Roman"/>
              </a:rPr>
              <a:t>defences</a:t>
            </a:r>
            <a:r>
              <a:rPr lang="en-US" sz="2200" dirty="0" smtClean="0">
                <a:latin typeface="Times New Roman"/>
                <a:cs typeface="Times New Roman"/>
              </a:rPr>
              <a:t>,</a:t>
            </a:r>
          </a:p>
          <a:p>
            <a:pPr marL="0" indent="0" algn="just">
              <a:buNone/>
            </a:pPr>
            <a:r>
              <a:rPr lang="en-US" sz="2200" dirty="0" smtClean="0">
                <a:latin typeface="Times New Roman"/>
                <a:cs typeface="Times New Roman"/>
              </a:rPr>
              <a:t>To what is plain, but made invisible,</a:t>
            </a:r>
          </a:p>
          <a:p>
            <a:pPr marL="0" indent="0" algn="just">
              <a:buNone/>
            </a:pPr>
            <a:r>
              <a:rPr lang="en-US" sz="2200" dirty="0" smtClean="0">
                <a:latin typeface="Times New Roman"/>
                <a:cs typeface="Times New Roman"/>
              </a:rPr>
              <a:t>The king is blind (or with his sight dispenses),</a:t>
            </a:r>
          </a:p>
          <a:p>
            <a:pPr marL="0" indent="0" algn="just">
              <a:buNone/>
            </a:pPr>
            <a:r>
              <a:rPr lang="en-US" sz="2200" dirty="0" smtClean="0">
                <a:latin typeface="Times New Roman"/>
                <a:cs typeface="Times New Roman"/>
              </a:rPr>
              <a:t>Since what is not, lover’s power makes credible.</a:t>
            </a:r>
          </a:p>
          <a:p>
            <a:pPr marL="0" indent="0" algn="just">
              <a:buNone/>
            </a:pPr>
            <a:r>
              <a:rPr lang="en-US" sz="2200" dirty="0" smtClean="0">
                <a:latin typeface="Times New Roman"/>
                <a:cs typeface="Times New Roman"/>
              </a:rPr>
              <a:t>Thus he believes her for, as all men do,</a:t>
            </a:r>
          </a:p>
          <a:p>
            <a:pPr marL="0" indent="0" algn="just">
              <a:buNone/>
            </a:pPr>
            <a:r>
              <a:rPr lang="en-US" sz="2200" dirty="0" smtClean="0">
                <a:latin typeface="Times New Roman"/>
                <a:cs typeface="Times New Roman"/>
              </a:rPr>
              <a:t>He gives assent what he hopes is true”</a:t>
            </a:r>
          </a:p>
          <a:p>
            <a:pPr marL="0" indent="0" algn="just">
              <a:buNone/>
            </a:pPr>
            <a:r>
              <a:rPr lang="en-US" sz="2200" dirty="0" smtClean="0">
                <a:latin typeface="Times New Roman"/>
                <a:cs typeface="Times New Roman"/>
              </a:rPr>
              <a:t>(I, 55-56)</a:t>
            </a:r>
            <a:endParaRPr lang="en-US" sz="2200" dirty="0">
              <a:latin typeface="Times New Roman"/>
              <a:cs typeface="Times New Roman"/>
            </a:endParaRPr>
          </a:p>
        </p:txBody>
      </p:sp>
      <p:sp>
        <p:nvSpPr>
          <p:cNvPr id="4" name="Segnaposto testo 3"/>
          <p:cNvSpPr>
            <a:spLocks noGrp="1"/>
          </p:cNvSpPr>
          <p:nvPr>
            <p:ph type="body" sz="half" idx="2"/>
          </p:nvPr>
        </p:nvSpPr>
        <p:spPr/>
        <p:txBody>
          <a:bodyPr/>
          <a:lstStyle/>
          <a:p>
            <a:endParaRPr lang="it-IT" dirty="0"/>
          </a:p>
        </p:txBody>
      </p:sp>
    </p:spTree>
    <p:extLst>
      <p:ext uri="{BB962C8B-B14F-4D97-AF65-F5344CB8AC3E}">
        <p14:creationId xmlns:p14="http://schemas.microsoft.com/office/powerpoint/2010/main" val="215998848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uga-angelic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865" y="331667"/>
            <a:ext cx="7935862" cy="4543281"/>
          </a:xfrm>
          <a:prstGeom prst="rect">
            <a:avLst/>
          </a:prstGeom>
        </p:spPr>
      </p:pic>
      <p:sp>
        <p:nvSpPr>
          <p:cNvPr id="4" name="Rettangolo 3"/>
          <p:cNvSpPr/>
          <p:nvPr/>
        </p:nvSpPr>
        <p:spPr>
          <a:xfrm>
            <a:off x="731865" y="5016687"/>
            <a:ext cx="3810245" cy="369332"/>
          </a:xfrm>
          <a:prstGeom prst="rect">
            <a:avLst/>
          </a:prstGeom>
        </p:spPr>
        <p:txBody>
          <a:bodyPr wrap="none">
            <a:spAutoFit/>
          </a:bodyPr>
          <a:lstStyle/>
          <a:p>
            <a:r>
              <a:rPr lang="it-IT" dirty="0"/>
              <a:t>Giovanni </a:t>
            </a:r>
            <a:r>
              <a:rPr lang="it-IT" dirty="0" err="1"/>
              <a:t>Bilivert</a:t>
            </a:r>
            <a:r>
              <a:rPr lang="it-IT" dirty="0"/>
              <a:t> (Firenze 1585 – 1644)</a:t>
            </a:r>
          </a:p>
        </p:txBody>
      </p:sp>
    </p:spTree>
    <p:extLst>
      <p:ext uri="{BB962C8B-B14F-4D97-AF65-F5344CB8AC3E}">
        <p14:creationId xmlns:p14="http://schemas.microsoft.com/office/powerpoint/2010/main" val="202535430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31865" y="5264841"/>
            <a:ext cx="3810245" cy="369332"/>
          </a:xfrm>
          <a:prstGeom prst="rect">
            <a:avLst/>
          </a:prstGeom>
        </p:spPr>
        <p:txBody>
          <a:bodyPr wrap="none">
            <a:spAutoFit/>
          </a:bodyPr>
          <a:lstStyle/>
          <a:p>
            <a:r>
              <a:rPr lang="it-IT" dirty="0"/>
              <a:t>Giovanni </a:t>
            </a:r>
            <a:r>
              <a:rPr lang="it-IT" dirty="0" err="1"/>
              <a:t>Bilivert</a:t>
            </a:r>
            <a:r>
              <a:rPr lang="it-IT" dirty="0"/>
              <a:t> (Firenze 1585 – 1644)</a:t>
            </a:r>
          </a:p>
        </p:txBody>
      </p:sp>
      <p:pic>
        <p:nvPicPr>
          <p:cNvPr id="6" name="Immagine 5" descr="Giovanni_bilivert,_angelica_si_cela_a_ruggero,_1624_ca._01 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4209" y="144743"/>
            <a:ext cx="5529310" cy="4973600"/>
          </a:xfrm>
          <a:prstGeom prst="rect">
            <a:avLst/>
          </a:prstGeom>
        </p:spPr>
      </p:pic>
    </p:spTree>
    <p:extLst>
      <p:ext uri="{BB962C8B-B14F-4D97-AF65-F5344CB8AC3E}">
        <p14:creationId xmlns:p14="http://schemas.microsoft.com/office/powerpoint/2010/main" val="181534076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uga-angelic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865" y="331668"/>
            <a:ext cx="3168231" cy="1813812"/>
          </a:xfrm>
          <a:prstGeom prst="rect">
            <a:avLst/>
          </a:prstGeom>
        </p:spPr>
      </p:pic>
      <p:sp>
        <p:nvSpPr>
          <p:cNvPr id="4" name="Rettangolo 3"/>
          <p:cNvSpPr/>
          <p:nvPr/>
        </p:nvSpPr>
        <p:spPr>
          <a:xfrm>
            <a:off x="731865" y="2469379"/>
            <a:ext cx="7254224" cy="3693319"/>
          </a:xfrm>
          <a:prstGeom prst="rect">
            <a:avLst/>
          </a:prstGeom>
        </p:spPr>
        <p:txBody>
          <a:bodyPr wrap="square">
            <a:spAutoFit/>
          </a:bodyPr>
          <a:lstStyle/>
          <a:p>
            <a:pPr algn="just"/>
            <a:r>
              <a:rPr lang="en-US" dirty="0" smtClean="0">
                <a:latin typeface="Times New Roman"/>
                <a:cs typeface="Times New Roman"/>
              </a:rPr>
              <a:t>“Ruggiero looked about him everywhere,</a:t>
            </a:r>
          </a:p>
          <a:p>
            <a:pPr algn="just"/>
            <a:r>
              <a:rPr lang="en-US" dirty="0" smtClean="0">
                <a:latin typeface="Times New Roman"/>
                <a:cs typeface="Times New Roman"/>
              </a:rPr>
              <a:t>Turning and twisting like a man deranged (</a:t>
            </a:r>
            <a:r>
              <a:rPr lang="en-US" i="1" dirty="0" smtClean="0">
                <a:latin typeface="Times New Roman"/>
                <a:cs typeface="Times New Roman"/>
              </a:rPr>
              <a:t>un </a:t>
            </a:r>
            <a:r>
              <a:rPr lang="en-US" i="1" dirty="0" err="1" smtClean="0">
                <a:latin typeface="Times New Roman"/>
                <a:cs typeface="Times New Roman"/>
              </a:rPr>
              <a:t>matto</a:t>
            </a:r>
            <a:r>
              <a:rPr lang="en-US" dirty="0" smtClean="0">
                <a:latin typeface="Times New Roman"/>
                <a:cs typeface="Times New Roman"/>
              </a:rPr>
              <a:t>)</a:t>
            </a:r>
          </a:p>
          <a:p>
            <a:pPr algn="just"/>
            <a:r>
              <a:rPr lang="en-US" dirty="0" smtClean="0">
                <a:latin typeface="Times New Roman"/>
                <a:cs typeface="Times New Roman"/>
              </a:rPr>
              <a:t>Until, the ring recalling, to a stare</a:t>
            </a:r>
          </a:p>
          <a:p>
            <a:pPr algn="just"/>
            <a:r>
              <a:rPr lang="en-US" dirty="0" smtClean="0">
                <a:latin typeface="Times New Roman"/>
                <a:cs typeface="Times New Roman"/>
              </a:rPr>
              <a:t>Of stupefaction his expression changed.</a:t>
            </a:r>
          </a:p>
          <a:p>
            <a:pPr algn="just"/>
            <a:r>
              <a:rPr lang="en-US" dirty="0" smtClean="0">
                <a:latin typeface="Times New Roman"/>
                <a:cs typeface="Times New Roman"/>
              </a:rPr>
              <a:t>He cursed his inattention then and there,</a:t>
            </a:r>
          </a:p>
          <a:p>
            <a:pPr algn="just"/>
            <a:r>
              <a:rPr lang="en-US" dirty="0" smtClean="0">
                <a:latin typeface="Times New Roman"/>
                <a:cs typeface="Times New Roman"/>
              </a:rPr>
              <a:t>Railing against her who has thus exchanged</a:t>
            </a:r>
          </a:p>
          <a:p>
            <a:pPr algn="just"/>
            <a:r>
              <a:rPr lang="en-US" dirty="0" smtClean="0">
                <a:latin typeface="Times New Roman"/>
                <a:cs typeface="Times New Roman"/>
              </a:rPr>
              <a:t>In recompense for all his help and tact.</a:t>
            </a:r>
          </a:p>
          <a:p>
            <a:pPr algn="just"/>
            <a:r>
              <a:rPr lang="en-US" dirty="0" smtClean="0">
                <a:latin typeface="Times New Roman"/>
                <a:cs typeface="Times New Roman"/>
              </a:rPr>
              <a:t>This rude, ungrateful disappearing act</a:t>
            </a:r>
          </a:p>
          <a:p>
            <a:pPr algn="just"/>
            <a:endParaRPr lang="en-US" dirty="0">
              <a:latin typeface="Times New Roman"/>
              <a:cs typeface="Times New Roman"/>
            </a:endParaRPr>
          </a:p>
          <a:p>
            <a:pPr algn="just"/>
            <a:r>
              <a:rPr lang="en-US" dirty="0" smtClean="0">
                <a:latin typeface="Times New Roman"/>
                <a:cs typeface="Times New Roman"/>
              </a:rPr>
              <a:t>… Now, by the fountain, now in many places,</a:t>
            </a:r>
          </a:p>
          <a:p>
            <a:pPr algn="just"/>
            <a:r>
              <a:rPr lang="en-US" dirty="0" smtClean="0">
                <a:latin typeface="Times New Roman"/>
                <a:cs typeface="Times New Roman"/>
              </a:rPr>
              <a:t>He groped as he played at blind-man’s-buff.</a:t>
            </a:r>
          </a:p>
          <a:p>
            <a:pPr algn="just"/>
            <a:r>
              <a:rPr lang="en-US" dirty="0" smtClean="0">
                <a:latin typeface="Times New Roman"/>
                <a:cs typeface="Times New Roman"/>
              </a:rPr>
              <a:t>How often did his arms in an embrace</a:t>
            </a:r>
          </a:p>
          <a:p>
            <a:pPr algn="just"/>
            <a:r>
              <a:rPr lang="en-US" dirty="0" smtClean="0">
                <a:latin typeface="Times New Roman"/>
                <a:cs typeface="Times New Roman"/>
              </a:rPr>
              <a:t>Close on the empty air!” (XI, 7, 9)</a:t>
            </a:r>
            <a:endParaRPr lang="en-US" dirty="0">
              <a:latin typeface="Times New Roman"/>
              <a:cs typeface="Times New Roman"/>
            </a:endParaRPr>
          </a:p>
        </p:txBody>
      </p:sp>
    </p:spTree>
    <p:extLst>
      <p:ext uri="{BB962C8B-B14F-4D97-AF65-F5344CB8AC3E}">
        <p14:creationId xmlns:p14="http://schemas.microsoft.com/office/powerpoint/2010/main" val="163662491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Atlante’s</a:t>
            </a:r>
            <a:r>
              <a:rPr lang="it-IT" dirty="0" smtClean="0"/>
              <a:t> Palace</a:t>
            </a:r>
            <a:endParaRPr lang="it-IT" dirty="0"/>
          </a:p>
        </p:txBody>
      </p:sp>
      <p:pic>
        <p:nvPicPr>
          <p:cNvPr id="4" name="Immagine 3" descr="Schermata 2021-10-24 alle 09.16.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984" y="1524000"/>
            <a:ext cx="2299428" cy="2614706"/>
          </a:xfrm>
          <a:prstGeom prst="rect">
            <a:avLst/>
          </a:prstGeom>
        </p:spPr>
      </p:pic>
      <p:sp>
        <p:nvSpPr>
          <p:cNvPr id="5" name="CasellaDiTesto 4"/>
          <p:cNvSpPr txBox="1"/>
          <p:nvPr/>
        </p:nvSpPr>
        <p:spPr>
          <a:xfrm>
            <a:off x="5707529" y="2173941"/>
            <a:ext cx="3436471" cy="923330"/>
          </a:xfrm>
          <a:prstGeom prst="rect">
            <a:avLst/>
          </a:prstGeom>
          <a:noFill/>
        </p:spPr>
        <p:txBody>
          <a:bodyPr wrap="square" rtlCol="0">
            <a:spAutoFit/>
          </a:bodyPr>
          <a:lstStyle/>
          <a:p>
            <a:r>
              <a:rPr lang="it-IT" dirty="0"/>
              <a:t>Julius </a:t>
            </a:r>
            <a:r>
              <a:rPr lang="it-IT" dirty="0" err="1"/>
              <a:t>Schnorr</a:t>
            </a:r>
            <a:r>
              <a:rPr lang="it-IT" dirty="0"/>
              <a:t> von </a:t>
            </a:r>
            <a:r>
              <a:rPr lang="it-IT" dirty="0" err="1" smtClean="0"/>
              <a:t>Caroesfeld</a:t>
            </a:r>
            <a:r>
              <a:rPr lang="it-IT" dirty="0" smtClean="0"/>
              <a:t>, </a:t>
            </a:r>
            <a:r>
              <a:rPr lang="it-IT" i="1" dirty="0" smtClean="0"/>
              <a:t>Atlante</a:t>
            </a:r>
            <a:endParaRPr lang="it-IT" dirty="0"/>
          </a:p>
          <a:p>
            <a:endParaRPr lang="it-IT" dirty="0"/>
          </a:p>
        </p:txBody>
      </p:sp>
    </p:spTree>
    <p:extLst>
      <p:ext uri="{BB962C8B-B14F-4D97-AF65-F5344CB8AC3E}">
        <p14:creationId xmlns:p14="http://schemas.microsoft.com/office/powerpoint/2010/main" val="49996082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684607ff7e67a203100f68f3cb29252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66" y="836705"/>
            <a:ext cx="3486617" cy="4415118"/>
          </a:xfrm>
          <a:prstGeom prst="rect">
            <a:avLst/>
          </a:prstGeom>
        </p:spPr>
      </p:pic>
      <p:sp>
        <p:nvSpPr>
          <p:cNvPr id="4" name="CasellaDiTesto 3"/>
          <p:cNvSpPr txBox="1"/>
          <p:nvPr/>
        </p:nvSpPr>
        <p:spPr>
          <a:xfrm>
            <a:off x="437237" y="5392528"/>
            <a:ext cx="3509580" cy="646331"/>
          </a:xfrm>
          <a:prstGeom prst="rect">
            <a:avLst/>
          </a:prstGeom>
          <a:noFill/>
        </p:spPr>
        <p:txBody>
          <a:bodyPr wrap="square" rtlCol="0">
            <a:spAutoFit/>
          </a:bodyPr>
          <a:lstStyle/>
          <a:p>
            <a:r>
              <a:rPr lang="it-IT" dirty="0" smtClean="0"/>
              <a:t>Gustave </a:t>
            </a:r>
            <a:r>
              <a:rPr lang="it-IT" dirty="0" err="1" smtClean="0"/>
              <a:t>Doré</a:t>
            </a:r>
            <a:r>
              <a:rPr lang="it-IT" dirty="0" smtClean="0"/>
              <a:t>, </a:t>
            </a:r>
            <a:r>
              <a:rPr lang="it-IT" i="1" dirty="0" err="1" smtClean="0"/>
              <a:t>Illustrations</a:t>
            </a:r>
            <a:r>
              <a:rPr lang="it-IT" i="1" dirty="0" smtClean="0"/>
              <a:t> for the Orlando Furioso (1879)</a:t>
            </a:r>
            <a:endParaRPr lang="it-IT" dirty="0"/>
          </a:p>
        </p:txBody>
      </p:sp>
      <p:sp>
        <p:nvSpPr>
          <p:cNvPr id="5" name="CasellaDiTesto 4"/>
          <p:cNvSpPr txBox="1"/>
          <p:nvPr/>
        </p:nvSpPr>
        <p:spPr>
          <a:xfrm>
            <a:off x="4213412" y="1860176"/>
            <a:ext cx="4564530" cy="2585323"/>
          </a:xfrm>
          <a:prstGeom prst="rect">
            <a:avLst/>
          </a:prstGeom>
          <a:noFill/>
        </p:spPr>
        <p:txBody>
          <a:bodyPr wrap="square" rtlCol="0">
            <a:spAutoFit/>
          </a:bodyPr>
          <a:lstStyle/>
          <a:p>
            <a:pPr algn="just"/>
            <a:r>
              <a:rPr lang="en-US" dirty="0" smtClean="0">
                <a:latin typeface="Times New Roman"/>
                <a:cs typeface="Times New Roman"/>
              </a:rPr>
              <a:t>“He has a castle in the Pyrenees,</a:t>
            </a:r>
          </a:p>
          <a:p>
            <a:pPr algn="just"/>
            <a:r>
              <a:rPr lang="en-US" dirty="0" smtClean="0">
                <a:latin typeface="Times New Roman"/>
                <a:cs typeface="Times New Roman"/>
              </a:rPr>
              <a:t>[…] built by magic art</a:t>
            </a:r>
          </a:p>
          <a:p>
            <a:pPr algn="just"/>
            <a:r>
              <a:rPr lang="en-US" dirty="0" smtClean="0">
                <a:latin typeface="Times New Roman"/>
                <a:cs typeface="Times New Roman"/>
              </a:rPr>
              <a:t>Of shining steel; so beautiful it is,</a:t>
            </a:r>
          </a:p>
          <a:p>
            <a:pPr algn="just"/>
            <a:r>
              <a:rPr lang="en-US" dirty="0" smtClean="0">
                <a:latin typeface="Times New Roman"/>
                <a:cs typeface="Times New Roman"/>
              </a:rPr>
              <a:t>In the whole world there is no counterpart.</a:t>
            </a:r>
          </a:p>
          <a:p>
            <a:pPr algn="just"/>
            <a:r>
              <a:rPr lang="en-US" dirty="0" smtClean="0">
                <a:latin typeface="Times New Roman"/>
                <a:cs typeface="Times New Roman"/>
              </a:rPr>
              <a:t>Of all the cavaliers who visit this</a:t>
            </a:r>
          </a:p>
          <a:p>
            <a:pPr algn="just"/>
            <a:r>
              <a:rPr lang="en-US" dirty="0" smtClean="0">
                <a:latin typeface="Times New Roman"/>
                <a:cs typeface="Times New Roman"/>
              </a:rPr>
              <a:t>Enchanted palace, none, they say, depart.</a:t>
            </a:r>
          </a:p>
          <a:p>
            <a:pPr algn="just"/>
            <a:r>
              <a:rPr lang="en-US" dirty="0" smtClean="0">
                <a:latin typeface="Times New Roman"/>
                <a:cs typeface="Times New Roman"/>
              </a:rPr>
              <a:t>It’s my belief, good sir, I greatly fear,</a:t>
            </a:r>
          </a:p>
          <a:p>
            <a:pPr algn="just"/>
            <a:r>
              <a:rPr lang="en-US" dirty="0" smtClean="0">
                <a:latin typeface="Times New Roman"/>
                <a:cs typeface="Times New Roman"/>
              </a:rPr>
              <a:t>They’re put to death or held as captives there</a:t>
            </a:r>
            <a:r>
              <a:rPr lang="it-IT" dirty="0" smtClean="0">
                <a:latin typeface="Times New Roman"/>
                <a:cs typeface="Times New Roman"/>
              </a:rPr>
              <a:t>”</a:t>
            </a:r>
          </a:p>
          <a:p>
            <a:pPr algn="just"/>
            <a:r>
              <a:rPr lang="it-IT" dirty="0" smtClean="0">
                <a:latin typeface="Times New Roman"/>
                <a:cs typeface="Times New Roman"/>
              </a:rPr>
              <a:t>(IV, 6-7)</a:t>
            </a:r>
            <a:endParaRPr lang="it-IT" dirty="0">
              <a:latin typeface="Times New Roman"/>
              <a:cs typeface="Times New Roman"/>
            </a:endParaRPr>
          </a:p>
        </p:txBody>
      </p:sp>
    </p:spTree>
    <p:extLst>
      <p:ext uri="{BB962C8B-B14F-4D97-AF65-F5344CB8AC3E}">
        <p14:creationId xmlns:p14="http://schemas.microsoft.com/office/powerpoint/2010/main" val="91207389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48117" y="1038411"/>
            <a:ext cx="6163236" cy="4801315"/>
          </a:xfrm>
          <a:prstGeom prst="rect">
            <a:avLst/>
          </a:prstGeom>
          <a:noFill/>
        </p:spPr>
        <p:txBody>
          <a:bodyPr wrap="square" rtlCol="0">
            <a:spAutoFit/>
          </a:bodyPr>
          <a:lstStyle/>
          <a:p>
            <a:pPr algn="just"/>
            <a:r>
              <a:rPr lang="en-US" dirty="0" smtClean="0">
                <a:latin typeface="Times New Roman"/>
                <a:cs typeface="Times New Roman"/>
              </a:rPr>
              <a:t>“He’s looked for her in France; now he prepares</a:t>
            </a:r>
          </a:p>
          <a:p>
            <a:pPr algn="just"/>
            <a:r>
              <a:rPr lang="en-US" dirty="0" smtClean="0">
                <a:latin typeface="Times New Roman"/>
                <a:cs typeface="Times New Roman"/>
              </a:rPr>
              <a:t>To search Italian shores and Germany;</a:t>
            </a:r>
          </a:p>
          <a:p>
            <a:pPr algn="just"/>
            <a:r>
              <a:rPr lang="en-US" dirty="0" smtClean="0">
                <a:latin typeface="Times New Roman"/>
                <a:cs typeface="Times New Roman"/>
              </a:rPr>
              <a:t>Next, new and old Castile; from Spain, where there is</a:t>
            </a:r>
          </a:p>
          <a:p>
            <a:pPr algn="just"/>
            <a:r>
              <a:rPr lang="en-US" dirty="0" smtClean="0">
                <a:latin typeface="Times New Roman"/>
                <a:cs typeface="Times New Roman"/>
              </a:rPr>
              <a:t>A ship, to Libya he will cross the sea.</a:t>
            </a:r>
          </a:p>
          <a:p>
            <a:pPr algn="just"/>
            <a:r>
              <a:rPr lang="en-US" dirty="0" smtClean="0">
                <a:latin typeface="Times New Roman"/>
                <a:cs typeface="Times New Roman"/>
              </a:rPr>
              <a:t>Then, as he ponders on this plans, he hears</a:t>
            </a:r>
          </a:p>
          <a:p>
            <a:pPr algn="just"/>
            <a:r>
              <a:rPr lang="en-US" dirty="0" smtClean="0">
                <a:latin typeface="Times New Roman"/>
                <a:cs typeface="Times New Roman"/>
              </a:rPr>
              <a:t>A plaintive voice lamenting piteously,</a:t>
            </a:r>
          </a:p>
          <a:p>
            <a:pPr algn="just"/>
            <a:r>
              <a:rPr lang="en-US" dirty="0" smtClean="0">
                <a:latin typeface="Times New Roman"/>
                <a:cs typeface="Times New Roman"/>
              </a:rPr>
              <a:t>And, pressing forward, he beholds a knight </a:t>
            </a:r>
          </a:p>
          <a:p>
            <a:pPr algn="just"/>
            <a:r>
              <a:rPr lang="en-US" dirty="0" smtClean="0">
                <a:latin typeface="Times New Roman"/>
                <a:cs typeface="Times New Roman"/>
              </a:rPr>
              <a:t>Advancing on a charger of great height</a:t>
            </a:r>
          </a:p>
          <a:p>
            <a:pPr algn="just"/>
            <a:endParaRPr lang="en-US" dirty="0">
              <a:latin typeface="Times New Roman"/>
              <a:cs typeface="Times New Roman"/>
            </a:endParaRPr>
          </a:p>
          <a:p>
            <a:pPr algn="just"/>
            <a:r>
              <a:rPr lang="en-US" dirty="0" smtClean="0">
                <a:latin typeface="Times New Roman"/>
                <a:cs typeface="Times New Roman"/>
              </a:rPr>
              <a:t>Upon his saddle-bow, clasped in one arm,</a:t>
            </a:r>
          </a:p>
          <a:p>
            <a:pPr algn="just"/>
            <a:r>
              <a:rPr lang="en-US" dirty="0" smtClean="0">
                <a:latin typeface="Times New Roman"/>
                <a:cs typeface="Times New Roman"/>
              </a:rPr>
              <a:t>This knight a damsel holds against her will</a:t>
            </a:r>
          </a:p>
          <a:p>
            <a:pPr algn="just"/>
            <a:r>
              <a:rPr lang="en-US" dirty="0" smtClean="0">
                <a:latin typeface="Times New Roman"/>
                <a:cs typeface="Times New Roman"/>
              </a:rPr>
              <a:t>[…]</a:t>
            </a:r>
          </a:p>
          <a:p>
            <a:pPr algn="just"/>
            <a:endParaRPr lang="en-US" dirty="0">
              <a:latin typeface="Times New Roman"/>
              <a:cs typeface="Times New Roman"/>
            </a:endParaRPr>
          </a:p>
          <a:p>
            <a:pPr algn="just"/>
            <a:r>
              <a:rPr lang="en-US" dirty="0" smtClean="0">
                <a:latin typeface="Times New Roman"/>
                <a:cs typeface="Times New Roman"/>
              </a:rPr>
              <a:t>I do not say myself that it was she,</a:t>
            </a:r>
          </a:p>
          <a:p>
            <a:pPr algn="just"/>
            <a:r>
              <a:rPr lang="en-US" dirty="0" smtClean="0">
                <a:latin typeface="Times New Roman"/>
                <a:cs typeface="Times New Roman"/>
              </a:rPr>
              <a:t>But that he seems to be the one he loved”</a:t>
            </a:r>
          </a:p>
          <a:p>
            <a:pPr algn="just"/>
            <a:endParaRPr lang="en-US" dirty="0">
              <a:latin typeface="Times New Roman"/>
              <a:cs typeface="Times New Roman"/>
            </a:endParaRPr>
          </a:p>
          <a:p>
            <a:pPr algn="just"/>
            <a:r>
              <a:rPr lang="en-US" dirty="0" smtClean="0">
                <a:latin typeface="Times New Roman"/>
                <a:cs typeface="Times New Roman"/>
              </a:rPr>
              <a:t>(XII, 5-6)</a:t>
            </a:r>
            <a:endParaRPr lang="en-US" dirty="0">
              <a:latin typeface="Times New Roman"/>
              <a:cs typeface="Times New Roman"/>
            </a:endParaRPr>
          </a:p>
        </p:txBody>
      </p:sp>
    </p:spTree>
    <p:extLst>
      <p:ext uri="{BB962C8B-B14F-4D97-AF65-F5344CB8AC3E}">
        <p14:creationId xmlns:p14="http://schemas.microsoft.com/office/powerpoint/2010/main" val="15513370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Stereotypical “Renaissance”</a:t>
            </a:r>
            <a:endParaRPr lang="en-US" dirty="0"/>
          </a:p>
        </p:txBody>
      </p:sp>
      <p:pic>
        <p:nvPicPr>
          <p:cNvPr id="3" name="Immagine 2" descr="ne5BZc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6058" y="1503252"/>
            <a:ext cx="4951493" cy="1396321"/>
          </a:xfrm>
          <a:prstGeom prst="rect">
            <a:avLst/>
          </a:prstGeom>
        </p:spPr>
      </p:pic>
      <p:pic>
        <p:nvPicPr>
          <p:cNvPr id="4" name="Immagine 3" descr="sforzinda-48d39334-fd0d-483d-9545-c2cbfba63e5-resize-7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70" y="2899573"/>
            <a:ext cx="4603727" cy="3480418"/>
          </a:xfrm>
          <a:prstGeom prst="rect">
            <a:avLst/>
          </a:prstGeom>
        </p:spPr>
      </p:pic>
      <p:pic>
        <p:nvPicPr>
          <p:cNvPr id="6" name="Immagine 5" descr="uomo-vitruvian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0121" y="2917996"/>
            <a:ext cx="3312189" cy="3897199"/>
          </a:xfrm>
          <a:prstGeom prst="rect">
            <a:avLst/>
          </a:prstGeom>
        </p:spPr>
      </p:pic>
    </p:spTree>
    <p:extLst>
      <p:ext uri="{BB962C8B-B14F-4D97-AF65-F5344CB8AC3E}">
        <p14:creationId xmlns:p14="http://schemas.microsoft.com/office/powerpoint/2010/main" val="333147773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02118" y="582706"/>
            <a:ext cx="5192059" cy="5078314"/>
          </a:xfrm>
          <a:prstGeom prst="rect">
            <a:avLst/>
          </a:prstGeom>
          <a:noFill/>
        </p:spPr>
        <p:txBody>
          <a:bodyPr wrap="square" rtlCol="0">
            <a:spAutoFit/>
          </a:bodyPr>
          <a:lstStyle/>
          <a:p>
            <a:pPr algn="just"/>
            <a:r>
              <a:rPr lang="en-US" dirty="0" smtClean="0">
                <a:latin typeface="Times New Roman"/>
                <a:cs typeface="Times New Roman"/>
              </a:rPr>
              <a:t>“A </a:t>
            </a:r>
            <a:r>
              <a:rPr lang="en-US" dirty="0">
                <a:latin typeface="Times New Roman"/>
                <a:cs typeface="Times New Roman"/>
              </a:rPr>
              <a:t>coverlet of silk or golden adorns</a:t>
            </a:r>
          </a:p>
          <a:p>
            <a:pPr algn="just"/>
            <a:r>
              <a:rPr lang="en-US" dirty="0">
                <a:latin typeface="Times New Roman"/>
                <a:cs typeface="Times New Roman"/>
              </a:rPr>
              <a:t>Each bed, and not an inch of wall is bare.</a:t>
            </a:r>
          </a:p>
          <a:p>
            <a:pPr algn="just"/>
            <a:r>
              <a:rPr lang="en-US" dirty="0">
                <a:latin typeface="Times New Roman"/>
                <a:cs typeface="Times New Roman"/>
              </a:rPr>
              <a:t>Now this way and now that his steps he </a:t>
            </a:r>
            <a:r>
              <a:rPr lang="en-US" dirty="0" smtClean="0">
                <a:latin typeface="Times New Roman"/>
                <a:cs typeface="Times New Roman"/>
              </a:rPr>
              <a:t>turns.</a:t>
            </a:r>
          </a:p>
          <a:p>
            <a:pPr algn="just"/>
            <a:r>
              <a:rPr lang="en-US" dirty="0" smtClean="0">
                <a:latin typeface="Times New Roman"/>
                <a:cs typeface="Times New Roman"/>
              </a:rPr>
              <a:t>Soft draperies and carpets everywhere</a:t>
            </a:r>
          </a:p>
          <a:p>
            <a:pPr algn="just"/>
            <a:r>
              <a:rPr lang="en-US" dirty="0" smtClean="0">
                <a:latin typeface="Times New Roman"/>
                <a:cs typeface="Times New Roman"/>
              </a:rPr>
              <a:t>Regale his gaze, but not the sight he burns</a:t>
            </a:r>
          </a:p>
          <a:p>
            <a:pPr algn="just"/>
            <a:r>
              <a:rPr lang="en-US" dirty="0" smtClean="0">
                <a:latin typeface="Times New Roman"/>
                <a:cs typeface="Times New Roman"/>
              </a:rPr>
              <a:t>To see, the longed-for presence of the fair</a:t>
            </a:r>
          </a:p>
          <a:p>
            <a:pPr algn="just"/>
            <a:r>
              <a:rPr lang="en-US" dirty="0" smtClean="0">
                <a:latin typeface="Times New Roman"/>
                <a:cs typeface="Times New Roman"/>
              </a:rPr>
              <a:t>Angelica; nor can he find the thief</a:t>
            </a:r>
          </a:p>
          <a:p>
            <a:pPr algn="just"/>
            <a:r>
              <a:rPr lang="en-US" dirty="0" smtClean="0">
                <a:latin typeface="Times New Roman"/>
                <a:cs typeface="Times New Roman"/>
              </a:rPr>
              <a:t>Within whose grasp he saw her, to his grief.</a:t>
            </a:r>
          </a:p>
          <a:p>
            <a:pPr algn="just"/>
            <a:endParaRPr lang="en-US" dirty="0">
              <a:latin typeface="Times New Roman"/>
              <a:cs typeface="Times New Roman"/>
            </a:endParaRPr>
          </a:p>
          <a:p>
            <a:pPr algn="just"/>
            <a:r>
              <a:rPr lang="en-US" dirty="0" smtClean="0">
                <a:latin typeface="Times New Roman"/>
                <a:cs typeface="Times New Roman"/>
              </a:rPr>
              <a:t>And while in every room he looks in vain,</a:t>
            </a:r>
          </a:p>
          <a:p>
            <a:pPr algn="just"/>
            <a:r>
              <a:rPr lang="en-US" dirty="0" smtClean="0">
                <a:latin typeface="Times New Roman"/>
                <a:cs typeface="Times New Roman"/>
              </a:rPr>
              <a:t>Cast down with care, nor knowing what to do, </a:t>
            </a:r>
          </a:p>
          <a:p>
            <a:pPr algn="just"/>
            <a:r>
              <a:rPr lang="en-US" dirty="0" smtClean="0">
                <a:latin typeface="Times New Roman"/>
                <a:cs typeface="Times New Roman"/>
              </a:rPr>
              <a:t>In similar bewilderment and pain,</a:t>
            </a:r>
          </a:p>
          <a:p>
            <a:pPr algn="just"/>
            <a:r>
              <a:rPr lang="en-US" dirty="0" err="1" smtClean="0">
                <a:latin typeface="Times New Roman"/>
                <a:cs typeface="Times New Roman"/>
              </a:rPr>
              <a:t>Gradasso</a:t>
            </a:r>
            <a:r>
              <a:rPr lang="en-US" dirty="0" smtClean="0">
                <a:latin typeface="Times New Roman"/>
                <a:cs typeface="Times New Roman"/>
              </a:rPr>
              <a:t>, </a:t>
            </a:r>
            <a:r>
              <a:rPr lang="en-US" dirty="0" err="1" smtClean="0">
                <a:latin typeface="Times New Roman"/>
                <a:cs typeface="Times New Roman"/>
              </a:rPr>
              <a:t>Brandimarte</a:t>
            </a:r>
            <a:r>
              <a:rPr lang="en-US" dirty="0" smtClean="0">
                <a:latin typeface="Times New Roman"/>
                <a:cs typeface="Times New Roman"/>
              </a:rPr>
              <a:t>, </a:t>
            </a:r>
            <a:r>
              <a:rPr lang="en-US" dirty="0" err="1" smtClean="0">
                <a:latin typeface="Times New Roman"/>
                <a:cs typeface="Times New Roman"/>
              </a:rPr>
              <a:t>Ferraù</a:t>
            </a:r>
            <a:r>
              <a:rPr lang="en-US" dirty="0" smtClean="0">
                <a:latin typeface="Times New Roman"/>
                <a:cs typeface="Times New Roman"/>
              </a:rPr>
              <a:t>,</a:t>
            </a:r>
          </a:p>
          <a:p>
            <a:pPr algn="just"/>
            <a:r>
              <a:rPr lang="en-US" dirty="0" smtClean="0">
                <a:latin typeface="Times New Roman"/>
                <a:cs typeface="Times New Roman"/>
              </a:rPr>
              <a:t>And </a:t>
            </a:r>
            <a:r>
              <a:rPr lang="en-US" dirty="0" err="1" smtClean="0">
                <a:latin typeface="Times New Roman"/>
                <a:cs typeface="Times New Roman"/>
              </a:rPr>
              <a:t>Sacripante</a:t>
            </a:r>
            <a:r>
              <a:rPr lang="en-US" dirty="0" smtClean="0">
                <a:latin typeface="Times New Roman"/>
                <a:cs typeface="Times New Roman"/>
              </a:rPr>
              <a:t> the </a:t>
            </a:r>
            <a:r>
              <a:rPr lang="en-US" dirty="0" err="1" smtClean="0">
                <a:latin typeface="Times New Roman"/>
                <a:cs typeface="Times New Roman"/>
              </a:rPr>
              <a:t>Circassian</a:t>
            </a:r>
            <a:r>
              <a:rPr lang="en-US" dirty="0" smtClean="0">
                <a:latin typeface="Times New Roman"/>
                <a:cs typeface="Times New Roman"/>
              </a:rPr>
              <a:t>,</a:t>
            </a:r>
          </a:p>
          <a:p>
            <a:pPr algn="just"/>
            <a:r>
              <a:rPr lang="en-US" dirty="0" smtClean="0">
                <a:latin typeface="Times New Roman"/>
                <a:cs typeface="Times New Roman"/>
              </a:rPr>
              <a:t>With other cavaliers, go wandering through</a:t>
            </a:r>
          </a:p>
          <a:p>
            <a:pPr algn="just"/>
            <a:r>
              <a:rPr lang="en-US" dirty="0" smtClean="0">
                <a:latin typeface="Times New Roman"/>
                <a:cs typeface="Times New Roman"/>
              </a:rPr>
              <a:t>The palace as they bitterly reproach</a:t>
            </a:r>
          </a:p>
          <a:p>
            <a:pPr algn="just"/>
            <a:r>
              <a:rPr lang="en-US" dirty="0" smtClean="0">
                <a:latin typeface="Times New Roman"/>
                <a:cs typeface="Times New Roman"/>
              </a:rPr>
              <a:t>Its owner for evading their approach”</a:t>
            </a:r>
          </a:p>
          <a:p>
            <a:pPr algn="just"/>
            <a:endParaRPr lang="en-US" dirty="0">
              <a:latin typeface="Times New Roman"/>
              <a:cs typeface="Times New Roman"/>
            </a:endParaRPr>
          </a:p>
        </p:txBody>
      </p:sp>
    </p:spTree>
    <p:extLst>
      <p:ext uri="{BB962C8B-B14F-4D97-AF65-F5344CB8AC3E}">
        <p14:creationId xmlns:p14="http://schemas.microsoft.com/office/powerpoint/2010/main" val="351379341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02118" y="582706"/>
            <a:ext cx="5192059" cy="5632312"/>
          </a:xfrm>
          <a:prstGeom prst="rect">
            <a:avLst/>
          </a:prstGeom>
          <a:noFill/>
        </p:spPr>
        <p:txBody>
          <a:bodyPr wrap="square" rtlCol="0">
            <a:spAutoFit/>
          </a:bodyPr>
          <a:lstStyle/>
          <a:p>
            <a:pPr algn="just"/>
            <a:r>
              <a:rPr lang="en-US" dirty="0" smtClean="0">
                <a:latin typeface="Times New Roman"/>
                <a:cs typeface="Times New Roman"/>
              </a:rPr>
              <a:t>“They wander looking for him, and each one</a:t>
            </a:r>
          </a:p>
          <a:p>
            <a:pPr algn="just"/>
            <a:r>
              <a:rPr lang="en-US" dirty="0" smtClean="0">
                <a:latin typeface="Times New Roman"/>
                <a:cs typeface="Times New Roman"/>
              </a:rPr>
              <a:t>A private battle with him seeks to wage:</a:t>
            </a:r>
          </a:p>
          <a:p>
            <a:pPr algn="just"/>
            <a:r>
              <a:rPr lang="en-US" dirty="0" smtClean="0">
                <a:latin typeface="Times New Roman"/>
                <a:cs typeface="Times New Roman"/>
              </a:rPr>
              <a:t>This knight laments because his horse is gone;</a:t>
            </a:r>
          </a:p>
          <a:p>
            <a:pPr algn="just"/>
            <a:r>
              <a:rPr lang="en-US" dirty="0" smtClean="0">
                <a:latin typeface="Times New Roman"/>
                <a:cs typeface="Times New Roman"/>
              </a:rPr>
              <a:t>Loss of his lady makes another rage;</a:t>
            </a:r>
          </a:p>
          <a:p>
            <a:pPr algn="just"/>
            <a:r>
              <a:rPr lang="en-US" dirty="0" smtClean="0">
                <a:latin typeface="Times New Roman"/>
                <a:cs typeface="Times New Roman"/>
              </a:rPr>
              <a:t>Some injury or wrong they all bemoan,</a:t>
            </a:r>
          </a:p>
          <a:p>
            <a:pPr algn="just"/>
            <a:r>
              <a:rPr lang="en-US" dirty="0" smtClean="0">
                <a:latin typeface="Times New Roman"/>
                <a:cs typeface="Times New Roman"/>
              </a:rPr>
              <a:t>Fixed in their vain regrets as in a cage;</a:t>
            </a:r>
          </a:p>
          <a:p>
            <a:pPr algn="just"/>
            <a:r>
              <a:rPr lang="en-US" dirty="0" smtClean="0">
                <a:latin typeface="Times New Roman"/>
                <a:cs typeface="Times New Roman"/>
              </a:rPr>
              <a:t>And many who persists in their delusion</a:t>
            </a:r>
          </a:p>
          <a:p>
            <a:pPr algn="just"/>
            <a:r>
              <a:rPr lang="en-US" dirty="0" smtClean="0">
                <a:latin typeface="Times New Roman"/>
                <a:cs typeface="Times New Roman"/>
              </a:rPr>
              <a:t>For weeks and months remain thus in confusion”</a:t>
            </a:r>
          </a:p>
          <a:p>
            <a:pPr algn="just"/>
            <a:endParaRPr lang="en-US" dirty="0" smtClean="0">
              <a:latin typeface="Times New Roman"/>
              <a:cs typeface="Times New Roman"/>
            </a:endParaRPr>
          </a:p>
          <a:p>
            <a:pPr algn="just"/>
            <a:endParaRPr lang="en-US" dirty="0">
              <a:latin typeface="Times New Roman"/>
              <a:cs typeface="Times New Roman"/>
            </a:endParaRPr>
          </a:p>
          <a:p>
            <a:pPr algn="just"/>
            <a:endParaRPr lang="en-US" dirty="0">
              <a:latin typeface="Times New Roman"/>
              <a:cs typeface="Times New Roman"/>
            </a:endParaRPr>
          </a:p>
          <a:p>
            <a:pPr algn="just"/>
            <a:r>
              <a:rPr lang="en-US" dirty="0" smtClean="0">
                <a:latin typeface="Times New Roman"/>
                <a:cs typeface="Times New Roman"/>
              </a:rPr>
              <a:t>“The self-same voice, the same phenomenon,</a:t>
            </a:r>
          </a:p>
          <a:p>
            <a:pPr algn="just"/>
            <a:r>
              <a:rPr lang="en-US" dirty="0" smtClean="0">
                <a:latin typeface="Times New Roman"/>
                <a:cs typeface="Times New Roman"/>
              </a:rPr>
              <a:t>Which for Orlando was Angelica,</a:t>
            </a:r>
          </a:p>
          <a:p>
            <a:pPr algn="just"/>
            <a:r>
              <a:rPr lang="en-US" dirty="0" smtClean="0">
                <a:latin typeface="Times New Roman"/>
                <a:cs typeface="Times New Roman"/>
              </a:rPr>
              <a:t>Is now Ruggiero’s lad of Dordogne</a:t>
            </a:r>
          </a:p>
          <a:p>
            <a:pPr algn="just"/>
            <a:r>
              <a:rPr lang="en-US" dirty="0" smtClean="0">
                <a:latin typeface="Times New Roman"/>
                <a:cs typeface="Times New Roman"/>
              </a:rPr>
              <a:t>And keeps him of himself a prisoner.</a:t>
            </a:r>
          </a:p>
          <a:p>
            <a:pPr algn="just"/>
            <a:r>
              <a:rPr lang="en-US" dirty="0" smtClean="0">
                <a:latin typeface="Times New Roman"/>
                <a:cs typeface="Times New Roman"/>
              </a:rPr>
              <a:t>If to </a:t>
            </a:r>
            <a:r>
              <a:rPr lang="en-US" dirty="0" err="1" smtClean="0">
                <a:latin typeface="Times New Roman"/>
                <a:cs typeface="Times New Roman"/>
              </a:rPr>
              <a:t>Gradasso</a:t>
            </a:r>
            <a:r>
              <a:rPr lang="en-US" dirty="0" smtClean="0">
                <a:latin typeface="Times New Roman"/>
                <a:cs typeface="Times New Roman"/>
              </a:rPr>
              <a:t> or to anyone</a:t>
            </a:r>
          </a:p>
          <a:p>
            <a:pPr algn="just"/>
            <a:r>
              <a:rPr lang="en-US" dirty="0" smtClean="0">
                <a:latin typeface="Times New Roman"/>
                <a:cs typeface="Times New Roman"/>
              </a:rPr>
              <a:t>It calls of those who in the palace are,</a:t>
            </a:r>
          </a:p>
          <a:p>
            <a:pPr algn="just"/>
            <a:r>
              <a:rPr lang="en-US" dirty="0" smtClean="0">
                <a:latin typeface="Times New Roman"/>
                <a:cs typeface="Times New Roman"/>
              </a:rPr>
              <a:t>He takes it for the thing he most desires,</a:t>
            </a:r>
          </a:p>
          <a:p>
            <a:pPr algn="just"/>
            <a:r>
              <a:rPr lang="en-US" dirty="0" smtClean="0">
                <a:latin typeface="Times New Roman"/>
                <a:cs typeface="Times New Roman"/>
              </a:rPr>
              <a:t>And longingly, in vain, for it aspires”</a:t>
            </a:r>
          </a:p>
          <a:p>
            <a:pPr algn="just"/>
            <a:r>
              <a:rPr lang="en-US" dirty="0" smtClean="0">
                <a:latin typeface="Times New Roman"/>
                <a:cs typeface="Times New Roman"/>
              </a:rPr>
              <a:t>(XII)</a:t>
            </a:r>
          </a:p>
        </p:txBody>
      </p:sp>
    </p:spTree>
    <p:extLst>
      <p:ext uri="{BB962C8B-B14F-4D97-AF65-F5344CB8AC3E}">
        <p14:creationId xmlns:p14="http://schemas.microsoft.com/office/powerpoint/2010/main" val="275312892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Orlando_Furioso_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709" y="702231"/>
            <a:ext cx="4037969" cy="5162176"/>
          </a:xfrm>
          <a:prstGeom prst="rect">
            <a:avLst/>
          </a:prstGeom>
        </p:spPr>
      </p:pic>
      <p:sp>
        <p:nvSpPr>
          <p:cNvPr id="4" name="CasellaDiTesto 3"/>
          <p:cNvSpPr txBox="1"/>
          <p:nvPr/>
        </p:nvSpPr>
        <p:spPr>
          <a:xfrm>
            <a:off x="728590" y="6026542"/>
            <a:ext cx="3509580" cy="646331"/>
          </a:xfrm>
          <a:prstGeom prst="rect">
            <a:avLst/>
          </a:prstGeom>
          <a:noFill/>
        </p:spPr>
        <p:txBody>
          <a:bodyPr wrap="square" rtlCol="0">
            <a:spAutoFit/>
          </a:bodyPr>
          <a:lstStyle/>
          <a:p>
            <a:r>
              <a:rPr lang="it-IT" dirty="0" smtClean="0"/>
              <a:t>Gustave </a:t>
            </a:r>
            <a:r>
              <a:rPr lang="it-IT" dirty="0" err="1" smtClean="0"/>
              <a:t>Doré</a:t>
            </a:r>
            <a:r>
              <a:rPr lang="it-IT" dirty="0" smtClean="0"/>
              <a:t>, </a:t>
            </a:r>
            <a:r>
              <a:rPr lang="it-IT" i="1" dirty="0" err="1" smtClean="0"/>
              <a:t>Illustrations</a:t>
            </a:r>
            <a:r>
              <a:rPr lang="it-IT" i="1" dirty="0" smtClean="0"/>
              <a:t> for the Orlando Furioso (1879)</a:t>
            </a:r>
            <a:endParaRPr lang="it-IT" dirty="0"/>
          </a:p>
        </p:txBody>
      </p:sp>
      <p:sp>
        <p:nvSpPr>
          <p:cNvPr id="5" name="CasellaDiTesto 4"/>
          <p:cNvSpPr txBox="1"/>
          <p:nvPr/>
        </p:nvSpPr>
        <p:spPr>
          <a:xfrm>
            <a:off x="4907637" y="5218076"/>
            <a:ext cx="3509580" cy="369332"/>
          </a:xfrm>
          <a:prstGeom prst="rect">
            <a:avLst/>
          </a:prstGeom>
          <a:noFill/>
        </p:spPr>
        <p:txBody>
          <a:bodyPr wrap="square" rtlCol="0">
            <a:spAutoFit/>
          </a:bodyPr>
          <a:lstStyle/>
          <a:p>
            <a:r>
              <a:rPr lang="it-IT" dirty="0" smtClean="0"/>
              <a:t>Orlando furioso (1556)</a:t>
            </a:r>
            <a:endParaRPr lang="it-IT" dirty="0"/>
          </a:p>
        </p:txBody>
      </p:sp>
      <p:pic>
        <p:nvPicPr>
          <p:cNvPr id="7" name="Immagine 6" descr="1_1KNrqdwR0lSkyBaMsBXbB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908" y="1141020"/>
            <a:ext cx="3626264" cy="3626264"/>
          </a:xfrm>
          <a:prstGeom prst="rect">
            <a:avLst/>
          </a:prstGeom>
        </p:spPr>
      </p:pic>
    </p:spTree>
    <p:extLst>
      <p:ext uri="{BB962C8B-B14F-4D97-AF65-F5344CB8AC3E}">
        <p14:creationId xmlns:p14="http://schemas.microsoft.com/office/powerpoint/2010/main" val="399357586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A </a:t>
            </a:r>
            <a:r>
              <a:rPr lang="it-IT" dirty="0" err="1" smtClean="0"/>
              <a:t>Recent</a:t>
            </a:r>
            <a:r>
              <a:rPr lang="it-IT" dirty="0" smtClean="0"/>
              <a:t> </a:t>
            </a:r>
            <a:r>
              <a:rPr lang="it-IT" dirty="0" err="1" smtClean="0"/>
              <a:t>Interpretation</a:t>
            </a:r>
            <a:r>
              <a:rPr lang="it-IT" dirty="0" smtClean="0"/>
              <a:t>…</a:t>
            </a:r>
            <a:endParaRPr lang="it-IT" dirty="0"/>
          </a:p>
        </p:txBody>
      </p:sp>
      <p:sp>
        <p:nvSpPr>
          <p:cNvPr id="4" name="CasellaDiTesto 3"/>
          <p:cNvSpPr txBox="1"/>
          <p:nvPr/>
        </p:nvSpPr>
        <p:spPr>
          <a:xfrm>
            <a:off x="865948" y="1707027"/>
            <a:ext cx="7645085" cy="2031325"/>
          </a:xfrm>
          <a:prstGeom prst="rect">
            <a:avLst/>
          </a:prstGeom>
          <a:noFill/>
        </p:spPr>
        <p:txBody>
          <a:bodyPr wrap="square" rtlCol="0">
            <a:spAutoFit/>
          </a:bodyPr>
          <a:lstStyle/>
          <a:p>
            <a:endParaRPr lang="it-IT" dirty="0"/>
          </a:p>
          <a:p>
            <a:r>
              <a:rPr lang="it-IT" dirty="0" err="1"/>
              <a:t>https</a:t>
            </a:r>
            <a:r>
              <a:rPr lang="it-IT" dirty="0"/>
              <a:t>://</a:t>
            </a:r>
            <a:r>
              <a:rPr lang="it-IT" dirty="0" err="1"/>
              <a:t>operavision.eu</a:t>
            </a:r>
            <a:r>
              <a:rPr lang="it-IT" dirty="0"/>
              <a:t>/en/</a:t>
            </a:r>
            <a:r>
              <a:rPr lang="it-IT" dirty="0" err="1"/>
              <a:t>library</a:t>
            </a:r>
            <a:r>
              <a:rPr lang="it-IT" dirty="0"/>
              <a:t>/performances/flashback/le-</a:t>
            </a:r>
            <a:r>
              <a:rPr lang="it-IT" dirty="0" err="1"/>
              <a:t>palais</a:t>
            </a:r>
            <a:r>
              <a:rPr lang="it-IT" dirty="0"/>
              <a:t>-</a:t>
            </a:r>
            <a:r>
              <a:rPr lang="it-IT" dirty="0" err="1"/>
              <a:t>enchante</a:t>
            </a:r>
            <a:r>
              <a:rPr lang="it-IT" dirty="0"/>
              <a:t>-opera-de-</a:t>
            </a:r>
            <a:r>
              <a:rPr lang="it-IT" dirty="0" err="1"/>
              <a:t>dijon</a:t>
            </a:r>
            <a:endParaRPr lang="it-IT" dirty="0" smtClean="0"/>
          </a:p>
          <a:p>
            <a:endParaRPr lang="it-IT" dirty="0"/>
          </a:p>
          <a:p>
            <a:endParaRPr lang="it-IT" dirty="0" smtClean="0"/>
          </a:p>
          <a:p>
            <a:endParaRPr lang="it-IT" dirty="0"/>
          </a:p>
          <a:p>
            <a:r>
              <a:rPr lang="it-IT" dirty="0" err="1" smtClean="0"/>
              <a:t>https</a:t>
            </a:r>
            <a:r>
              <a:rPr lang="it-IT" dirty="0"/>
              <a:t>://</a:t>
            </a:r>
            <a:r>
              <a:rPr lang="it-IT" dirty="0" err="1"/>
              <a:t>www.youtube.com</a:t>
            </a:r>
            <a:r>
              <a:rPr lang="it-IT" dirty="0"/>
              <a:t>/</a:t>
            </a:r>
            <a:r>
              <a:rPr lang="it-IT" dirty="0" err="1"/>
              <a:t>watch?v</a:t>
            </a:r>
            <a:r>
              <a:rPr lang="it-IT" dirty="0"/>
              <a:t>=3NpD_Rr5Txc</a:t>
            </a:r>
          </a:p>
        </p:txBody>
      </p:sp>
    </p:spTree>
    <p:extLst>
      <p:ext uri="{BB962C8B-B14F-4D97-AF65-F5344CB8AC3E}">
        <p14:creationId xmlns:p14="http://schemas.microsoft.com/office/powerpoint/2010/main" val="179549680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dirty="0" smtClean="0"/>
              <a:t>Ariosto = Renaissance’s Dark Side</a:t>
            </a:r>
            <a:endParaRPr lang="en-GB" dirty="0"/>
          </a:p>
        </p:txBody>
      </p:sp>
      <p:sp>
        <p:nvSpPr>
          <p:cNvPr id="3" name="CasellaDiTesto 2"/>
          <p:cNvSpPr txBox="1"/>
          <p:nvPr/>
        </p:nvSpPr>
        <p:spPr>
          <a:xfrm>
            <a:off x="627853" y="1690867"/>
            <a:ext cx="7348733" cy="2862323"/>
          </a:xfrm>
          <a:prstGeom prst="rect">
            <a:avLst/>
          </a:prstGeom>
          <a:noFill/>
        </p:spPr>
        <p:txBody>
          <a:bodyPr wrap="square" rtlCol="0">
            <a:spAutoFit/>
          </a:bodyPr>
          <a:lstStyle/>
          <a:p>
            <a:pPr marL="285750" indent="-285750" algn="just">
              <a:buFontTx/>
              <a:buChar char="-"/>
            </a:pPr>
            <a:endParaRPr lang="en-US" dirty="0" smtClean="0">
              <a:latin typeface="Times New Roman"/>
              <a:cs typeface="Times New Roman"/>
            </a:endParaRPr>
          </a:p>
          <a:p>
            <a:pPr marL="285750" indent="-285750" algn="just">
              <a:buFontTx/>
              <a:buChar char="-"/>
            </a:pPr>
            <a:endParaRPr lang="en-US" dirty="0">
              <a:latin typeface="Times New Roman"/>
              <a:cs typeface="Times New Roman"/>
            </a:endParaRPr>
          </a:p>
          <a:p>
            <a:pPr marL="285750" indent="-285750" algn="just">
              <a:buFontTx/>
              <a:buChar char="-"/>
            </a:pPr>
            <a:r>
              <a:rPr lang="en-US" dirty="0" smtClean="0">
                <a:latin typeface="Times New Roman"/>
                <a:cs typeface="Times New Roman"/>
              </a:rPr>
              <a:t>Instable world</a:t>
            </a:r>
          </a:p>
          <a:p>
            <a:pPr algn="just"/>
            <a:endParaRPr lang="en-US" dirty="0">
              <a:latin typeface="Times New Roman"/>
              <a:cs typeface="Times New Roman"/>
            </a:endParaRPr>
          </a:p>
          <a:p>
            <a:pPr algn="just"/>
            <a:r>
              <a:rPr lang="en-US" dirty="0" smtClean="0">
                <a:latin typeface="Times New Roman"/>
                <a:cs typeface="Times New Roman"/>
              </a:rPr>
              <a:t>“Now here, now there, now everywhere” (I, 31)</a:t>
            </a:r>
          </a:p>
          <a:p>
            <a:pPr algn="just"/>
            <a:endParaRPr lang="en-US" dirty="0" smtClean="0">
              <a:latin typeface="Times New Roman"/>
              <a:cs typeface="Times New Roman"/>
            </a:endParaRPr>
          </a:p>
          <a:p>
            <a:pPr algn="just"/>
            <a:r>
              <a:rPr lang="en-US" dirty="0" smtClean="0">
                <a:latin typeface="Times New Roman"/>
                <a:cs typeface="Times New Roman"/>
              </a:rPr>
              <a:t>“Now here, now there…” (II, 30)</a:t>
            </a:r>
          </a:p>
          <a:p>
            <a:pPr algn="just"/>
            <a:endParaRPr lang="en-US" dirty="0" smtClean="0">
              <a:latin typeface="Times New Roman"/>
              <a:cs typeface="Times New Roman"/>
            </a:endParaRPr>
          </a:p>
          <a:p>
            <a:pPr algn="just"/>
            <a:r>
              <a:rPr lang="en-US" dirty="0" smtClean="0">
                <a:latin typeface="Times New Roman"/>
                <a:cs typeface="Times New Roman"/>
              </a:rPr>
              <a:t>“To east, to west… Where the wind drives” (XXII, 10)</a:t>
            </a:r>
          </a:p>
          <a:p>
            <a:pPr marL="285750" indent="-285750" algn="just">
              <a:buFontTx/>
              <a:buChar char="-"/>
            </a:pPr>
            <a:endParaRPr lang="en-US" dirty="0">
              <a:latin typeface="Times New Roman"/>
              <a:cs typeface="Times New Roman"/>
            </a:endParaRPr>
          </a:p>
        </p:txBody>
      </p:sp>
    </p:spTree>
    <p:extLst>
      <p:ext uri="{BB962C8B-B14F-4D97-AF65-F5344CB8AC3E}">
        <p14:creationId xmlns:p14="http://schemas.microsoft.com/office/powerpoint/2010/main" val="8527733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dirty="0" smtClean="0"/>
              <a:t>Ariosto = Renaissance’s Dark Side</a:t>
            </a:r>
            <a:endParaRPr lang="en-GB" dirty="0"/>
          </a:p>
        </p:txBody>
      </p:sp>
      <p:sp>
        <p:nvSpPr>
          <p:cNvPr id="3" name="CasellaDiTesto 2"/>
          <p:cNvSpPr txBox="1"/>
          <p:nvPr/>
        </p:nvSpPr>
        <p:spPr>
          <a:xfrm>
            <a:off x="627853" y="1690867"/>
            <a:ext cx="7348733" cy="3139321"/>
          </a:xfrm>
          <a:prstGeom prst="rect">
            <a:avLst/>
          </a:prstGeom>
          <a:noFill/>
        </p:spPr>
        <p:txBody>
          <a:bodyPr wrap="square" rtlCol="0">
            <a:spAutoFit/>
          </a:bodyPr>
          <a:lstStyle/>
          <a:p>
            <a:pPr marL="285750" indent="-285750" algn="just">
              <a:buFontTx/>
              <a:buChar char="-"/>
            </a:pPr>
            <a:endParaRPr lang="en-US" dirty="0" smtClean="0">
              <a:latin typeface="Times New Roman"/>
              <a:cs typeface="Times New Roman"/>
            </a:endParaRPr>
          </a:p>
          <a:p>
            <a:pPr marL="285750" indent="-285750" algn="just">
              <a:buFontTx/>
              <a:buChar char="-"/>
            </a:pPr>
            <a:endParaRPr lang="en-US" dirty="0">
              <a:latin typeface="Times New Roman"/>
              <a:cs typeface="Times New Roman"/>
            </a:endParaRPr>
          </a:p>
          <a:p>
            <a:pPr marL="285750" indent="-285750" algn="just">
              <a:buFontTx/>
              <a:buChar char="-"/>
            </a:pPr>
            <a:r>
              <a:rPr lang="en-US" dirty="0" smtClean="0">
                <a:latin typeface="Times New Roman"/>
                <a:cs typeface="Times New Roman"/>
              </a:rPr>
              <a:t>Instable world</a:t>
            </a:r>
          </a:p>
          <a:p>
            <a:pPr marL="285750" indent="-285750" algn="just">
              <a:buFontTx/>
              <a:buChar char="-"/>
            </a:pPr>
            <a:endParaRPr lang="en-US" dirty="0">
              <a:latin typeface="Times New Roman"/>
              <a:cs typeface="Times New Roman"/>
            </a:endParaRPr>
          </a:p>
          <a:p>
            <a:pPr marL="285750" indent="-285750" algn="just">
              <a:buFontTx/>
              <a:buChar char="-"/>
            </a:pPr>
            <a:r>
              <a:rPr lang="en-US" dirty="0">
                <a:latin typeface="Times New Roman"/>
                <a:cs typeface="Times New Roman"/>
              </a:rPr>
              <a:t>H</a:t>
            </a:r>
            <a:r>
              <a:rPr lang="en-US" dirty="0" smtClean="0">
                <a:latin typeface="Times New Roman"/>
                <a:cs typeface="Times New Roman"/>
              </a:rPr>
              <a:t>uman beings seldom have control on their action (and the consequences of their action)</a:t>
            </a:r>
          </a:p>
          <a:p>
            <a:pPr algn="just"/>
            <a:endParaRPr lang="en-US" dirty="0" smtClean="0">
              <a:latin typeface="Times New Roman"/>
              <a:cs typeface="Times New Roman"/>
            </a:endParaRPr>
          </a:p>
          <a:p>
            <a:pPr algn="just"/>
            <a:endParaRPr lang="en-US" b="1" dirty="0" smtClean="0">
              <a:latin typeface="Times New Roman"/>
              <a:cs typeface="Times New Roman"/>
            </a:endParaRPr>
          </a:p>
          <a:p>
            <a:pPr algn="just"/>
            <a:endParaRPr lang="en-US" b="1" dirty="0">
              <a:latin typeface="Times New Roman"/>
              <a:cs typeface="Times New Roman"/>
            </a:endParaRPr>
          </a:p>
          <a:p>
            <a:pPr algn="just"/>
            <a:r>
              <a:rPr lang="en-US" b="1" dirty="0" smtClean="0">
                <a:latin typeface="Times New Roman"/>
                <a:cs typeface="Times New Roman"/>
              </a:rPr>
              <a:t>Angelica</a:t>
            </a:r>
            <a:r>
              <a:rPr lang="en-US" dirty="0" smtClean="0">
                <a:latin typeface="Times New Roman"/>
                <a:cs typeface="Times New Roman"/>
              </a:rPr>
              <a:t>: “I only did it for the best, God knows / Although the results have sadly gone amiss” (XII, 64)</a:t>
            </a:r>
            <a:endParaRPr lang="en-US" dirty="0">
              <a:latin typeface="Times New Roman"/>
              <a:cs typeface="Times New Roman"/>
            </a:endParaRPr>
          </a:p>
        </p:txBody>
      </p:sp>
    </p:spTree>
    <p:extLst>
      <p:ext uri="{BB962C8B-B14F-4D97-AF65-F5344CB8AC3E}">
        <p14:creationId xmlns:p14="http://schemas.microsoft.com/office/powerpoint/2010/main" val="23360990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dirty="0" smtClean="0"/>
              <a:t>Ariosto = Renaissance’s Dark Side</a:t>
            </a:r>
            <a:endParaRPr lang="en-GB" dirty="0"/>
          </a:p>
        </p:txBody>
      </p:sp>
      <p:sp>
        <p:nvSpPr>
          <p:cNvPr id="3" name="CasellaDiTesto 2"/>
          <p:cNvSpPr txBox="1"/>
          <p:nvPr/>
        </p:nvSpPr>
        <p:spPr>
          <a:xfrm>
            <a:off x="627853" y="1690867"/>
            <a:ext cx="7348733" cy="2585323"/>
          </a:xfrm>
          <a:prstGeom prst="rect">
            <a:avLst/>
          </a:prstGeom>
          <a:noFill/>
        </p:spPr>
        <p:txBody>
          <a:bodyPr wrap="square" rtlCol="0">
            <a:spAutoFit/>
          </a:bodyPr>
          <a:lstStyle/>
          <a:p>
            <a:pPr marL="285750" indent="-285750" algn="just">
              <a:buFontTx/>
              <a:buChar char="-"/>
            </a:pPr>
            <a:endParaRPr lang="en-US" dirty="0" smtClean="0">
              <a:latin typeface="Times New Roman"/>
              <a:cs typeface="Times New Roman"/>
            </a:endParaRPr>
          </a:p>
          <a:p>
            <a:pPr marL="285750" indent="-285750" algn="just">
              <a:buFontTx/>
              <a:buChar char="-"/>
            </a:pPr>
            <a:endParaRPr lang="en-US" dirty="0">
              <a:latin typeface="Times New Roman"/>
              <a:cs typeface="Times New Roman"/>
            </a:endParaRPr>
          </a:p>
          <a:p>
            <a:pPr marL="285750" indent="-285750" algn="just">
              <a:buFontTx/>
              <a:buChar char="-"/>
            </a:pPr>
            <a:r>
              <a:rPr lang="en-US" dirty="0" smtClean="0">
                <a:latin typeface="Times New Roman"/>
                <a:cs typeface="Times New Roman"/>
              </a:rPr>
              <a:t>Instable world</a:t>
            </a:r>
          </a:p>
          <a:p>
            <a:pPr marL="285750" indent="-285750" algn="just">
              <a:buFontTx/>
              <a:buChar char="-"/>
            </a:pPr>
            <a:endParaRPr lang="en-US" dirty="0">
              <a:latin typeface="Times New Roman"/>
              <a:cs typeface="Times New Roman"/>
            </a:endParaRPr>
          </a:p>
          <a:p>
            <a:pPr marL="285750" indent="-285750" algn="just">
              <a:buFontTx/>
              <a:buChar char="-"/>
            </a:pPr>
            <a:r>
              <a:rPr lang="en-US" dirty="0">
                <a:latin typeface="Times New Roman"/>
                <a:cs typeface="Times New Roman"/>
              </a:rPr>
              <a:t>H</a:t>
            </a:r>
            <a:r>
              <a:rPr lang="en-US" dirty="0" smtClean="0">
                <a:latin typeface="Times New Roman"/>
                <a:cs typeface="Times New Roman"/>
              </a:rPr>
              <a:t>uman beings seldom have control on their action (and the consequences of their action)</a:t>
            </a:r>
          </a:p>
          <a:p>
            <a:pPr marL="285750" indent="-285750" algn="just">
              <a:buFontTx/>
              <a:buChar char="-"/>
            </a:pPr>
            <a:endParaRPr lang="en-US" dirty="0">
              <a:latin typeface="Times New Roman"/>
              <a:cs typeface="Times New Roman"/>
            </a:endParaRPr>
          </a:p>
          <a:p>
            <a:pPr marL="285750" indent="-285750" algn="just">
              <a:buFontTx/>
              <a:buChar char="-"/>
            </a:pPr>
            <a:r>
              <a:rPr lang="en-US" dirty="0" smtClean="0">
                <a:latin typeface="Times New Roman"/>
                <a:cs typeface="Times New Roman"/>
              </a:rPr>
              <a:t>Human beings are always on the verge of losing their own identity, thereby losing their own humanity</a:t>
            </a:r>
            <a:endParaRPr lang="en-US" dirty="0">
              <a:latin typeface="Times New Roman"/>
              <a:cs typeface="Times New Roman"/>
            </a:endParaRPr>
          </a:p>
        </p:txBody>
      </p:sp>
    </p:spTree>
    <p:extLst>
      <p:ext uri="{BB962C8B-B14F-4D97-AF65-F5344CB8AC3E}">
        <p14:creationId xmlns:p14="http://schemas.microsoft.com/office/powerpoint/2010/main" val="22996180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Times New Roman"/>
                <a:cs typeface="Times New Roman"/>
              </a:rPr>
              <a:t>Orlando Furioso</a:t>
            </a:r>
            <a:endParaRPr lang="it-IT" dirty="0">
              <a:latin typeface="Times New Roman"/>
              <a:cs typeface="Times New Roman"/>
            </a:endParaRPr>
          </a:p>
        </p:txBody>
      </p:sp>
      <p:sp>
        <p:nvSpPr>
          <p:cNvPr id="3" name="CasellaDiTesto 2"/>
          <p:cNvSpPr txBox="1"/>
          <p:nvPr/>
        </p:nvSpPr>
        <p:spPr>
          <a:xfrm>
            <a:off x="649306" y="1417638"/>
            <a:ext cx="7600704" cy="3970318"/>
          </a:xfrm>
          <a:prstGeom prst="rect">
            <a:avLst/>
          </a:prstGeom>
          <a:noFill/>
        </p:spPr>
        <p:txBody>
          <a:bodyPr wrap="square" rtlCol="0">
            <a:spAutoFit/>
          </a:bodyPr>
          <a:lstStyle/>
          <a:p>
            <a:pPr marL="285750" indent="-285750">
              <a:buFontTx/>
              <a:buChar char="-"/>
            </a:pPr>
            <a:r>
              <a:rPr lang="en-GB" dirty="0" smtClean="0">
                <a:latin typeface="Times New Roman"/>
                <a:cs typeface="Times New Roman"/>
              </a:rPr>
              <a:t>Three editions:  started in 1506 and published in 1516 </a:t>
            </a:r>
            <a:r>
              <a:rPr lang="en-GB" dirty="0" smtClean="0">
                <a:latin typeface="Times New Roman"/>
                <a:cs typeface="Times New Roman"/>
                <a:sym typeface="Wingdings"/>
              </a:rPr>
              <a:t> 1521  1532</a:t>
            </a:r>
          </a:p>
          <a:p>
            <a:endParaRPr lang="en-GB" dirty="0" smtClean="0">
              <a:latin typeface="Times New Roman"/>
              <a:cs typeface="Times New Roman"/>
              <a:sym typeface="Wingdings"/>
            </a:endParaRPr>
          </a:p>
          <a:p>
            <a:pPr marL="285750" indent="-285750">
              <a:buFontTx/>
              <a:buChar char="-"/>
            </a:pPr>
            <a:r>
              <a:rPr lang="en-GB" dirty="0" smtClean="0">
                <a:latin typeface="Times New Roman"/>
                <a:cs typeface="Times New Roman"/>
                <a:sym typeface="Wingdings"/>
              </a:rPr>
              <a:t>46 cantos</a:t>
            </a:r>
            <a:r>
              <a:rPr lang="en-GB" dirty="0">
                <a:latin typeface="Times New Roman"/>
                <a:cs typeface="Times New Roman"/>
                <a:sym typeface="Wingdings"/>
              </a:rPr>
              <a:t>: </a:t>
            </a:r>
            <a:r>
              <a:rPr lang="en-GB" dirty="0" smtClean="0">
                <a:latin typeface="Times New Roman"/>
                <a:cs typeface="Times New Roman"/>
                <a:sym typeface="Wingdings"/>
              </a:rPr>
              <a:t>each canto contains a </a:t>
            </a:r>
            <a:r>
              <a:rPr lang="en-GB" dirty="0">
                <a:latin typeface="Times New Roman"/>
                <a:cs typeface="Times New Roman"/>
                <a:sym typeface="Wingdings"/>
              </a:rPr>
              <a:t>variable number of eight-line stanzas in </a:t>
            </a:r>
            <a:r>
              <a:rPr lang="en-GB" i="1" dirty="0" err="1">
                <a:latin typeface="Times New Roman"/>
                <a:cs typeface="Times New Roman"/>
                <a:sym typeface="Wingdings"/>
              </a:rPr>
              <a:t>ottava</a:t>
            </a:r>
            <a:r>
              <a:rPr lang="en-GB" i="1" dirty="0">
                <a:latin typeface="Times New Roman"/>
                <a:cs typeface="Times New Roman"/>
                <a:sym typeface="Wingdings"/>
              </a:rPr>
              <a:t> </a:t>
            </a:r>
            <a:r>
              <a:rPr lang="en-GB" i="1" dirty="0" err="1">
                <a:latin typeface="Times New Roman"/>
                <a:cs typeface="Times New Roman"/>
                <a:sym typeface="Wingdings"/>
              </a:rPr>
              <a:t>rima</a:t>
            </a:r>
            <a:r>
              <a:rPr lang="en-GB" i="1" dirty="0">
                <a:latin typeface="Times New Roman"/>
                <a:cs typeface="Times New Roman"/>
                <a:sym typeface="Wingdings"/>
              </a:rPr>
              <a:t> </a:t>
            </a:r>
            <a:r>
              <a:rPr lang="en-GB" dirty="0">
                <a:latin typeface="Times New Roman"/>
                <a:cs typeface="Times New Roman"/>
                <a:sym typeface="Wingdings"/>
              </a:rPr>
              <a:t>(a rhyme scheme of </a:t>
            </a:r>
            <a:r>
              <a:rPr lang="en-GB" b="1" dirty="0" err="1">
                <a:latin typeface="Times New Roman"/>
                <a:cs typeface="Times New Roman"/>
                <a:sym typeface="Wingdings"/>
              </a:rPr>
              <a:t>abababcc</a:t>
            </a:r>
            <a:r>
              <a:rPr lang="en-GB" dirty="0">
                <a:latin typeface="Times New Roman"/>
                <a:cs typeface="Times New Roman"/>
                <a:sym typeface="Wingdings"/>
              </a:rPr>
              <a:t>)</a:t>
            </a:r>
          </a:p>
          <a:p>
            <a:pPr marL="285750" indent="-285750">
              <a:buFontTx/>
              <a:buChar char="-"/>
            </a:pPr>
            <a:endParaRPr lang="en-GB" dirty="0">
              <a:latin typeface="Times New Roman"/>
              <a:cs typeface="Times New Roman"/>
              <a:sym typeface="Wingdings"/>
            </a:endParaRPr>
          </a:p>
          <a:p>
            <a:pPr marL="285750" indent="-285750">
              <a:buFontTx/>
              <a:buChar char="-"/>
            </a:pPr>
            <a:r>
              <a:rPr lang="en-GB" dirty="0" smtClean="0">
                <a:latin typeface="Times New Roman"/>
                <a:cs typeface="Times New Roman"/>
              </a:rPr>
              <a:t>Intertwinement structure </a:t>
            </a:r>
            <a:r>
              <a:rPr lang="en-GB" dirty="0" smtClean="0">
                <a:latin typeface="Times New Roman"/>
                <a:cs typeface="Times New Roman"/>
                <a:sym typeface="Wingdings"/>
              </a:rPr>
              <a:t></a:t>
            </a:r>
            <a:r>
              <a:rPr lang="en-GB" dirty="0" smtClean="0">
                <a:latin typeface="Times New Roman"/>
                <a:cs typeface="Times New Roman"/>
              </a:rPr>
              <a:t> no linear plot </a:t>
            </a:r>
            <a:r>
              <a:rPr lang="en-GB" dirty="0" smtClean="0">
                <a:latin typeface="Times New Roman"/>
                <a:cs typeface="Times New Roman"/>
                <a:sym typeface="Wingdings"/>
              </a:rPr>
              <a:t> a web of stories: “</a:t>
            </a:r>
            <a:r>
              <a:rPr lang="en-GB" smtClean="0">
                <a:latin typeface="Times New Roman"/>
                <a:cs typeface="Times New Roman"/>
                <a:sym typeface="Wingdings"/>
              </a:rPr>
              <a:t>horrible harmony” (XIV, 134)</a:t>
            </a:r>
            <a:endParaRPr lang="en-GB" dirty="0">
              <a:latin typeface="Times New Roman"/>
              <a:cs typeface="Times New Roman"/>
            </a:endParaRPr>
          </a:p>
          <a:p>
            <a:pPr marL="742950" lvl="1" indent="-285750">
              <a:buFontTx/>
              <a:buChar char="-"/>
            </a:pPr>
            <a:endParaRPr lang="en-GB" dirty="0" smtClean="0">
              <a:latin typeface="Times New Roman"/>
              <a:cs typeface="Times New Roman"/>
            </a:endParaRPr>
          </a:p>
          <a:p>
            <a:pPr marL="742950" lvl="1" indent="-285750">
              <a:buFontTx/>
              <a:buChar char="-"/>
            </a:pPr>
            <a:r>
              <a:rPr lang="en-GB" dirty="0">
                <a:latin typeface="Times New Roman"/>
                <a:cs typeface="Times New Roman"/>
              </a:rPr>
              <a:t>E</a:t>
            </a:r>
            <a:r>
              <a:rPr lang="en-GB" dirty="0" smtClean="0">
                <a:latin typeface="Times New Roman"/>
                <a:cs typeface="Times New Roman"/>
              </a:rPr>
              <a:t>ach canto presents a series of stories that intertwine, intersect and overlap </a:t>
            </a:r>
            <a:r>
              <a:rPr lang="en-GB" dirty="0" smtClean="0">
                <a:latin typeface="Times New Roman"/>
                <a:cs typeface="Times New Roman"/>
                <a:sym typeface="Wingdings"/>
              </a:rPr>
              <a:t> the poem mirrors the complexity of reality</a:t>
            </a:r>
          </a:p>
          <a:p>
            <a:pPr marL="742950" lvl="1" indent="-285750">
              <a:buFontTx/>
              <a:buChar char="-"/>
            </a:pPr>
            <a:endParaRPr lang="en-GB" dirty="0">
              <a:latin typeface="Times New Roman"/>
              <a:cs typeface="Times New Roman"/>
              <a:sym typeface="Wingdings"/>
            </a:endParaRPr>
          </a:p>
          <a:p>
            <a:pPr marL="742950" lvl="1" indent="-285750">
              <a:buFontTx/>
              <a:buChar char="-"/>
            </a:pPr>
            <a:endParaRPr lang="en-GB" dirty="0" smtClean="0">
              <a:latin typeface="Times New Roman"/>
              <a:cs typeface="Times New Roman"/>
            </a:endParaRPr>
          </a:p>
          <a:p>
            <a:pPr marL="742950" lvl="1" indent="-285750">
              <a:buFontTx/>
              <a:buChar char="-"/>
            </a:pPr>
            <a:r>
              <a:rPr lang="en-GB" dirty="0" smtClean="0">
                <a:latin typeface="Times New Roman"/>
                <a:cs typeface="Times New Roman"/>
              </a:rPr>
              <a:t>Both the narrator and the reader have the impression of getting lost (it is impossible to master the complexity of the poem (= reality)</a:t>
            </a:r>
            <a:endParaRPr lang="en-GB" dirty="0">
              <a:latin typeface="Times New Roman"/>
              <a:cs typeface="Times New Roman"/>
            </a:endParaRPr>
          </a:p>
        </p:txBody>
      </p:sp>
    </p:spTree>
    <p:extLst>
      <p:ext uri="{BB962C8B-B14F-4D97-AF65-F5344CB8AC3E}">
        <p14:creationId xmlns:p14="http://schemas.microsoft.com/office/powerpoint/2010/main" val="16581730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latin typeface="Times New Roman"/>
                <a:cs typeface="Times New Roman"/>
              </a:rPr>
              <a:t>Orlando Furioso</a:t>
            </a:r>
            <a:endParaRPr lang="it-IT" dirty="0">
              <a:latin typeface="Times New Roman"/>
              <a:cs typeface="Times New Roman"/>
            </a:endParaRPr>
          </a:p>
        </p:txBody>
      </p:sp>
      <p:pic>
        <p:nvPicPr>
          <p:cNvPr id="3" name="Immagine 2" descr="Orlando_Furioso_Title_Page_Valgrisi_Edition,_155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8063" y="1163815"/>
            <a:ext cx="3856902" cy="5511703"/>
          </a:xfrm>
          <a:prstGeom prst="rect">
            <a:avLst/>
          </a:prstGeom>
        </p:spPr>
      </p:pic>
      <p:sp>
        <p:nvSpPr>
          <p:cNvPr id="4" name="CasellaDiTesto 3"/>
          <p:cNvSpPr txBox="1"/>
          <p:nvPr/>
        </p:nvSpPr>
        <p:spPr>
          <a:xfrm>
            <a:off x="835544" y="6083002"/>
            <a:ext cx="1420429" cy="369332"/>
          </a:xfrm>
          <a:prstGeom prst="rect">
            <a:avLst/>
          </a:prstGeom>
          <a:noFill/>
        </p:spPr>
        <p:txBody>
          <a:bodyPr wrap="square" rtlCol="0">
            <a:spAutoFit/>
          </a:bodyPr>
          <a:lstStyle/>
          <a:p>
            <a:r>
              <a:rPr lang="it-IT" dirty="0" smtClean="0"/>
              <a:t>1558 </a:t>
            </a:r>
            <a:r>
              <a:rPr lang="it-IT" dirty="0" err="1" smtClean="0"/>
              <a:t>edition</a:t>
            </a:r>
            <a:endParaRPr lang="it-IT" dirty="0"/>
          </a:p>
        </p:txBody>
      </p:sp>
    </p:spTree>
    <p:extLst>
      <p:ext uri="{BB962C8B-B14F-4D97-AF65-F5344CB8AC3E}">
        <p14:creationId xmlns:p14="http://schemas.microsoft.com/office/powerpoint/2010/main" val="33487047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 Nero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Nero .thmx</Template>
  <TotalTime>503</TotalTime>
  <Words>2126</Words>
  <Application>Microsoft Macintosh PowerPoint</Application>
  <PresentationFormat>Presentazione su schermo (4:3)</PresentationFormat>
  <Paragraphs>305</Paragraphs>
  <Slides>43</Slides>
  <Notes>0</Notes>
  <HiddenSlides>0</HiddenSlides>
  <MMClips>0</MMClips>
  <ScaleCrop>false</ScaleCrop>
  <HeadingPairs>
    <vt:vector size="4" baseType="variant">
      <vt:variant>
        <vt:lpstr>Tema</vt:lpstr>
      </vt:variant>
      <vt:variant>
        <vt:i4>1</vt:i4>
      </vt:variant>
      <vt:variant>
        <vt:lpstr>Titoli diapositive</vt:lpstr>
      </vt:variant>
      <vt:variant>
        <vt:i4>43</vt:i4>
      </vt:variant>
    </vt:vector>
  </HeadingPairs>
  <TitlesOfParts>
    <vt:vector size="44" baseType="lpstr">
      <vt:lpstr> Nero </vt:lpstr>
      <vt:lpstr>Ludovico Ariosto</vt:lpstr>
      <vt:lpstr>Ludovico Ariosto</vt:lpstr>
      <vt:lpstr>Ludovico Ariosto</vt:lpstr>
      <vt:lpstr>Stereotypical “Renaissance”</vt:lpstr>
      <vt:lpstr>Ariosto = Renaissance’s Dark Side</vt:lpstr>
      <vt:lpstr>Ariosto = Renaissance’s Dark Side</vt:lpstr>
      <vt:lpstr>Ariosto = Renaissance’s Dark Side</vt:lpstr>
      <vt:lpstr>Orlando Furioso</vt:lpstr>
      <vt:lpstr>Orlando Furioso</vt:lpstr>
      <vt:lpstr>Presentazione di PowerPoint</vt:lpstr>
      <vt:lpstr>The World of the Orlando Furioso</vt:lpstr>
      <vt:lpstr>Presentazione di PowerPoint</vt:lpstr>
      <vt:lpstr>Presentazione di PowerPoint</vt:lpstr>
      <vt:lpstr>Presentazione di PowerPoint</vt:lpstr>
      <vt:lpstr>Presentazione di PowerPoint</vt:lpstr>
      <vt:lpstr>Presentazione di PowerPoint</vt:lpstr>
      <vt:lpstr>Main Stories and Characters</vt:lpstr>
      <vt:lpstr>Main Stories and Characters</vt:lpstr>
      <vt:lpstr>Main Stories and Characters</vt:lpstr>
      <vt:lpstr>Main Stories and Characters</vt:lpstr>
      <vt:lpstr>Main Stories and Characters</vt:lpstr>
      <vt:lpstr>Presentazione di PowerPoint</vt:lpstr>
      <vt:lpstr>Presentazione di PowerPoint</vt:lpstr>
      <vt:lpstr>Presentazione di PowerPoint</vt:lpstr>
      <vt:lpstr>Presentazione di PowerPoint</vt:lpstr>
      <vt:lpstr>Niccolo’ Machiavelli  (1469-1527)</vt:lpstr>
      <vt:lpstr>Presentazione di PowerPoint</vt:lpstr>
      <vt:lpstr>Presentazione di PowerPoint</vt:lpstr>
      <vt:lpstr>Isabella</vt:lpstr>
      <vt:lpstr>Bradamante</vt:lpstr>
      <vt:lpstr>The Starting Point </vt:lpstr>
      <vt:lpstr>Presentazione di PowerPoint</vt:lpstr>
      <vt:lpstr>Orlando’s  illusory desire</vt:lpstr>
      <vt:lpstr>Presentazione di PowerPoint</vt:lpstr>
      <vt:lpstr>Presentazione di PowerPoint</vt:lpstr>
      <vt:lpstr>Presentazione di PowerPoint</vt:lpstr>
      <vt:lpstr>Atlante’s Palace</vt:lpstr>
      <vt:lpstr>Presentazione di PowerPoint</vt:lpstr>
      <vt:lpstr>Presentazione di PowerPoint</vt:lpstr>
      <vt:lpstr>Presentazione di PowerPoint</vt:lpstr>
      <vt:lpstr>Presentazione di PowerPoint</vt:lpstr>
      <vt:lpstr>Presentazione di PowerPoint</vt:lpstr>
      <vt:lpstr>A Recent Interpretation…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Ariosto</dc:title>
  <dc:creator>Daniele De Santis</dc:creator>
  <cp:lastModifiedBy>Daniele De Santis</cp:lastModifiedBy>
  <cp:revision>144</cp:revision>
  <dcterms:created xsi:type="dcterms:W3CDTF">2021-10-10T07:44:44Z</dcterms:created>
  <dcterms:modified xsi:type="dcterms:W3CDTF">2022-10-23T08:52:36Z</dcterms:modified>
</cp:coreProperties>
</file>