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BB42-CF2C-4B6A-A3AB-DF7933E06C72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B7D58-2039-4261-A431-0F27DE27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22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0F11-216F-4EFE-AF2F-E1F20EA72B48}" type="datetime1">
              <a:rPr lang="en-US" smtClean="0"/>
              <a:t>8/28/2024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2412-08EC-43AD-B051-990C459CD835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E8AA-D94C-4DD0-AEC1-FF7A2000CEF6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9DA7-7806-4F40-AC30-0B8C91986BC1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67AB-3A2D-46C6-91F5-75E05168C812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E51F-B164-40A6-9FCE-737E0F1666D4}" type="datetime1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1228-39B1-4544-9955-EA4E6301520E}" type="datetime1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97A7-AB91-4974-8D4E-8DB397ADDB83}" type="datetime1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D309-6D82-40DC-8B65-16860C294EF6}" type="datetime1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7B0B-64C9-4F5A-BE3D-91ADCDE6B38E}" type="datetime1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2A5B-1656-4051-9AFB-88A9C413954B}" type="datetime1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152016E-E28A-4BE0-A2F6-2CD819285916}" type="datetime1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natalia@getmanenko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0E88042-9B56-4B32-89D4-7E89654D1C6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Литература на русском языке для детей и молод</a:t>
            </a:r>
            <a:r>
              <a:rPr lang="en-US" dirty="0" smtClean="0"/>
              <a:t>ë</a:t>
            </a:r>
            <a:r>
              <a:rPr lang="ru-RU" dirty="0" smtClean="0"/>
              <a:t>жи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Natalia I. </a:t>
            </a:r>
            <a:r>
              <a:rPr lang="en-US" dirty="0" err="1" smtClean="0"/>
              <a:t>Getmanenko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8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курса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Показать роль детской литературы в процессе становления личности ребенка, формирования его мировоззрения, культурной картины мира</a:t>
            </a:r>
          </a:p>
          <a:p>
            <a:r>
              <a:rPr lang="ru-RU" dirty="0" smtClean="0"/>
              <a:t>Познакомиться с жанрами детской литературы и их современными воплощениями (кино, мультипликация, компьютерные игры и т.д.)</a:t>
            </a:r>
          </a:p>
          <a:p>
            <a:r>
              <a:rPr lang="ru-RU" dirty="0" smtClean="0"/>
              <a:t>Особенности литературы для юношества. </a:t>
            </a:r>
          </a:p>
          <a:p>
            <a:r>
              <a:rPr lang="ru-RU" dirty="0"/>
              <a:t>Современный читатель: кто он? Роль выбора для детского чтения в контексте этапов формирования современного </a:t>
            </a:r>
            <a:r>
              <a:rPr lang="ru-RU" dirty="0" smtClean="0"/>
              <a:t>читателя. </a:t>
            </a:r>
          </a:p>
          <a:p>
            <a:pPr marL="0" indent="0">
              <a:buNone/>
            </a:pPr>
            <a:r>
              <a:rPr lang="ru-RU" dirty="0" smtClean="0"/>
              <a:t>Проект «Три книги в космос» </a:t>
            </a:r>
            <a:endParaRPr lang="ru-RU" dirty="0"/>
          </a:p>
          <a:p>
            <a:endParaRPr lang="ru-RU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курса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Введение. Роль литературы для детей при формировании культурной и языковой картины мира. </a:t>
            </a:r>
          </a:p>
          <a:p>
            <a:r>
              <a:rPr lang="ru-RU" dirty="0" smtClean="0"/>
              <a:t>Роль сказки в развитии детского творчества и фантазии. </a:t>
            </a:r>
            <a:r>
              <a:rPr lang="ru-RU" dirty="0"/>
              <a:t> </a:t>
            </a:r>
            <a:r>
              <a:rPr lang="ru-RU" dirty="0" smtClean="0"/>
              <a:t>Сказка как часть устного народного творчества. Классификация сказок (волшебные и сказки о животных). </a:t>
            </a:r>
          </a:p>
          <a:p>
            <a:r>
              <a:rPr lang="ru-RU" dirty="0" smtClean="0"/>
              <a:t>Быль, басня, былина. Загадки. Пословицы и поговорки.</a:t>
            </a:r>
          </a:p>
          <a:p>
            <a:r>
              <a:rPr lang="ru-RU" dirty="0" smtClean="0"/>
              <a:t>Литературные сказки. Особенность литературной сказки на русском языке (К.Ушинский, Л.Н.Толстой, Е.Шварц и др.)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9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курса (продолжение)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Детская поэзия. Фольклор (колыбельные, прибаутки и т.д.).</a:t>
            </a:r>
          </a:p>
          <a:p>
            <a:r>
              <a:rPr lang="ru-RU" dirty="0" smtClean="0"/>
              <a:t>Литературные поэтические произведения (А.С.Пушкин, П.Ершов, К.И.Чуковский, С.Я.Маршак, А.Барто и др.).</a:t>
            </a:r>
          </a:p>
          <a:p>
            <a:r>
              <a:rPr lang="ru-RU" dirty="0" smtClean="0"/>
              <a:t>Экранизация сказок на русском языке (в том числе и зарубужных авторов).</a:t>
            </a:r>
          </a:p>
          <a:p>
            <a:r>
              <a:rPr lang="ru-RU" dirty="0" smtClean="0"/>
              <a:t>Анимация и сказки. </a:t>
            </a:r>
          </a:p>
          <a:p>
            <a:r>
              <a:rPr lang="ru-RU" dirty="0" smtClean="0"/>
              <a:t>Перевод детской литературы с других языков на русский.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2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курса (продолжение)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Дидактика и приключения (Н.Носов. </a:t>
            </a:r>
            <a:r>
              <a:rPr lang="ru-RU" smtClean="0"/>
              <a:t>В.Драгунский и др). </a:t>
            </a:r>
          </a:p>
          <a:p>
            <a:r>
              <a:rPr lang="ru-RU" dirty="0" smtClean="0"/>
              <a:t>Драматургия </a:t>
            </a:r>
            <a:r>
              <a:rPr lang="ru-RU" dirty="0"/>
              <a:t>для детей. Детский театр. </a:t>
            </a:r>
          </a:p>
          <a:p>
            <a:r>
              <a:rPr lang="ru-RU" dirty="0" smtClean="0"/>
              <a:t>Музыка для детей как важный элемент сопровождения экранизации художественного произведния. Детский балет. Детская опера. </a:t>
            </a:r>
          </a:p>
          <a:p>
            <a:r>
              <a:rPr lang="ru-RU" dirty="0" smtClean="0"/>
              <a:t>Иллюстрация детской книги как элемент эстетического воздействия на реб</a:t>
            </a:r>
            <a:r>
              <a:rPr lang="en-US" dirty="0" smtClean="0"/>
              <a:t>ë</a:t>
            </a:r>
            <a:r>
              <a:rPr lang="ru-RU" dirty="0" smtClean="0"/>
              <a:t>нка. </a:t>
            </a:r>
          </a:p>
          <a:p>
            <a:pPr marL="0" indent="0">
              <a:buNone/>
            </a:pPr>
            <a:endParaRPr lang="ru-RU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1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курса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Всего часов – 60 -72 ч. </a:t>
            </a:r>
          </a:p>
          <a:p>
            <a:r>
              <a:rPr lang="ru-RU" dirty="0" smtClean="0"/>
              <a:t>Аудиторные часы – 25 </a:t>
            </a:r>
          </a:p>
          <a:p>
            <a:r>
              <a:rPr lang="ru-RU" dirty="0" smtClean="0"/>
              <a:t>Самостоятельная работа – по мере необходимости, но не менее 35 часов за семестр</a:t>
            </a:r>
          </a:p>
          <a:p>
            <a:r>
              <a:rPr lang="ru-RU" dirty="0" smtClean="0"/>
              <a:t>Домашняя работа – чтение текстов, просмотр, анализ, рецензирование видеоматериалов</a:t>
            </a:r>
          </a:p>
          <a:p>
            <a:r>
              <a:rPr lang="ru-RU" dirty="0" smtClean="0"/>
              <a:t>Форма отч</a:t>
            </a:r>
            <a:r>
              <a:rPr lang="ru-RU" dirty="0" smtClean="0">
                <a:latin typeface="Constantia"/>
              </a:rPr>
              <a:t>́</a:t>
            </a:r>
            <a:r>
              <a:rPr lang="en-US" dirty="0" smtClean="0">
                <a:latin typeface="Constantia"/>
              </a:rPr>
              <a:t>ë</a:t>
            </a:r>
            <a:r>
              <a:rPr lang="ru-RU" dirty="0" smtClean="0"/>
              <a:t>тности – презентация (представление автора, книги, исследование по теме) </a:t>
            </a:r>
            <a:endParaRPr lang="en-US" dirty="0" smtClean="0"/>
          </a:p>
          <a:p>
            <a:r>
              <a:rPr lang="ru-RU" dirty="0" smtClean="0"/>
              <a:t>Зачет (выступление с презентацией, домашние работы, посещаемость)</a:t>
            </a:r>
          </a:p>
          <a:p>
            <a:r>
              <a:rPr lang="ru-RU" dirty="0" smtClean="0"/>
              <a:t>Экзамен </a:t>
            </a:r>
            <a:endParaRPr lang="ru-RU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9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Посещение курса и активное участие в дискуссии – 30%</a:t>
            </a:r>
          </a:p>
          <a:p>
            <a:r>
              <a:rPr lang="ru-RU" dirty="0" smtClean="0"/>
              <a:t>Выполнение домашних заданий в срок – 30%</a:t>
            </a:r>
          </a:p>
          <a:p>
            <a:r>
              <a:rPr lang="ru-RU" dirty="0" smtClean="0"/>
              <a:t>Отчетная презентация – 40%</a:t>
            </a:r>
          </a:p>
          <a:p>
            <a:endParaRPr lang="ru-RU" dirty="0"/>
          </a:p>
          <a:p>
            <a:r>
              <a:rPr lang="ru-RU" dirty="0" smtClean="0"/>
              <a:t>Успехов!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90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19256" cy="1916832"/>
          </a:xfrm>
        </p:spPr>
        <p:txBody>
          <a:bodyPr/>
          <a:lstStyle/>
          <a:p>
            <a:r>
              <a:rPr lang="ru-RU" dirty="0" smtClean="0"/>
              <a:t>Обсуждаем проблематику курса. Ответьте </a:t>
            </a:r>
            <a:r>
              <a:rPr lang="ru-RU" dirty="0" smtClean="0"/>
              <a:t>на </a:t>
            </a:r>
            <a:r>
              <a:rPr lang="ru-RU" dirty="0" smtClean="0"/>
              <a:t>вопросы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008740"/>
            <a:ext cx="8219256" cy="3849291"/>
          </a:xfrm>
        </p:spPr>
        <p:txBody>
          <a:bodyPr/>
          <a:lstStyle/>
          <a:p>
            <a:r>
              <a:rPr lang="ru-RU" dirty="0" smtClean="0"/>
              <a:t>Какова роль детской </a:t>
            </a:r>
            <a:r>
              <a:rPr lang="ru-RU" dirty="0" smtClean="0"/>
              <a:t>литературы в школьном преподавании </a:t>
            </a:r>
            <a:r>
              <a:rPr lang="ru-RU" dirty="0" smtClean="0"/>
              <a:t>сегодня? </a:t>
            </a:r>
          </a:p>
          <a:p>
            <a:r>
              <a:rPr lang="ru-RU" dirty="0" smtClean="0"/>
              <a:t>Какие книги, прочитанные (прослушанные</a:t>
            </a:r>
            <a:r>
              <a:rPr lang="ru-RU" dirty="0" smtClean="0"/>
              <a:t>) вами </a:t>
            </a:r>
            <a:r>
              <a:rPr lang="ru-RU" dirty="0" smtClean="0"/>
              <a:t>в детстве, стали вашими любимыми? </a:t>
            </a:r>
            <a:r>
              <a:rPr lang="ru-RU" dirty="0" smtClean="0"/>
              <a:t>Почему?</a:t>
            </a:r>
            <a:endParaRPr lang="ru-RU" dirty="0" smtClean="0"/>
          </a:p>
          <a:p>
            <a:r>
              <a:rPr lang="ru-RU" dirty="0" smtClean="0"/>
              <a:t>Влияние выбора </a:t>
            </a:r>
            <a:r>
              <a:rPr lang="ru-RU" dirty="0" smtClean="0"/>
              <a:t>детской литературы на формирование мировоззрения ребенка? </a:t>
            </a:r>
          </a:p>
          <a:p>
            <a:r>
              <a:rPr lang="ru-RU" dirty="0" smtClean="0"/>
              <a:t>Детская литература – национально-культурный код? </a:t>
            </a:r>
            <a:r>
              <a:rPr lang="ru-RU" dirty="0" smtClean="0"/>
              <a:t>да или </a:t>
            </a:r>
            <a:r>
              <a:rPr lang="ru-RU" dirty="0" smtClean="0"/>
              <a:t>нет? </a:t>
            </a:r>
            <a:endParaRPr lang="ru-RU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natalia@getmanenko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632"/>
            <a:ext cx="1191468" cy="1386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474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320</TotalTime>
  <Words>417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Литература на русском языке для детей и молодëжи </vt:lpstr>
      <vt:lpstr>Задачи курса </vt:lpstr>
      <vt:lpstr>Содержание курса </vt:lpstr>
      <vt:lpstr>Содержание курса (продолжение)</vt:lpstr>
      <vt:lpstr>Содержание курса (продолжение)</vt:lpstr>
      <vt:lpstr>Организация курса </vt:lpstr>
      <vt:lpstr>Требования </vt:lpstr>
      <vt:lpstr>Обсуждаем проблематику курса. Ответьте на вопросы:</vt:lpstr>
    </vt:vector>
  </TitlesOfParts>
  <Company>GLOBECAST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 на русском языке для детей и молодëжи </dc:title>
  <dc:creator>Natalia Getmanenko</dc:creator>
  <cp:lastModifiedBy>Natalia Getmanenko</cp:lastModifiedBy>
  <cp:revision>14</cp:revision>
  <dcterms:created xsi:type="dcterms:W3CDTF">2024-08-19T09:38:08Z</dcterms:created>
  <dcterms:modified xsi:type="dcterms:W3CDTF">2024-08-28T09:51:51Z</dcterms:modified>
</cp:coreProperties>
</file>