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35587" cy="399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8850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1838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1838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18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31177EDC-B559-489C-942D-F349292E626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D002524-735F-4AAA-9FE0-8509E56183D2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1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4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457200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Cílem práce je provést analýzu otázek 20 a 21 z šetření IVVM, provedeného v červnu 1990, a to jak těchto otázek samostatně, tak jejich souvislostí se sociodemografickými a geografickými znaky a dalšími relevantními otázkami. Položky 20 a 21 obě představují baterie, které se tematicky vztahují k životními prostředí. V první baterii respondenti hodnotí, jak moc se na „dosavadním neuspokojivém stavu životního prostředí“ podílely různé skutečnosti od dosud platných zákonů a předpisů po lidskou lhostejnost (nabízené odpovědi od „velmi“ po „vůbec ne“). Obdobně v druhé baterii respondenti posuzují, nakolik se na znečišťování životního prostředí podílí různá odvětví lidské činnosti od stavebnictví po běžný provoz domácnosti. 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900F1EB-C8F9-4C90-BA4D-72619BE2CEC4}" type="slidenum">
              <a:rPr lang="cs-CZ" altLang="cs-CZ" sz="1400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cs-CZ" altLang="cs-CZ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8AA43FE-C63C-4557-9C21-0E54064212AB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E34D557-0BE1-43DB-A16F-776B3E3808B7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72DA652-6D92-41D6-92B7-CB0B76715603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71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72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EFAD152-3CD5-4A68-A8CF-100E6E0575F4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CA92116-1E37-4DCD-B8B7-685AD66CB15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2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220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6726812-C9DC-4D9E-9DF4-F58CA95C8F92}" type="slidenum">
              <a:rPr lang="cs-CZ" altLang="cs-CZ" sz="1400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cs-CZ" altLang="cs-CZ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82AC113-0D29-4999-A26E-0147117C77F5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112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740FA26-B509-4275-8E86-C4398C1A5BA1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3E53569-A7D0-4C1A-A5D0-6BA6DEFD765E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407EA90-0375-4182-A34F-D975C7E20AF1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94CF610-4DF2-4D33-B9C0-69846359EC90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2F5606C-849B-468C-B682-C1A6C3AD8B08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8E4F8E7-3A3D-4A10-97F9-1BF13AECDEF1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8CC775B-CE64-4625-A142-ECDEE9FD7322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BDBBEE0-37FB-428A-A7C5-9721F70539B1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A6A63EE-2352-4710-96BF-1E3BCA23A956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6F94D89-CF53-43CD-9FAB-2DC0C8511875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Text Box 2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</p:spPr>
        <p:txBody>
          <a:bodyPr lIns="90000" tIns="45000" rIns="90000" bIns="45000"/>
          <a:lstStyle/>
          <a:p>
            <a:pPr marL="215900" indent="358775" algn="just" eaLnBrk="1">
              <a:spcBef>
                <a:spcPct val="0"/>
              </a:spcBef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cs-CZ" altLang="cs-CZ" sz="1100" smtClean="0">
                <a:latin typeface="Arial" pitchFamily="34" charset="0"/>
                <a:ea typeface="Microsoft YaHei" pitchFamily="34" charset="-122"/>
              </a:rPr>
              <a:t>Práce sleduje postup analýzy dat, která probíhala v několika krocích. Nejprve byla provedena kontrola kvality a reprezentativity dat. Následovalo zkoumání struktury obou baterií a srovnávání zjištěných vztahů s frekvencemi odpovědí na jednotlivé položky baterie. Poté byly zjišťovány souvislosti mezi položkami baterie a jednotlivými sociodemografickými a geografickými znaky a dalšími relevantními otázkami. Nakonec jsou zhodnoceny možnosti další analýzy a shrnuta dosavadní zjištění. Zahrnuta je i krátká diskuse nad výsledky.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305CE51-C880-41D4-BA0F-FE913899534E}" type="slidenum">
              <a:rPr lang="cs-CZ" altLang="cs-CZ">
                <a:solidFill>
                  <a:srgbClr val="000000"/>
                </a:solidFill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4AD77-5AC6-445E-BCEB-8D59C45E756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6AA9F-F95F-4AA1-B9FD-26B681C7797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3050" y="1604963"/>
            <a:ext cx="2054225" cy="451643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3450" cy="4516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1E134-6626-492E-80A9-25CA9F16AB5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2875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2F3CA-F6F8-49DA-A00D-D569646BA39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350F4-6C6C-4CEB-B7DD-435BA6E5CC7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B5D286-F7C0-4495-945A-EE6FD5216F0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324602-E8A9-4D91-830C-D84335A9329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3837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7D1C5D-A0CF-4ADF-B148-F189A724ECE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2E7A4-41EB-4A63-A8E0-3879D50087D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6CAFB-28D3-4C20-BD12-5BB2D1292BE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034C5-2C90-435F-9A7A-DF4F7E33C97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A9836-57D9-4A29-9DBB-3F8C11238F2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D965E-31C4-4F28-8955-32B2E2F92BE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0066C-E2B9-4A73-8249-177A1903807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8F09A-6E24-445C-8882-37238EC810E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3050" y="274638"/>
            <a:ext cx="2054225" cy="584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3450" cy="5842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62E78-9F5A-4611-AF07-C755464B43F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90E68-418D-4F3F-B002-D9FB869B4C6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3838" cy="45164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4963"/>
            <a:ext cx="4033837" cy="45164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B9151-0EB1-4DCD-A4DF-9E74A290212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982CC-677E-4730-AE4D-10D28C9D342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F7784-AFB2-4DD8-AFB4-C3B61BDA52B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7F201-BBB7-4F91-97A0-A35082C9811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F64DD-2879-44F4-9FC3-846692A19B2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AA870-039F-4135-964F-0A93E3E3E64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62875" cy="146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40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40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A82CF5D6-E58A-4DB5-83B7-F4E8152D41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0075" cy="4516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0075" cy="1133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0075" cy="4516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40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2.12.2014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40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AFDF024E-E8FB-450C-8121-85CF316E890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/322113/esf_m/DP_Sedlackova_verejna_cast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sreview.soc.cas.cz/uploads/c4a04a62ac364e0d1ee63e5de5a3474826cfad83_Vinopal%20soccas2011-5-bezor-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28788" y="2820988"/>
            <a:ext cx="4572000" cy="1714500"/>
          </a:xfrm>
        </p:spPr>
        <p:txBody>
          <a:bodyPr lIns="90000" tIns="45000" rIns="90000" bIns="45000"/>
          <a:lstStyle/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800" b="1" smtClean="0"/>
          </a:p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800" b="1" smtClean="0"/>
              <a:t>  </a:t>
            </a:r>
          </a:p>
          <a:p>
            <a:pPr marL="0" indent="0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800" b="1" smtClean="0"/>
          </a:p>
        </p:txBody>
      </p:sp>
      <p:sp>
        <p:nvSpPr>
          <p:cNvPr id="4099" name="AutoShape 1"/>
          <p:cNvSpPr>
            <a:spLocks noChangeArrowheads="1"/>
          </p:cNvSpPr>
          <p:nvPr/>
        </p:nvSpPr>
        <p:spPr bwMode="auto">
          <a:xfrm>
            <a:off x="1622425" y="1150938"/>
            <a:ext cx="4786313" cy="3384550"/>
          </a:xfrm>
          <a:prstGeom prst="roundRect">
            <a:avLst>
              <a:gd name="adj" fmla="val 16667"/>
            </a:avLst>
          </a:prstGeom>
          <a:noFill/>
          <a:ln w="82440">
            <a:solidFill>
              <a:srgbClr val="83D24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-142875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 flipV="1">
            <a:off x="71438" y="-25400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102" name="AutoShape 5"/>
          <p:cNvSpPr>
            <a:spLocks noChangeArrowheads="1"/>
          </p:cNvSpPr>
          <p:nvPr/>
        </p:nvSpPr>
        <p:spPr bwMode="auto">
          <a:xfrm>
            <a:off x="4930775" y="4619625"/>
            <a:ext cx="3429000" cy="1785938"/>
          </a:xfrm>
          <a:prstGeom prst="roundRect">
            <a:avLst>
              <a:gd name="adj" fmla="val 16667"/>
            </a:avLst>
          </a:prstGeom>
          <a:noFill/>
          <a:ln w="82440">
            <a:solidFill>
              <a:srgbClr val="FED46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5073650" y="4892675"/>
            <a:ext cx="3143250" cy="150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spcBef>
                <a:spcPts val="363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0000"/>
                </a:solidFill>
                <a:latin typeface="Calibri" pitchFamily="34" charset="0"/>
              </a:rPr>
              <a:t>Kristýna Šeflová</a:t>
            </a:r>
          </a:p>
          <a:p>
            <a:pPr eaLnBrk="1" hangingPunct="1">
              <a:spcBef>
                <a:spcPts val="363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b="1">
                <a:solidFill>
                  <a:srgbClr val="000000"/>
                </a:solidFill>
                <a:latin typeface="Calibri" pitchFamily="34" charset="0"/>
              </a:rPr>
              <a:t>23</a:t>
            </a:r>
            <a:r>
              <a:rPr lang="cs-CZ" altLang="cs-CZ" b="1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US" altLang="cs-CZ" b="1">
                <a:solidFill>
                  <a:srgbClr val="000000"/>
                </a:solidFill>
                <a:latin typeface="Calibri" pitchFamily="34" charset="0"/>
              </a:rPr>
              <a:t>11</a:t>
            </a:r>
            <a:r>
              <a:rPr lang="cs-CZ" altLang="cs-CZ" b="1">
                <a:solidFill>
                  <a:srgbClr val="000000"/>
                </a:solidFill>
                <a:latin typeface="Calibri" pitchFamily="34" charset="0"/>
              </a:rPr>
              <a:t>. 2015</a:t>
            </a:r>
          </a:p>
          <a:p>
            <a:pPr eaLnBrk="1" hangingPunct="1">
              <a:spcBef>
                <a:spcPts val="363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b="1">
                <a:solidFill>
                  <a:srgbClr val="000000"/>
                </a:solidFill>
                <a:latin typeface="Calibri" pitchFamily="34" charset="0"/>
              </a:rPr>
              <a:t>Sociologie pr</a:t>
            </a:r>
            <a:r>
              <a:rPr lang="cs-CZ" altLang="cs-CZ" b="1">
                <a:solidFill>
                  <a:srgbClr val="000000"/>
                </a:solidFill>
                <a:latin typeface="Calibri" pitchFamily="34" charset="0"/>
              </a:rPr>
              <a:t>áce</a:t>
            </a:r>
          </a:p>
          <a:p>
            <a:pPr algn="ctr" eaLnBrk="1" hangingPunct="1">
              <a:spcBef>
                <a:spcPts val="363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105" name="TextovéPole 1"/>
          <p:cNvSpPr txBox="1">
            <a:spLocks noChangeArrowheads="1"/>
          </p:cNvSpPr>
          <p:nvPr/>
        </p:nvSpPr>
        <p:spPr bwMode="auto">
          <a:xfrm>
            <a:off x="2411413" y="1700213"/>
            <a:ext cx="3744912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800">
                <a:solidFill>
                  <a:schemeClr val="tx1"/>
                </a:solidFill>
              </a:rPr>
              <a:t>Motivace a saturace potřeb, typy motivace, motivační teorie, faktory motivace, spokojenost s prací</a:t>
            </a:r>
          </a:p>
        </p:txBody>
      </p:sp>
      <p:pic>
        <p:nvPicPr>
          <p:cNvPr id="4106" name="Obrázek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3038" y="4689475"/>
            <a:ext cx="2789237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Obrázek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8763" y="922338"/>
            <a:ext cx="22733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996950" y="1223963"/>
            <a:ext cx="7643813" cy="4500562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439863" y="1539875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31800" indent="-31591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0663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>
                <a:solidFill>
                  <a:schemeClr val="tx1"/>
                </a:solidFill>
                <a:hlinkClick r:id="rId3"/>
              </a:rPr>
              <a:t>http://is.muni.cz/th/322113/esf_m/DP_Sedlackova_verejna_cast.pdf</a:t>
            </a:r>
            <a:endParaRPr lang="cs-CZ" altLang="cs-CZ">
              <a:solidFill>
                <a:schemeClr val="tx1"/>
              </a:solidFill>
            </a:endParaRPr>
          </a:p>
          <a:p>
            <a:pPr marL="431800" indent="-31591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0663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altLang="cs-CZ">
              <a:solidFill>
                <a:schemeClr val="tx1"/>
              </a:solidFill>
              <a:hlinkClick r:id="rId4"/>
            </a:endParaRPr>
          </a:p>
          <a:p>
            <a:pPr marL="431800" indent="-31591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0663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>
                <a:solidFill>
                  <a:schemeClr val="tx1"/>
                </a:solidFill>
                <a:hlinkClick r:id="rId4"/>
              </a:rPr>
              <a:t>http://sreview.soc.cas.cz/uploads/c4a04a62ac364e0d1ee63e5de5a3474826cfad83_Vinopal%20soccas2011-5-bezor-3.pdf</a:t>
            </a:r>
            <a:endParaRPr lang="cs-CZ" altLang="cs-CZ">
              <a:solidFill>
                <a:schemeClr val="tx1"/>
              </a:solidFill>
            </a:endParaRPr>
          </a:p>
          <a:p>
            <a:pPr marL="431800" indent="-315913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220663" algn="l"/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altLang="cs-CZ" sz="2800">
              <a:solidFill>
                <a:srgbClr val="000000"/>
              </a:solidFill>
            </a:endParaRPr>
          </a:p>
        </p:txBody>
      </p:sp>
      <p:sp>
        <p:nvSpPr>
          <p:cNvPr id="22533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A694535-69C4-45F6-9CBB-342604CA2CC1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1222375" y="174625"/>
            <a:ext cx="3457575" cy="54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73080" rIns="90000" bIns="45000"/>
          <a:lstStyle/>
          <a:p>
            <a: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  <p:sp>
        <p:nvSpPr>
          <p:cNvPr id="22538" name="Rectangle 3"/>
          <p:cNvSpPr>
            <a:spLocks noGrp="1" noChangeArrowheads="1"/>
          </p:cNvSpPr>
          <p:nvPr>
            <p:ph type="title"/>
          </p:nvPr>
        </p:nvSpPr>
        <p:spPr>
          <a:xfrm>
            <a:off x="4802188" y="5907088"/>
            <a:ext cx="8229600" cy="35718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Děkuji za pozornost.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996950" y="1223963"/>
            <a:ext cx="7643813" cy="4500562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354138" y="1468438"/>
            <a:ext cx="7286625" cy="3500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Motivace – tři dimenze, dva typy</a:t>
            </a:r>
            <a:endParaRPr lang="en-US" altLang="cs-CZ" sz="2400">
              <a:solidFill>
                <a:srgbClr val="000000"/>
              </a:solidFill>
            </a:endParaRPr>
          </a:p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Stimulace, stimul</a:t>
            </a:r>
          </a:p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Zdroje motivace</a:t>
            </a:r>
          </a:p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Motivační faktory</a:t>
            </a:r>
          </a:p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Teorie motivace pracovního jednání</a:t>
            </a:r>
          </a:p>
          <a:p>
            <a:pPr marL="423863" indent="-319088" eaLnBrk="1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3863" algn="l"/>
                <a:tab pos="871538" algn="l"/>
                <a:tab pos="1320800" algn="l"/>
                <a:tab pos="1770063" algn="l"/>
                <a:tab pos="2219325" algn="l"/>
                <a:tab pos="2668588" algn="l"/>
                <a:tab pos="3117850" algn="l"/>
                <a:tab pos="3567113" algn="l"/>
                <a:tab pos="4016375" algn="l"/>
                <a:tab pos="4465638" algn="l"/>
                <a:tab pos="4914900" algn="l"/>
                <a:tab pos="5364163" algn="l"/>
                <a:tab pos="5813425" algn="l"/>
                <a:tab pos="6262688" algn="l"/>
                <a:tab pos="6711950" algn="l"/>
                <a:tab pos="7161213" algn="l"/>
                <a:tab pos="7610475" algn="l"/>
                <a:tab pos="8059738" algn="l"/>
                <a:tab pos="8509000" algn="l"/>
                <a:tab pos="8958263" algn="l"/>
                <a:tab pos="9407525" algn="l"/>
              </a:tabLst>
            </a:pPr>
            <a:r>
              <a:rPr lang="cs-CZ" altLang="cs-CZ" sz="2400">
                <a:solidFill>
                  <a:srgbClr val="000000"/>
                </a:solidFill>
              </a:rPr>
              <a:t>Index subjektivní kvality pracovního života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       Obsah</a:t>
            </a:r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1" name="Oval 6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2" name="Oval 7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3" name="Oval 8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4" name="Oval 9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5" name="Oval 10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6" name="Oval 11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7" name="Oval 12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8" name="Oval 13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59" name="Oval 14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DEF43A2-223E-47B7-A297-12F287EBB05B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61" name="Line 16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62" name="Line 1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6163" name="Obráze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1990725"/>
            <a:ext cx="2870200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990600" y="1246188"/>
            <a:ext cx="7643813" cy="4500562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079500" y="1368425"/>
            <a:ext cx="7286625" cy="35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431800" indent="-315913"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cs-CZ" altLang="cs-CZ" dirty="0" smtClean="0"/>
              <a:t>Mnoho definic</a:t>
            </a:r>
          </a:p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cs-CZ" altLang="cs-CZ" dirty="0" smtClean="0"/>
              <a:t>Z latinského „</a:t>
            </a:r>
            <a:r>
              <a:rPr lang="cs-CZ" altLang="cs-CZ" dirty="0" err="1" smtClean="0"/>
              <a:t>movere</a:t>
            </a:r>
            <a:r>
              <a:rPr lang="cs-CZ" altLang="cs-CZ" dirty="0" smtClean="0"/>
              <a:t>“ – hýbat se</a:t>
            </a:r>
          </a:p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cs-CZ" altLang="cs-CZ" dirty="0" smtClean="0"/>
              <a:t>„ cílově orientované chování“ (Armstrong)</a:t>
            </a:r>
          </a:p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cs-CZ" altLang="cs-CZ" dirty="0" smtClean="0"/>
              <a:t>Tři dimenze:</a:t>
            </a:r>
          </a:p>
          <a:p>
            <a:pPr marL="573087" indent="-457200"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cs-CZ" altLang="cs-CZ" dirty="0" smtClean="0"/>
              <a:t>dimenze směru</a:t>
            </a:r>
          </a:p>
          <a:p>
            <a:pPr marL="573087" indent="-457200"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cs-CZ" altLang="cs-CZ" dirty="0" smtClean="0"/>
              <a:t>dimenze intenzity</a:t>
            </a:r>
          </a:p>
          <a:p>
            <a:pPr marL="573087" indent="-457200"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lang="cs-CZ" altLang="cs-CZ" dirty="0" smtClean="0"/>
              <a:t>dimenze stálosti</a:t>
            </a:r>
          </a:p>
          <a:p>
            <a:pPr marL="115887" indent="0" eaLnBrk="1">
              <a:lnSpc>
                <a:spcPct val="93000"/>
              </a:lnSpc>
              <a:spcAft>
                <a:spcPct val="0"/>
              </a:spcAft>
              <a:buClrTx/>
              <a:buSzTx/>
              <a:defRPr/>
            </a:pPr>
            <a:r>
              <a:rPr lang="cs-CZ" altLang="cs-CZ" dirty="0" smtClean="0"/>
              <a:t>Dva typy:</a:t>
            </a:r>
          </a:p>
          <a:p>
            <a:pPr marL="115887" indent="0" eaLnBrk="1">
              <a:lnSpc>
                <a:spcPct val="93000"/>
              </a:lnSpc>
              <a:spcAft>
                <a:spcPct val="0"/>
              </a:spcAft>
              <a:buClrTx/>
              <a:buSzTx/>
              <a:defRPr/>
            </a:pPr>
            <a:r>
              <a:rPr lang="cs-CZ" altLang="cs-CZ" dirty="0" smtClean="0"/>
              <a:t>- vnitřní x vnější</a:t>
            </a:r>
          </a:p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endParaRPr lang="cs-CZ" altLang="cs-CZ" dirty="0" smtClean="0"/>
          </a:p>
          <a:p>
            <a:pPr eaLnBrk="1">
              <a:lnSpc>
                <a:spcPct val="93000"/>
              </a:lnSpc>
              <a:spcAft>
                <a:spcPct val="0"/>
              </a:spcAft>
              <a:buClrTx/>
              <a:buSzTx/>
              <a:buFontTx/>
              <a:buNone/>
              <a:defRPr/>
            </a:pPr>
            <a:endParaRPr lang="cs-CZ" altLang="cs-CZ" dirty="0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Motivace</a:t>
            </a:r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0" name="Oval 7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1" name="Oval 8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2" name="Oval 9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3" name="Oval 10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4" name="Oval 11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5" name="Oval 12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6" name="Oval 13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7" name="Oval 14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7225DAD-6AF6-488B-90BE-A140439EC0DE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209" name="Line 16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1" name="Oval 18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12" name="Oval 19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8213" name="Oval 20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pic>
        <p:nvPicPr>
          <p:cNvPr id="8214" name="Obráze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3757613"/>
            <a:ext cx="370363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1079500" y="936625"/>
            <a:ext cx="7775575" cy="5543550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     	</a:t>
            </a:r>
            <a:br>
              <a:rPr lang="cs-CZ" altLang="cs-CZ" sz="3600" b="1" smtClean="0">
                <a:latin typeface="Calibri" pitchFamily="34" charset="0"/>
              </a:rPr>
            </a:br>
            <a:endParaRPr lang="cs-CZ" altLang="cs-CZ" sz="3600" b="1" smtClean="0">
              <a:latin typeface="Calibri" pitchFamily="34" charset="0"/>
            </a:endParaRPr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48" name="Oval 7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0" name="Oval 9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1" name="Oval 10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2" name="Oval 11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7CA52A7-FB56-4C65-A871-B19A9958C6A1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8" name="Text Box 3"/>
          <p:cNvSpPr txBox="1">
            <a:spLocks noChangeArrowheads="1"/>
          </p:cNvSpPr>
          <p:nvPr/>
        </p:nvSpPr>
        <p:spPr bwMode="auto">
          <a:xfrm>
            <a:off x="1079500" y="1368425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cs-CZ" altLang="cs-CZ" sz="3200">
              <a:solidFill>
                <a:srgbClr val="000000"/>
              </a:solidFill>
              <a:latin typeface="Calibri" pitchFamily="34" charset="0"/>
            </a:endParaRP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Stimulace, stimul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Stimulace – vnější působení na vnitřní motivační strukturu člověka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Vědomé ovlivňování s cílem dosáhnout změny v motivaci člověka.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cs-CZ" altLang="cs-CZ" sz="3200">
              <a:solidFill>
                <a:srgbClr val="000000"/>
              </a:solidFill>
              <a:latin typeface="Calibri" pitchFamily="34" charset="0"/>
            </a:endParaRP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Zdroje motivace: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Potřeby, návyky, zájmy, hodnoty, ideály.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Potřeby – základní zdroj motivace.</a:t>
            </a:r>
          </a:p>
          <a:p>
            <a:pPr marL="431800" indent="-315913" eaLnBrk="1">
              <a:lnSpc>
                <a:spcPct val="93000"/>
              </a:lnSpc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Saturace – dosažení cíle.</a:t>
            </a:r>
          </a:p>
        </p:txBody>
      </p:sp>
      <p:pic>
        <p:nvPicPr>
          <p:cNvPr id="10259" name="Obráze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241300"/>
            <a:ext cx="566896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996950" y="936625"/>
            <a:ext cx="7643813" cy="5543550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  <p:sp>
        <p:nvSpPr>
          <p:cNvPr id="12293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5" name="Oval 6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7" name="Oval 8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8" name="Oval 9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299" name="Oval 10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300" name="Oval 11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3B1C129-8CEC-4950-A373-08247B18B604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984250" y="665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3" name="Oval 16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304" name="Oval 17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305" name="Oval 18"/>
          <p:cNvSpPr>
            <a:spLocks noChangeArrowheads="1"/>
          </p:cNvSpPr>
          <p:nvPr/>
        </p:nvSpPr>
        <p:spPr bwMode="auto">
          <a:xfrm>
            <a:off x="288925" y="1873250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2306" name="Text Box 3"/>
          <p:cNvSpPr txBox="1">
            <a:spLocks noChangeArrowheads="1"/>
          </p:cNvSpPr>
          <p:nvPr/>
        </p:nvSpPr>
        <p:spPr bwMode="auto">
          <a:xfrm>
            <a:off x="1079500" y="1368425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31800" indent="-315913" eaLnBrk="1">
              <a:lnSpc>
                <a:spcPct val="93000"/>
              </a:lnSpc>
              <a:buFont typeface="Times New Roman" pitchFamily="18" charset="0"/>
              <a:buNone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cs-CZ" altLang="cs-CZ" sz="2800" i="1">
              <a:solidFill>
                <a:srgbClr val="000000"/>
              </a:solidFill>
            </a:endParaRPr>
          </a:p>
          <a:p>
            <a:pPr marL="431800" indent="-315913" eaLnBrk="1">
              <a:lnSpc>
                <a:spcPct val="93000"/>
              </a:lnSpc>
              <a:buFont typeface="Times New Roman" pitchFamily="18" charset="0"/>
              <a:buNone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2800" i="1">
                <a:solidFill>
                  <a:srgbClr val="000000"/>
                </a:solidFill>
              </a:rPr>
              <a:t>Motivace a výkon zaměstnanců</a:t>
            </a:r>
          </a:p>
          <a:p>
            <a:pPr marL="431800" indent="-315913" eaLnBrk="1">
              <a:lnSpc>
                <a:spcPct val="93000"/>
              </a:lnSpc>
              <a:buFont typeface="Times New Roman" pitchFamily="18" charset="0"/>
              <a:buNone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2800" i="1">
                <a:solidFill>
                  <a:srgbClr val="000000"/>
                </a:solidFill>
              </a:rPr>
              <a:t>Výkon determinují: motivace a schopnosti</a:t>
            </a:r>
          </a:p>
          <a:p>
            <a:pPr marL="431800" indent="-315913" eaLnBrk="1">
              <a:lnSpc>
                <a:spcPct val="93000"/>
              </a:lnSpc>
              <a:buFont typeface="Times New Roman" pitchFamily="18" charset="0"/>
              <a:buNone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altLang="cs-CZ" sz="2800" i="1">
                <a:solidFill>
                  <a:srgbClr val="000000"/>
                </a:solidFill>
              </a:rPr>
              <a:t>Vztah motivace a výkonu není dokonalý.</a:t>
            </a:r>
            <a:endParaRPr lang="en-US" altLang="cs-CZ" sz="2800" i="1">
              <a:solidFill>
                <a:srgbClr val="000000"/>
              </a:solidFill>
            </a:endParaRPr>
          </a:p>
        </p:txBody>
      </p:sp>
      <p:pic>
        <p:nvPicPr>
          <p:cNvPr id="12307" name="Obrázek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8150" y="754063"/>
            <a:ext cx="60293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8" name="Obrázek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00263" y="3308350"/>
            <a:ext cx="53149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996950" y="1223963"/>
            <a:ext cx="7643813" cy="4500562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439863" y="1539875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28625" indent="-319088" eaLnBrk="1">
              <a:spcAft>
                <a:spcPts val="1425"/>
              </a:spcAft>
              <a:buSzPct val="100000"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Nikdy nepůsobí jen jeden faktor</a:t>
            </a:r>
          </a:p>
          <a:p>
            <a:pPr marL="428625" indent="-319088" eaLnBrk="1">
              <a:spcAft>
                <a:spcPts val="1425"/>
              </a:spcAft>
              <a:buSzPct val="100000"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Struktura faktorů závisí na složitosti práce</a:t>
            </a:r>
          </a:p>
          <a:p>
            <a:pPr marL="428625" indent="-319088" eaLnBrk="1">
              <a:spcAft>
                <a:spcPts val="1425"/>
              </a:spcAft>
              <a:buSzPct val="100000"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Nejvíce motivující faktory podmiňují možnosti vlastního výkonu práce</a:t>
            </a:r>
          </a:p>
          <a:p>
            <a:pPr marL="428625" indent="-319088" eaLnBrk="1">
              <a:spcAft>
                <a:spcPts val="1425"/>
              </a:spcAft>
              <a:buSzPct val="100000"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3200">
                <a:solidFill>
                  <a:srgbClr val="000000"/>
                </a:solidFill>
                <a:latin typeface="Calibri" pitchFamily="34" charset="0"/>
              </a:rPr>
              <a:t>Význam faktorů se mění podle měnících se potřeb</a:t>
            </a:r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  <a:p>
            <a:pPr marL="428625" indent="-319088" eaLnBrk="1">
              <a:spcAft>
                <a:spcPts val="1425"/>
              </a:spcAft>
              <a:buSzPct val="100000"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>
                <a:solidFill>
                  <a:srgbClr val="000000"/>
                </a:solidFill>
                <a:latin typeface="Calibri" pitchFamily="34" charset="0"/>
              </a:rPr>
              <a:t>• hmotná odměna, • obsah práce, • povzbuzování pracovníků – neformální hodnocení, • atmosféra pracovní skupiny, • pracovní podmínky, • identifikace s prací, profesí a podnikem, • externí stimulační faktory. 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smtClean="0">
                <a:latin typeface="Calibri" pitchFamily="34" charset="0"/>
              </a:rPr>
              <a:t>Motivační faktory</a:t>
            </a:r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4" name="Oval 7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5" name="Oval 8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6" name="Oval 9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7" name="Oval 10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8" name="Oval 11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49" name="Oval 12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50" name="Oval 13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51" name="Oval 14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A0A82E1-3191-42EA-A92B-1A53C0DE7B55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14355" name="Obrázek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900" y="223838"/>
            <a:ext cx="1503363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996950" y="1223963"/>
            <a:ext cx="7643813" cy="4500562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215900" indent="-215900" eaLnBrk="1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   Teorie motivace pracovního jednání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7" name="Oval 12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399" name="Oval 14"/>
          <p:cNvSpPr>
            <a:spLocks noChangeArrowheads="1"/>
          </p:cNvSpPr>
          <p:nvPr/>
        </p:nvSpPr>
        <p:spPr bwMode="auto">
          <a:xfrm>
            <a:off x="285750" y="3571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402" name="Text Box 3"/>
          <p:cNvSpPr txBox="1">
            <a:spLocks noChangeArrowheads="1"/>
          </p:cNvSpPr>
          <p:nvPr/>
        </p:nvSpPr>
        <p:spPr bwMode="auto">
          <a:xfrm>
            <a:off x="1431925" y="1357313"/>
            <a:ext cx="7286625" cy="3500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instrumentality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2400">
                <a:solidFill>
                  <a:srgbClr val="000000"/>
                </a:solidFill>
                <a:latin typeface="Calibri" pitchFamily="34" charset="0"/>
              </a:rPr>
              <a:t>Teorie zaměřené na obsah: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potřeb (Abraham Maslow)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ERG teorie motivačních potřeb (Clayton Alderferer)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Herzbergova dvoufaktorová teorie motivace (Frederick Herzberg)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2400">
                <a:solidFill>
                  <a:srgbClr val="000000"/>
                </a:solidFill>
                <a:latin typeface="Calibri" pitchFamily="34" charset="0"/>
              </a:rPr>
              <a:t>Teorie zaměřené na proces: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expektance (Victor H. Vroom)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stanovení cílů (Edwin A. Locke, Gary P. Latham) 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spravedlnosti (John S. Adams)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altLang="cs-CZ" sz="1600">
                <a:solidFill>
                  <a:srgbClr val="000000"/>
                </a:solidFill>
                <a:latin typeface="Calibri" pitchFamily="34" charset="0"/>
              </a:rPr>
              <a:t>Teorie X a Y (Douglas McGregor)</a:t>
            </a:r>
          </a:p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cs-CZ" altLang="cs-CZ" sz="32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6403" name="Obrázek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4878388"/>
            <a:ext cx="4211637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Obrázek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8575" y="1147763"/>
            <a:ext cx="346075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996950" y="1223963"/>
            <a:ext cx="7643813" cy="5518150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215900" indent="-215900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8229600" cy="3571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smtClean="0">
                <a:latin typeface="Calibri" pitchFamily="34" charset="0"/>
              </a:rPr>
              <a:t>        </a:t>
            </a:r>
            <a:br>
              <a:rPr lang="cs-CZ" altLang="cs-CZ" sz="3600" b="1" smtClean="0">
                <a:latin typeface="Calibri" pitchFamily="34" charset="0"/>
              </a:rPr>
            </a:br>
            <a:endParaRPr lang="cs-CZ" altLang="cs-CZ" sz="3600" b="1" smtClean="0">
              <a:latin typeface="Calibri" pitchFamily="34" charset="0"/>
            </a:endParaRPr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1" name="Oval 8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2" name="Oval 9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3" name="Oval 10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4" name="Oval 11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5" name="Oval 12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6" name="Oval 13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7" name="Oval 14"/>
          <p:cNvSpPr>
            <a:spLocks noChangeArrowheads="1"/>
          </p:cNvSpPr>
          <p:nvPr/>
        </p:nvSpPr>
        <p:spPr bwMode="auto">
          <a:xfrm>
            <a:off x="285750" y="3571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584325" y="153988"/>
            <a:ext cx="683895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6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51" name="Text Box 3"/>
          <p:cNvSpPr txBox="1">
            <a:spLocks noChangeArrowheads="1"/>
          </p:cNvSpPr>
          <p:nvPr/>
        </p:nvSpPr>
        <p:spPr bwMode="auto">
          <a:xfrm>
            <a:off x="1439863" y="1539875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en-US" altLang="cs-CZ" sz="2800" i="1">
              <a:solidFill>
                <a:srgbClr val="000000"/>
              </a:solidFill>
            </a:endParaRPr>
          </a:p>
        </p:txBody>
      </p:sp>
      <p:pic>
        <p:nvPicPr>
          <p:cNvPr id="18452" name="Obrázek 1"/>
          <p:cNvPicPr>
            <a:picLocks noChangeAspect="1"/>
          </p:cNvPicPr>
          <p:nvPr/>
        </p:nvPicPr>
        <p:blipFill>
          <a:blip r:embed="rId3" cstate="print"/>
          <a:srcRect l="40948" t="11205" r="22038" b="3354"/>
          <a:stretch>
            <a:fillRect/>
          </a:stretch>
        </p:blipFill>
        <p:spPr bwMode="auto">
          <a:xfrm>
            <a:off x="2339975" y="266700"/>
            <a:ext cx="5041900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7938" y="0"/>
            <a:ext cx="857250" cy="6858000"/>
          </a:xfrm>
          <a:prstGeom prst="rect">
            <a:avLst/>
          </a:prstGeom>
          <a:solidFill>
            <a:srgbClr val="FFD32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1008063" y="1187450"/>
            <a:ext cx="7643812" cy="5534025"/>
          </a:xfrm>
          <a:prstGeom prst="roundRect">
            <a:avLst>
              <a:gd name="adj" fmla="val 16667"/>
            </a:avLst>
          </a:prstGeom>
          <a:solidFill>
            <a:srgbClr val="FF9966">
              <a:alpha val="6392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3600">
              <a:solidFill>
                <a:srgbClr val="000000"/>
              </a:solidFill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287338" y="714375"/>
            <a:ext cx="139700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292100" y="1004888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85750" y="1285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85750" y="1571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85750" y="18573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285750" y="2143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285750" y="2428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285750" y="27146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285750" y="3000375"/>
            <a:ext cx="142875" cy="142875"/>
          </a:xfrm>
          <a:prstGeom prst="ellipse">
            <a:avLst/>
          </a:prstGeom>
          <a:solidFill>
            <a:srgbClr val="5C852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285750" y="328612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285750" y="3571875"/>
            <a:ext cx="142875" cy="142875"/>
          </a:xfrm>
          <a:prstGeom prst="ellipse">
            <a:avLst/>
          </a:prstGeom>
          <a:solidFill>
            <a:srgbClr val="FF420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A8C7A84-05AC-47C3-865B-02A634E7E4E0}" type="slidenum">
              <a:rPr lang="cs-CZ" altLang="cs-CZ">
                <a:solidFill>
                  <a:srgbClr val="000000"/>
                </a:solidFill>
                <a:latin typeface="Calibri" pitchFamily="34" charset="0"/>
              </a:rPr>
              <a:pPr eaLnBrk="1" hangingPunct="1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cs-CZ" altLang="cs-CZ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719138" y="46038"/>
            <a:ext cx="1587" cy="7162800"/>
          </a:xfrm>
          <a:prstGeom prst="line">
            <a:avLst/>
          </a:prstGeom>
          <a:noFill/>
          <a:ln w="57240">
            <a:solidFill>
              <a:srgbClr val="FF420E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933450" y="792163"/>
            <a:ext cx="7994650" cy="1587"/>
          </a:xfrm>
          <a:prstGeom prst="line">
            <a:avLst/>
          </a:prstGeom>
          <a:noFill/>
          <a:ln w="95400">
            <a:solidFill>
              <a:srgbClr val="FED46C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8" name="Text Box 3"/>
          <p:cNvSpPr txBox="1">
            <a:spLocks noChangeArrowheads="1"/>
          </p:cNvSpPr>
          <p:nvPr/>
        </p:nvSpPr>
        <p:spPr bwMode="auto">
          <a:xfrm>
            <a:off x="1430338" y="1428750"/>
            <a:ext cx="7286625" cy="350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428625" indent="-319088" eaLnBrk="1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28625" algn="l"/>
                <a:tab pos="442913" algn="l"/>
                <a:tab pos="892175" algn="l"/>
                <a:tab pos="1343025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cs-CZ" altLang="cs-CZ" sz="32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20500" name="Obrázek 1"/>
          <p:cNvPicPr>
            <a:picLocks noChangeAspect="1"/>
          </p:cNvPicPr>
          <p:nvPr/>
        </p:nvPicPr>
        <p:blipFill>
          <a:blip r:embed="rId3" cstate="print"/>
          <a:srcRect l="40550" t="12183" r="22438" b="3778"/>
          <a:stretch>
            <a:fillRect/>
          </a:stretch>
        </p:blipFill>
        <p:spPr bwMode="auto">
          <a:xfrm>
            <a:off x="2484438" y="274638"/>
            <a:ext cx="4868862" cy="641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34643</TotalTime>
  <Words>1129</Words>
  <Application>Microsoft Office PowerPoint</Application>
  <PresentationFormat>Předvádění na obrazovce (4:3)</PresentationFormat>
  <Paragraphs>96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Microsoft YaHei</vt:lpstr>
      <vt:lpstr>Times New Roman</vt:lpstr>
      <vt:lpstr>Calibri</vt:lpstr>
      <vt:lpstr>Wingdings</vt:lpstr>
      <vt:lpstr>Motiv Office</vt:lpstr>
      <vt:lpstr>Motiv Office</vt:lpstr>
      <vt:lpstr>Snímek 1</vt:lpstr>
      <vt:lpstr>       Obsah</vt:lpstr>
      <vt:lpstr>Motivace</vt:lpstr>
      <vt:lpstr>       </vt:lpstr>
      <vt:lpstr>Snímek 5</vt:lpstr>
      <vt:lpstr>Motivační faktory</vt:lpstr>
      <vt:lpstr>   Teorie motivace pracovního jednání</vt:lpstr>
      <vt:lpstr>         </vt:lpstr>
      <vt:lpstr>Snímek 9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Kuchar</dc:creator>
  <cp:lastModifiedBy>Kuchar</cp:lastModifiedBy>
  <cp:revision>16</cp:revision>
  <cp:lastPrinted>1601-01-01T00:00:00Z</cp:lastPrinted>
  <dcterms:created xsi:type="dcterms:W3CDTF">1601-01-01T00:00:00Z</dcterms:created>
  <dcterms:modified xsi:type="dcterms:W3CDTF">2020-09-26T09:37:12Z</dcterms:modified>
</cp:coreProperties>
</file>