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31" r:id="rId3"/>
    <p:sldId id="330" r:id="rId4"/>
    <p:sldId id="332" r:id="rId5"/>
    <p:sldId id="333" r:id="rId6"/>
    <p:sldId id="33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20. 11. 2017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znam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70665-D33D-41B9-81B6-7E3AEB99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doplnění k formální morfologii sloves: typ TISKNOUT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813831-A622-4DC4-A07A-B2CD2847C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podoba s </a:t>
            </a:r>
            <a:r>
              <a:rPr lang="cs-CZ" i="1" dirty="0"/>
              <a:t>-nu-</a:t>
            </a:r>
            <a:r>
              <a:rPr lang="cs-CZ" dirty="0"/>
              <a:t> se vyskytuje z výslovnostních důvodů v jednotném čísle muž. rodu u sloves s neslabičným základem </a:t>
            </a:r>
            <a:r>
              <a:rPr lang="cs-CZ" i="1" dirty="0" err="1"/>
              <a:t>sch-nout</a:t>
            </a:r>
            <a:r>
              <a:rPr lang="cs-CZ" i="1" dirty="0"/>
              <a:t>, </a:t>
            </a:r>
            <a:r>
              <a:rPr lang="cs-CZ" i="1" dirty="0" err="1"/>
              <a:t>tk-nout</a:t>
            </a:r>
            <a:r>
              <a:rPr lang="cs-CZ" i="1" dirty="0"/>
              <a:t> se</a:t>
            </a:r>
            <a:r>
              <a:rPr lang="cs-CZ" dirty="0"/>
              <a:t>, srov. </a:t>
            </a:r>
            <a:r>
              <a:rPr lang="cs-CZ" i="1" dirty="0"/>
              <a:t>schnul, tknul se</a:t>
            </a:r>
            <a:r>
              <a:rPr lang="cs-CZ" dirty="0"/>
              <a:t> (ale </a:t>
            </a:r>
            <a:r>
              <a:rPr lang="cs-CZ" i="1" dirty="0"/>
              <a:t>schla, schlo, schli</a:t>
            </a:r>
            <a:r>
              <a:rPr lang="cs-CZ" dirty="0"/>
              <a:t> atd.). U předponových sloves jsou obvyklé dublety, srov. </a:t>
            </a:r>
            <a:r>
              <a:rPr lang="cs-CZ" i="1" dirty="0"/>
              <a:t>uschl/uschnul, vyschl/vyschnul, vytkl/vytknul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(http://prirucka.ujc.cas.cz/?id=520)</a:t>
            </a:r>
          </a:p>
        </p:txBody>
      </p:sp>
    </p:spTree>
    <p:extLst>
      <p:ext uri="{BB962C8B-B14F-4D97-AF65-F5344CB8AC3E}">
        <p14:creationId xmlns:p14="http://schemas.microsoft.com/office/powerpoint/2010/main" val="429269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E2BA6-837F-4F1C-B8B1-EF741CBC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komplexní morfologický rozbor na 21. 11.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F20B5F-42BB-41FB-8355-5E92C76C0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Pražský magistrát chce zakázat alkohol v ulicích centra. Zákaz platil doteď jen ve vybraných ulicích a parcích. Od ledna by měl postihovat celou památkovou rezervaci. O pokutu až deset tisíc korun si vlastně říká každý, kdo bude v ruce držet lahev alkoholu nebo kelímek piva.</a:t>
            </a:r>
          </a:p>
          <a:p>
            <a:pPr marL="0" indent="0" algn="r">
              <a:buNone/>
            </a:pPr>
            <a:r>
              <a:rPr lang="cs-CZ" dirty="0">
                <a:hlinkClick r:id="rId2"/>
              </a:rPr>
              <a:t>www.seznam.cz</a:t>
            </a:r>
            <a:r>
              <a:rPr lang="cs-CZ" dirty="0"/>
              <a:t>, upraveno</a:t>
            </a:r>
          </a:p>
        </p:txBody>
      </p:sp>
    </p:spTree>
    <p:extLst>
      <p:ext uri="{BB962C8B-B14F-4D97-AF65-F5344CB8AC3E}">
        <p14:creationId xmlns:p14="http://schemas.microsoft.com/office/powerpoint/2010/main" val="152444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53389-CE70-442D-85FA-8F311FC3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C7D3DE-F7E4-404D-A6A6-4CEA0F0E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Dokončiv takto očkování růží, shledává zahradník, že by měl zase zkypřit v záhonku slehlou a speklou půdu. To se dělá asi šestkrát ročně, a pokaždé zahradník vyhází z půdy neuvěřitelné množství kamení a jiného neřádu. Patrně se to kamení rodí z nějakých semínek nebo vajíček, nebo vystupuje ustavičně z tajemného nitra země; snad země ty kameny nějak vypocuje.</a:t>
            </a:r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sz="2400" dirty="0"/>
              <a:t>zdroj: Karel Čapek: Zahradníkův rok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/>
              <a:t>Vypište z textu všechny slovesné tvary, určete jejich morfologické kategorie + třídu a vzor.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Vypište z textu všechna adverbia, určete jejich typ.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Vypište z textu všechny partikule, určete jejich typ.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24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596C8-4BAD-4E1B-8D74-6634813A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BD38D-9922-450A-9371-B5FBC2B0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cs-CZ" b="1" dirty="0"/>
              <a:t>Doplňte spisovný tvar slov:</a:t>
            </a:r>
            <a:endParaRPr lang="cs-CZ" dirty="0"/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Mamuti padali do vyhloubených ______________ (jáma).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V pohádce byly ____________ (kout) pikle.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Na důkaz porozumění byly _______________ (napřáhnout) ruce obou velvyslanců.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Jejich ruce byly ________________ (stisknout).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Jeho výrok byl __________________ (napadnout) hned dvěma kolegy.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__________________ (nezabloudit, 2. os. </a:t>
            </a:r>
            <a:r>
              <a:rPr lang="cs-CZ" dirty="0" err="1"/>
              <a:t>sg</a:t>
            </a:r>
            <a:r>
              <a:rPr lang="cs-CZ" dirty="0"/>
              <a:t>. imperativ) v té Praze!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1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596C8-4BAD-4E1B-8D74-6634813A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BD38D-9922-450A-9371-B5FBC2B0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cs-CZ" b="1" dirty="0"/>
              <a:t>Doplňte spisovný tvar slov:</a:t>
            </a:r>
            <a:endParaRPr lang="cs-CZ" dirty="0"/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Jel na výstavu ptáků s _______________________________ (titíž dva </a:t>
            </a:r>
            <a:r>
              <a:rPr lang="cs-CZ" dirty="0" err="1"/>
              <a:t>kakaduové</a:t>
            </a:r>
            <a:r>
              <a:rPr lang="cs-CZ" dirty="0"/>
              <a:t>) jako loni.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Zabýval se přepočtem _______________ (manka).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 __________________ (sejmout, náležitý tvar transgresivu) ze zdi krucifix pověsil si místo něj fotografii dvou ________________ (kněz).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Láskyplně ho hladil ________________ (jihnout, náležitý tvar transgresivu) pod jeho pohledem.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724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185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Úvodní jazykový seminář</vt:lpstr>
      <vt:lpstr>doplnění k formální morfologii sloves: typ TISKNOUT</vt:lpstr>
      <vt:lpstr>komplexní morfologický rozbor na 21. 11.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75</cp:revision>
  <dcterms:created xsi:type="dcterms:W3CDTF">2017-10-19T09:50:07Z</dcterms:created>
  <dcterms:modified xsi:type="dcterms:W3CDTF">2017-11-20T11:03:32Z</dcterms:modified>
</cp:coreProperties>
</file>