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62" r:id="rId11"/>
    <p:sldId id="263" r:id="rId12"/>
    <p:sldId id="271" r:id="rId13"/>
    <p:sldId id="273" r:id="rId14"/>
    <p:sldId id="264" r:id="rId15"/>
    <p:sldId id="265" r:id="rId16"/>
    <p:sldId id="266" r:id="rId17"/>
    <p:sldId id="270" r:id="rId18"/>
    <p:sldId id="274" r:id="rId19"/>
    <p:sldId id="272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lina Vostatkova" initials="PV" lastIdx="1" clrIdx="0">
    <p:extLst>
      <p:ext uri="{19B8F6BF-5375-455C-9EA6-DF929625EA0E}">
        <p15:presenceInfo xmlns:p15="http://schemas.microsoft.com/office/powerpoint/2012/main" userId="S-1-5-21-3262860406-1598241280-1932476951-13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0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4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7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8316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08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8337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7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7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6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4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3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3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8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5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7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7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0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37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u="none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Zastavte svět, chci vystoupit.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John Lennon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4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57" y="1127492"/>
            <a:ext cx="6278772" cy="391006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259457" y="5037558"/>
            <a:ext cx="658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Emmanuel </a:t>
            </a:r>
            <a:r>
              <a:rPr lang="cs-CZ" dirty="0" err="1"/>
              <a:t>Macron</a:t>
            </a:r>
            <a:r>
              <a:rPr lang="cs-CZ" dirty="0"/>
              <a:t> a jeho manželka Brigitte </a:t>
            </a:r>
            <a:r>
              <a:rPr lang="cs-CZ" dirty="0" err="1" smtClean="0"/>
              <a:t>Macronová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5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752" y="310550"/>
            <a:ext cx="2995718" cy="35348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359423" y="230935"/>
            <a:ext cx="25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Kancléřkou od 2005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085" y="1790795"/>
            <a:ext cx="2803945" cy="427204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84" y="1095555"/>
            <a:ext cx="4652626" cy="230846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61884" y="3557487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Michelle a Barack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95358" y="618514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Donald a </a:t>
            </a:r>
            <a:r>
              <a:rPr lang="cs-CZ" dirty="0" err="1" smtClean="0"/>
              <a:t>melania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61" y="1273475"/>
            <a:ext cx="2057400" cy="30861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15761" y="4359575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Norbert Hofer </a:t>
            </a:r>
            <a:r>
              <a:rPr lang="cs-CZ" dirty="0" smtClean="0"/>
              <a:t>*</a:t>
            </a:r>
            <a:r>
              <a:rPr lang="de-DE" dirty="0" smtClean="0"/>
              <a:t>1971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206" y="1329546"/>
            <a:ext cx="2057400" cy="29051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492206" y="4359575"/>
            <a:ext cx="377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Alexander Van der </a:t>
            </a:r>
            <a:r>
              <a:rPr lang="cs-CZ" dirty="0" err="1"/>
              <a:t>Bellen</a:t>
            </a:r>
            <a:r>
              <a:rPr lang="cs-CZ" dirty="0"/>
              <a:t> </a:t>
            </a:r>
            <a:r>
              <a:rPr lang="cs-CZ" dirty="0" smtClean="0"/>
              <a:t>* 1944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626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52" y="936997"/>
            <a:ext cx="1848953" cy="24737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65359" y="3559443"/>
            <a:ext cx="1778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Robert </a:t>
            </a:r>
            <a:r>
              <a:rPr lang="cs-CZ" sz="1600" b="1" dirty="0" err="1"/>
              <a:t>Fico</a:t>
            </a:r>
            <a:r>
              <a:rPr lang="cs-CZ" sz="1600" b="1" dirty="0"/>
              <a:t> </a:t>
            </a:r>
            <a:endParaRPr lang="cs-CZ" sz="1600" b="1" dirty="0" smtClean="0"/>
          </a:p>
          <a:p>
            <a:r>
              <a:rPr lang="cs-CZ" sz="1600" dirty="0" smtClean="0"/>
              <a:t>* 15</a:t>
            </a:r>
            <a:r>
              <a:rPr lang="cs-CZ" sz="1600" dirty="0"/>
              <a:t>. září </a:t>
            </a:r>
            <a:r>
              <a:rPr lang="cs-CZ" sz="1600" dirty="0" smtClean="0"/>
              <a:t>1964 2006–2010 </a:t>
            </a:r>
          </a:p>
          <a:p>
            <a:r>
              <a:rPr lang="cs-CZ" sz="1600" dirty="0" smtClean="0"/>
              <a:t>a </a:t>
            </a:r>
            <a:r>
              <a:rPr lang="cs-CZ" sz="1600" dirty="0"/>
              <a:t>2012–2018 předseda vlády Slovenské republiky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709" y="960803"/>
            <a:ext cx="1799840" cy="247371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680126" y="3559443"/>
            <a:ext cx="1942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Igor </a:t>
            </a:r>
            <a:r>
              <a:rPr lang="cs-CZ" sz="1600" b="1" dirty="0" err="1"/>
              <a:t>Matovič</a:t>
            </a:r>
            <a:r>
              <a:rPr lang="cs-CZ" sz="1600" b="1" dirty="0"/>
              <a:t> </a:t>
            </a:r>
            <a:endParaRPr lang="cs-CZ" sz="1600" b="1" dirty="0" smtClean="0"/>
          </a:p>
          <a:p>
            <a:r>
              <a:rPr lang="cs-CZ" sz="1600" dirty="0" smtClean="0"/>
              <a:t>*11</a:t>
            </a:r>
            <a:r>
              <a:rPr lang="cs-CZ" sz="1600" dirty="0"/>
              <a:t>. května </a:t>
            </a:r>
            <a:r>
              <a:rPr lang="cs-CZ" sz="1600" dirty="0" smtClean="0"/>
              <a:t>1973</a:t>
            </a:r>
          </a:p>
          <a:p>
            <a:r>
              <a:rPr lang="cs-CZ" sz="1600" dirty="0" smtClean="0"/>
              <a:t>od </a:t>
            </a:r>
            <a:r>
              <a:rPr lang="cs-CZ" sz="1600" dirty="0"/>
              <a:t>21. března 2020 předseda vlády Slovenské republiky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263" y="936998"/>
            <a:ext cx="1966824" cy="247768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758263" y="3483004"/>
            <a:ext cx="2269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Zuzana </a:t>
            </a:r>
            <a:r>
              <a:rPr lang="cs-CZ" sz="1600" b="1" dirty="0" err="1" smtClean="0"/>
              <a:t>Čaputová</a:t>
            </a:r>
            <a:endParaRPr lang="cs-CZ" sz="1600" b="1" dirty="0" smtClean="0"/>
          </a:p>
          <a:p>
            <a:r>
              <a:rPr lang="cs-CZ" sz="1600" dirty="0" smtClean="0"/>
              <a:t>*21</a:t>
            </a:r>
            <a:r>
              <a:rPr lang="cs-CZ" sz="1600" dirty="0"/>
              <a:t>. června </a:t>
            </a:r>
            <a:r>
              <a:rPr lang="cs-CZ" sz="1600" dirty="0" smtClean="0"/>
              <a:t>1973</a:t>
            </a:r>
          </a:p>
          <a:p>
            <a:r>
              <a:rPr lang="cs-CZ" sz="1600" dirty="0" smtClean="0"/>
              <a:t> od 2019 </a:t>
            </a:r>
            <a:r>
              <a:rPr lang="cs-CZ" sz="1600" dirty="0"/>
              <a:t>prezidentka Slovenské </a:t>
            </a:r>
            <a:r>
              <a:rPr lang="cs-CZ" sz="1600" dirty="0" smtClean="0"/>
              <a:t>republiky</a:t>
            </a:r>
          </a:p>
        </p:txBody>
      </p:sp>
    </p:spTree>
    <p:extLst>
      <p:ext uri="{BB962C8B-B14F-4D97-AF65-F5344CB8AC3E}">
        <p14:creationId xmlns:p14="http://schemas.microsoft.com/office/powerpoint/2010/main" val="5339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95" y="279872"/>
            <a:ext cx="2705386" cy="381718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37168" y="4097061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Jarosław</a:t>
            </a:r>
            <a:r>
              <a:rPr lang="cs-CZ" dirty="0"/>
              <a:t> </a:t>
            </a:r>
            <a:r>
              <a:rPr lang="cs-CZ" dirty="0" err="1" smtClean="0"/>
              <a:t>Kaczyński</a:t>
            </a:r>
            <a:endParaRPr lang="cs-CZ" dirty="0" smtClean="0"/>
          </a:p>
          <a:p>
            <a:r>
              <a:rPr lang="cs-CZ" dirty="0" smtClean="0"/>
              <a:t>*18. června 1949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684" y="411340"/>
            <a:ext cx="2796922" cy="359338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077684" y="4096575"/>
            <a:ext cx="31590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Viktor </a:t>
            </a:r>
            <a:r>
              <a:rPr lang="cs-CZ" b="1" dirty="0" err="1"/>
              <a:t>Mihály</a:t>
            </a:r>
            <a:r>
              <a:rPr lang="cs-CZ" b="1" dirty="0"/>
              <a:t> </a:t>
            </a:r>
            <a:r>
              <a:rPr lang="cs-CZ" b="1" dirty="0" err="1"/>
              <a:t>Orbán</a:t>
            </a:r>
            <a:endParaRPr lang="cs-CZ" b="1" dirty="0"/>
          </a:p>
          <a:p>
            <a:r>
              <a:rPr lang="cs-CZ" dirty="0"/>
              <a:t>* 31. května 1963 </a:t>
            </a:r>
          </a:p>
          <a:p>
            <a:r>
              <a:rPr lang="cs-CZ" dirty="0"/>
              <a:t>od 2010 premiér Maďarska, kterým byl také v letech 1998 až 2002.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38" y="4902657"/>
            <a:ext cx="1276350" cy="16668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531" y="4833567"/>
            <a:ext cx="1507210" cy="171056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17095" y="6544131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Beata Szydło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00531" y="6523174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Andrzej Duda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91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40" y="3637533"/>
            <a:ext cx="4927750" cy="2933009"/>
          </a:xfrm>
          <a:prstGeom prst="rect">
            <a:avLst/>
          </a:prstGeom>
        </p:spPr>
      </p:pic>
      <p:sp>
        <p:nvSpPr>
          <p:cNvPr id="3" name="Oválný bublinový popisek 2"/>
          <p:cNvSpPr/>
          <p:nvPr/>
        </p:nvSpPr>
        <p:spPr>
          <a:xfrm>
            <a:off x="1861240" y="198408"/>
            <a:ext cx="6823496" cy="39681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853" y="1233549"/>
            <a:ext cx="1409895" cy="17154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606" y="1457584"/>
            <a:ext cx="1261881" cy="16943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100" y="1551035"/>
            <a:ext cx="1304656" cy="163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ál 5"/>
          <p:cNvSpPr/>
          <p:nvPr/>
        </p:nvSpPr>
        <p:spPr>
          <a:xfrm>
            <a:off x="813607" y="431190"/>
            <a:ext cx="7211684" cy="59781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demokracie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254" y="1398197"/>
            <a:ext cx="1524000" cy="17145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355" y="3911091"/>
            <a:ext cx="1495425" cy="1743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947" y="1350572"/>
            <a:ext cx="1466850" cy="18097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0385" y="3853851"/>
            <a:ext cx="1323975" cy="172402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 rot="19370786">
            <a:off x="727095" y="620126"/>
            <a:ext cx="2592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klientelismus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 rot="2321339">
            <a:off x="6258492" y="830411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korupce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 rot="2315370">
            <a:off x="410077" y="5491288"/>
            <a:ext cx="2978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naci</a:t>
            </a:r>
            <a:r>
              <a:rPr lang="cs-CZ" sz="3200" i="1" dirty="0" smtClean="0"/>
              <a:t>o</a:t>
            </a:r>
            <a:r>
              <a:rPr lang="cs-CZ" sz="3200" dirty="0" smtClean="0"/>
              <a:t>nalismus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 rot="18440111">
            <a:off x="6361384" y="4863704"/>
            <a:ext cx="238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populismus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07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54" y="1511834"/>
            <a:ext cx="5200650" cy="36576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564037" y="1511834"/>
            <a:ext cx="377058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Nakupujme věci,</a:t>
            </a:r>
          </a:p>
          <a:p>
            <a:r>
              <a:rPr lang="cs-CZ" dirty="0" smtClean="0"/>
              <a:t>které nepotřebujeme.</a:t>
            </a:r>
          </a:p>
          <a:p>
            <a:endParaRPr lang="cs-CZ" dirty="0"/>
          </a:p>
          <a:p>
            <a:r>
              <a:rPr lang="cs-CZ" dirty="0" smtClean="0"/>
              <a:t>Mnozí dělají práci,</a:t>
            </a:r>
          </a:p>
          <a:p>
            <a:r>
              <a:rPr lang="cs-CZ" dirty="0" smtClean="0"/>
              <a:t> jejíž výsledky nikdo nepotřebuje</a:t>
            </a:r>
          </a:p>
          <a:p>
            <a:endParaRPr lang="cs-CZ" dirty="0"/>
          </a:p>
          <a:p>
            <a:r>
              <a:rPr lang="cs-CZ" dirty="0" smtClean="0"/>
              <a:t>Pravidla jsou od toho, </a:t>
            </a:r>
          </a:p>
          <a:p>
            <a:r>
              <a:rPr lang="cs-CZ" dirty="0" smtClean="0"/>
              <a:t>aby se porušovala.</a:t>
            </a:r>
          </a:p>
          <a:p>
            <a:endParaRPr lang="cs-CZ" dirty="0"/>
          </a:p>
          <a:p>
            <a:r>
              <a:rPr lang="cs-CZ" dirty="0" smtClean="0"/>
              <a:t>Já to chci </a:t>
            </a:r>
          </a:p>
          <a:p>
            <a:r>
              <a:rPr lang="cs-CZ" dirty="0" smtClean="0"/>
              <a:t>a proto na to mám právo.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454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90500"/>
            <a:ext cx="51435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8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12" y="452372"/>
            <a:ext cx="4316533" cy="27686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917057" y="452372"/>
            <a:ext cx="42562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Jaltská konference </a:t>
            </a:r>
          </a:p>
          <a:p>
            <a:r>
              <a:rPr lang="cs-CZ" dirty="0" smtClean="0"/>
              <a:t>4.-11. února 1945</a:t>
            </a:r>
          </a:p>
          <a:p>
            <a:endParaRPr lang="cs-CZ" dirty="0"/>
          </a:p>
          <a:p>
            <a:r>
              <a:rPr lang="cs-CZ" dirty="0" smtClean="0"/>
              <a:t>Winston </a:t>
            </a:r>
            <a:r>
              <a:rPr lang="en-US" dirty="0" smtClean="0"/>
              <a:t>Churchill</a:t>
            </a:r>
            <a:r>
              <a:rPr lang="en-US" dirty="0"/>
              <a:t>, </a:t>
            </a:r>
            <a:r>
              <a:rPr lang="cs-CZ" dirty="0" smtClean="0"/>
              <a:t>Franklin </a:t>
            </a:r>
            <a:r>
              <a:rPr lang="en-US" dirty="0" smtClean="0"/>
              <a:t>Roosevelt</a:t>
            </a:r>
            <a:r>
              <a:rPr lang="cs-CZ" dirty="0" smtClean="0"/>
              <a:t>,</a:t>
            </a:r>
          </a:p>
          <a:p>
            <a:r>
              <a:rPr lang="cs-CZ" dirty="0" smtClean="0"/>
              <a:t>Josif </a:t>
            </a:r>
            <a:r>
              <a:rPr lang="en-US" dirty="0" smtClean="0"/>
              <a:t>Stalin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07" y="3812875"/>
            <a:ext cx="4354238" cy="249788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917057" y="3812875"/>
            <a:ext cx="35509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Postupimská </a:t>
            </a:r>
            <a:r>
              <a:rPr lang="cs-CZ" b="1" dirty="0"/>
              <a:t>konference</a:t>
            </a:r>
          </a:p>
          <a:p>
            <a:r>
              <a:rPr lang="cs-CZ" dirty="0" smtClean="0"/>
              <a:t>7. 7. – 2. 8. 1945</a:t>
            </a:r>
          </a:p>
          <a:p>
            <a:endParaRPr lang="cs-CZ" dirty="0" smtClean="0"/>
          </a:p>
          <a:p>
            <a:r>
              <a:rPr lang="en-US" dirty="0"/>
              <a:t>Clement Attlee, Harry Truman</a:t>
            </a:r>
            <a:r>
              <a:rPr lang="en-US" dirty="0" smtClean="0"/>
              <a:t>,</a:t>
            </a:r>
            <a:endParaRPr lang="cs-CZ" dirty="0" smtClean="0"/>
          </a:p>
          <a:p>
            <a:r>
              <a:rPr lang="en-US" dirty="0" err="1" smtClean="0"/>
              <a:t>Josif</a:t>
            </a:r>
            <a:r>
              <a:rPr lang="en-US" dirty="0" smtClean="0"/>
              <a:t> </a:t>
            </a:r>
            <a:r>
              <a:rPr lang="en-US" dirty="0"/>
              <a:t>Stalin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81" y="353684"/>
            <a:ext cx="4786493" cy="289565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34081" y="353684"/>
            <a:ext cx="2560877" cy="58477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Bombardování Drážďan 13. -15. února 1945</a:t>
            </a:r>
            <a:endParaRPr lang="cs-CZ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20574" y="387017"/>
            <a:ext cx="41234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Marshallův </a:t>
            </a:r>
            <a:r>
              <a:rPr lang="cs-CZ" b="1" dirty="0" smtClean="0"/>
              <a:t>plán</a:t>
            </a:r>
            <a:r>
              <a:rPr lang="cs-CZ" dirty="0" smtClean="0"/>
              <a:t> </a:t>
            </a:r>
          </a:p>
          <a:p>
            <a:r>
              <a:rPr lang="cs-CZ" dirty="0"/>
              <a:t>(</a:t>
            </a:r>
            <a:r>
              <a:rPr lang="cs-CZ" dirty="0" smtClean="0"/>
              <a:t>Plán evropské obnovy)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přijat </a:t>
            </a:r>
            <a:r>
              <a:rPr lang="cs-CZ" dirty="0"/>
              <a:t>Kongresem USA 3. dubna </a:t>
            </a:r>
            <a:r>
              <a:rPr lang="cs-CZ" dirty="0" smtClean="0"/>
              <a:t>1948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 </a:t>
            </a:r>
            <a:r>
              <a:rPr lang="cs-CZ" dirty="0"/>
              <a:t>cílem organizovaně zabezpečit americkou pomoc poválečné Evropě.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SSSR </a:t>
            </a:r>
            <a:r>
              <a:rPr lang="cs-CZ" dirty="0"/>
              <a:t>a země východního bloku nabídku odmítly, </a:t>
            </a:r>
            <a:r>
              <a:rPr lang="cs-CZ" dirty="0" smtClean="0"/>
              <a:t>plán </a:t>
            </a:r>
            <a:r>
              <a:rPr lang="cs-CZ" dirty="0"/>
              <a:t>omezen na západní Evropu.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94466" y="3957879"/>
            <a:ext cx="75210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Fultonský</a:t>
            </a:r>
            <a:r>
              <a:rPr lang="cs-CZ" b="1" dirty="0"/>
              <a:t> </a:t>
            </a:r>
            <a:r>
              <a:rPr lang="cs-CZ" b="1" dirty="0" smtClean="0"/>
              <a:t>projev </a:t>
            </a:r>
          </a:p>
          <a:p>
            <a:endParaRPr lang="cs-CZ" sz="1400" dirty="0"/>
          </a:p>
          <a:p>
            <a:r>
              <a:rPr lang="cs-CZ" i="1" dirty="0" smtClean="0"/>
              <a:t>„Napříč </a:t>
            </a:r>
            <a:r>
              <a:rPr lang="cs-CZ" i="1" dirty="0"/>
              <a:t>kontinentem se od Štětína na Baltu po Terst na Jadranu spustila železná </a:t>
            </a:r>
            <a:r>
              <a:rPr lang="cs-CZ" i="1" dirty="0" smtClean="0"/>
              <a:t>opona.“</a:t>
            </a:r>
          </a:p>
          <a:p>
            <a:pPr algn="r"/>
            <a:r>
              <a:rPr lang="cs-CZ" dirty="0"/>
              <a:t>(Winston Churchill 5. března 1946)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431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7200" y="503628"/>
            <a:ext cx="40286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Rozdělení </a:t>
            </a:r>
            <a:r>
              <a:rPr lang="cs-CZ" dirty="0"/>
              <a:t>N</a:t>
            </a:r>
            <a:r>
              <a:rPr lang="cs-CZ" dirty="0" smtClean="0"/>
              <a:t>ěmecka</a:t>
            </a:r>
          </a:p>
          <a:p>
            <a:endParaRPr lang="cs-CZ" dirty="0"/>
          </a:p>
          <a:p>
            <a:r>
              <a:rPr lang="cs-CZ" dirty="0" smtClean="0"/>
              <a:t>Německá spolková republika</a:t>
            </a:r>
          </a:p>
          <a:p>
            <a:r>
              <a:rPr lang="cs-CZ" dirty="0" smtClean="0"/>
              <a:t>23. května 1949</a:t>
            </a:r>
          </a:p>
          <a:p>
            <a:endParaRPr lang="cs-CZ" dirty="0" smtClean="0"/>
          </a:p>
          <a:p>
            <a:r>
              <a:rPr lang="cs-CZ" dirty="0" smtClean="0"/>
              <a:t>Německá demokratická republika</a:t>
            </a:r>
          </a:p>
          <a:p>
            <a:r>
              <a:rPr lang="cs-CZ" dirty="0" smtClean="0"/>
              <a:t>7. října 1949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970" y="274697"/>
            <a:ext cx="3424237" cy="460007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969" y="4874774"/>
            <a:ext cx="3424237" cy="3333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75729"/>
            <a:ext cx="3320018" cy="189978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58493" y="4330110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Stavba berlínské zdi 1961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43" y="4889735"/>
            <a:ext cx="3312675" cy="1852707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1699404" y="6123583"/>
            <a:ext cx="217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Berlínská zeď s „pásmem smrti“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7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83079" y="30192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Unie uhlí a oceli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1790" y="5724331"/>
            <a:ext cx="582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setkání Charlese de Gaulla a Konráda Adenauera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671256"/>
            <a:ext cx="4272142" cy="481320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79" y="1211998"/>
            <a:ext cx="2028825" cy="222885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83079" y="75696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1952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5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79562" y="543464"/>
            <a:ext cx="4636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Maastrichtská </a:t>
            </a:r>
            <a:r>
              <a:rPr lang="cs-CZ" b="1" dirty="0" smtClean="0"/>
              <a:t>smlouva</a:t>
            </a:r>
          </a:p>
          <a:p>
            <a:r>
              <a:rPr lang="cs-CZ" dirty="0"/>
              <a:t>podepsána v Maastrichtu 7. února </a:t>
            </a:r>
            <a:r>
              <a:rPr lang="cs-CZ" dirty="0" smtClean="0"/>
              <a:t>1992</a:t>
            </a:r>
          </a:p>
          <a:p>
            <a:r>
              <a:rPr lang="cs-CZ" dirty="0" smtClean="0"/>
              <a:t>vstoupila </a:t>
            </a:r>
            <a:r>
              <a:rPr lang="cs-CZ" dirty="0"/>
              <a:t>v platnost 1. listopadu 1993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90810" y="1771898"/>
            <a:ext cx="70595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 smtClean="0"/>
              <a:t>„tří pilíře“ </a:t>
            </a:r>
            <a:r>
              <a:rPr lang="cs-CZ" b="1" dirty="0"/>
              <a:t>– Evropskou </a:t>
            </a:r>
            <a:r>
              <a:rPr lang="cs-CZ" b="1" dirty="0" smtClean="0"/>
              <a:t>unii </a:t>
            </a:r>
            <a:endParaRPr lang="cs-CZ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Stávající Evropská společenství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 smtClean="0"/>
              <a:t>Společná </a:t>
            </a:r>
            <a:r>
              <a:rPr lang="cs-CZ" dirty="0"/>
              <a:t>zahraniční a bezpečnostní politika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S</a:t>
            </a:r>
            <a:r>
              <a:rPr lang="cs-CZ" dirty="0" smtClean="0"/>
              <a:t>polupráce </a:t>
            </a:r>
            <a:r>
              <a:rPr lang="cs-CZ" dirty="0"/>
              <a:t>v oblasti spravedlnosti a vnitřních </a:t>
            </a:r>
            <a:r>
              <a:rPr lang="cs-CZ" dirty="0" smtClean="0"/>
              <a:t>věci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plán zavedení jednotné měny v rámci hospodářské a měnové unie,  navrhovala evropské občanství, posílila pravomoci Evropského parlamentu, zavedla princip subsidiarity.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228" y="214400"/>
            <a:ext cx="2293911" cy="638561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434152" y="6261463"/>
            <a:ext cx="3496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Památník v Maastrichtu, Nizozemí</a:t>
            </a:r>
          </a:p>
        </p:txBody>
      </p:sp>
    </p:spTree>
    <p:extLst>
      <p:ext uri="{BB962C8B-B14F-4D97-AF65-F5344CB8AC3E}">
        <p14:creationId xmlns:p14="http://schemas.microsoft.com/office/powerpoint/2010/main" val="26151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8190" y="319178"/>
            <a:ext cx="5523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Lisabonská </a:t>
            </a:r>
            <a:r>
              <a:rPr lang="cs-CZ" b="1" dirty="0" smtClean="0"/>
              <a:t>smlouva</a:t>
            </a:r>
          </a:p>
          <a:p>
            <a:r>
              <a:rPr lang="cs-CZ" dirty="0"/>
              <a:t>podepsána 13. prosince 2007 v Lisabonu a vstoupila v platnost 1. prosince 2009.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88190" y="1346025"/>
            <a:ext cx="837624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Demokratičtější a transparentnější Evropa</a:t>
            </a:r>
            <a:r>
              <a:rPr lang="cs-CZ" dirty="0"/>
              <a:t>: </a:t>
            </a:r>
            <a:r>
              <a:rPr lang="cs-CZ" dirty="0" smtClean="0"/>
              <a:t>posiluje </a:t>
            </a:r>
            <a:r>
              <a:rPr lang="cs-CZ" dirty="0"/>
              <a:t>úlohu Evropského parlamentu i národních parlamentů, dává občanům více možností, jak vyjádřit svůj názor, a lépe vymezuje rozdělení pravomocí mezi EU a členské státy.</a:t>
            </a:r>
          </a:p>
          <a:p>
            <a:r>
              <a:rPr lang="cs-CZ" b="1" dirty="0"/>
              <a:t>Efektivnější Evropa:</a:t>
            </a:r>
            <a:r>
              <a:rPr lang="cs-CZ" dirty="0"/>
              <a:t> </a:t>
            </a:r>
            <a:r>
              <a:rPr lang="cs-CZ" dirty="0" smtClean="0"/>
              <a:t>zjednodušuje </a:t>
            </a:r>
            <a:r>
              <a:rPr lang="cs-CZ" dirty="0"/>
              <a:t>rozhodovací postupy a pravidla hlasování, racionalizuje a modernizuje instituce, aby byly přizpůsobené 27 (nyní již 28) členům (pravidla stanovená pro původních 15 členů nemohla po rozšíření Unie vyhovovat) a zvyšuje akceschopnost EU v prioritních oblastech.</a:t>
            </a:r>
          </a:p>
          <a:p>
            <a:r>
              <a:rPr lang="cs-CZ" b="1" dirty="0"/>
              <a:t>Evropa práv a hodnot, zajišťující svobodu, solidaritu a bezpečnost: </a:t>
            </a:r>
            <a:r>
              <a:rPr lang="cs-CZ" b="1" dirty="0" smtClean="0"/>
              <a:t> </a:t>
            </a:r>
            <a:r>
              <a:rPr lang="cs-CZ" dirty="0"/>
              <a:t>umožňuje účinnější prosazování hodnot EU, zakotvuje Listinu základních práv jako součást primárního evropského práva a poskytuje nové mechanismy pro zajištění solidarity a lepší ochrany občanů.</a:t>
            </a:r>
          </a:p>
          <a:p>
            <a:r>
              <a:rPr lang="cs-CZ" b="1" dirty="0"/>
              <a:t>Evropa jako globální aktér: </a:t>
            </a:r>
            <a:r>
              <a:rPr lang="cs-CZ" dirty="0" smtClean="0"/>
              <a:t>zajistí </a:t>
            </a:r>
            <a:r>
              <a:rPr lang="cs-CZ" dirty="0"/>
              <a:t>soudržnost jednotlivých složek evropské politiky vnějších vztahů při tvorbě a přijímání nových politik. EU tak získává ve vztazích se svými partnery ve světě jasný hlas a bude moci využít svůj hospodářský, humanitární, politický a diplomatický potenciál k prosazování evropských zájmů a hodnot ve světě, při současném respektování zahraničněpolitických zájmů jednotlivých členských států.</a:t>
            </a:r>
          </a:p>
        </p:txBody>
      </p:sp>
    </p:spTree>
    <p:extLst>
      <p:ext uri="{BB962C8B-B14F-4D97-AF65-F5344CB8AC3E}">
        <p14:creationId xmlns:p14="http://schemas.microsoft.com/office/powerpoint/2010/main" val="23168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43464" y="586596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Evropská rada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2474" y="1423358"/>
            <a:ext cx="71685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Úloha</a:t>
            </a:r>
            <a:r>
              <a:rPr lang="cs-CZ" dirty="0"/>
              <a:t>: Vymezuje obecný politický směr a priority Evropské unie</a:t>
            </a:r>
          </a:p>
          <a:p>
            <a:r>
              <a:rPr lang="cs-CZ" dirty="0"/>
              <a:t>Členové: Hlavy členských států EU a předsedové vlád těchto států, předseda Evropské rady, předseda Evropské komise</a:t>
            </a:r>
          </a:p>
          <a:p>
            <a:r>
              <a:rPr lang="cs-CZ" b="1" dirty="0"/>
              <a:t>Předseda</a:t>
            </a:r>
            <a:r>
              <a:rPr lang="cs-CZ" dirty="0"/>
              <a:t>: Charles Michel</a:t>
            </a:r>
          </a:p>
          <a:p>
            <a:r>
              <a:rPr lang="cs-CZ" b="1" dirty="0"/>
              <a:t>Založena:</a:t>
            </a:r>
            <a:r>
              <a:rPr lang="cs-CZ" dirty="0"/>
              <a:t> 1974 (neformální fórum), 1992 (formální status), 2009 (oficiální orgán EU)</a:t>
            </a:r>
          </a:p>
          <a:p>
            <a:r>
              <a:rPr lang="cs-CZ" dirty="0"/>
              <a:t>Sídlo: Brusel (Belgie)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2474" y="3519577"/>
            <a:ext cx="82252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 závislosti na projednávané otázce přijímá Rada EU rozhodnutí: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prostou většinou</a:t>
            </a:r>
            <a:r>
              <a:rPr lang="cs-CZ" dirty="0"/>
              <a:t> (pro návrh hlasuje 14 členských států),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kvalifikovanou většinou</a:t>
            </a:r>
            <a:r>
              <a:rPr lang="cs-CZ" dirty="0"/>
              <a:t> (pro návrh hlasuje 55 % členských států, které zastupují alespoň 65 % obyvatelstva EU),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jednomyslně </a:t>
            </a:r>
            <a:r>
              <a:rPr lang="cs-CZ" dirty="0"/>
              <a:t>(pro návrh jsou všechny odevzdané hlasy</a:t>
            </a:r>
            <a:r>
              <a:rPr lang="cs-CZ" dirty="0" smtClean="0"/>
              <a:t>).</a:t>
            </a:r>
          </a:p>
          <a:p>
            <a:endParaRPr lang="cs-CZ" dirty="0"/>
          </a:p>
          <a:p>
            <a:r>
              <a:rPr lang="cs-CZ" dirty="0" smtClean="0"/>
              <a:t>Rada </a:t>
            </a:r>
            <a:r>
              <a:rPr lang="cs-CZ" dirty="0"/>
              <a:t>může hlasovat o legislativním aktu 8 týdnů poté, co byl návrh aktu zaslán k posouzení národním parlamentům. Národní parlamenty musejí rozhodnout, zda návrh právního předpisu splňuje zásadu subsidiarity. </a:t>
            </a:r>
          </a:p>
        </p:txBody>
      </p:sp>
    </p:spTree>
    <p:extLst>
      <p:ext uri="{BB962C8B-B14F-4D97-AF65-F5344CB8AC3E}">
        <p14:creationId xmlns:p14="http://schemas.microsoft.com/office/powerpoint/2010/main" val="33391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39" y="659025"/>
            <a:ext cx="7047780" cy="492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Zastavte svět, chci vystoupit.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42&quot;&gt;&lt;property id=&quot;20148&quot; value=&quot;5&quot;/&gt;&lt;property id=&quot;20300&quot; value=&quot;Slide 4&quot;/&gt;&lt;property id=&quot;20307&quot; value=&quot;259&quot;/&gt;&lt;/object&gt;&lt;object type=&quot;3&quot; unique_id=&quot;10073&quot;&gt;&lt;property id=&quot;20148&quot; value=&quot;5&quot;/&gt;&lt;property id=&quot;20300&quot; value=&quot;Slide 5&quot;/&gt;&lt;property id=&quot;20307&quot; value=&quot;260&quot;/&gt;&lt;/object&gt;&lt;object type=&quot;3&quot; unique_id=&quot;10074&quot;&gt;&lt;property id=&quot;20148&quot; value=&quot;5&quot;/&gt;&lt;property id=&quot;20300&quot; value=&quot;Slide 6&quot;/&gt;&lt;property id=&quot;20307&quot; value=&quot;261&quot;/&gt;&lt;/object&gt;&lt;object type=&quot;3&quot; unique_id=&quot;10075&quot;&gt;&lt;property id=&quot;20148&quot; value=&quot;5&quot;/&gt;&lt;property id=&quot;20300&quot; value=&quot;Slide 10&quot;/&gt;&lt;property id=&quot;20307&quot; value=&quot;262&quot;/&gt;&lt;/object&gt;&lt;object type=&quot;3&quot; unique_id=&quot;10112&quot;&gt;&lt;property id=&quot;20148&quot; value=&quot;5&quot;/&gt;&lt;property id=&quot;20300&quot; value=&quot;Slide 11&quot;/&gt;&lt;property id=&quot;20307&quot; value=&quot;263&quot;/&gt;&lt;/object&gt;&lt;object type=&quot;3&quot; unique_id=&quot;10113&quot;&gt;&lt;property id=&quot;20148&quot; value=&quot;5&quot;/&gt;&lt;property id=&quot;20300&quot; value=&quot;Slide 14&quot;/&gt;&lt;property id=&quot;20307&quot; value=&quot;264&quot;/&gt;&lt;/object&gt;&lt;object type=&quot;3&quot; unique_id=&quot;10180&quot;&gt;&lt;property id=&quot;20148&quot; value=&quot;5&quot;/&gt;&lt;property id=&quot;20300&quot; value=&quot;Slide 15&quot;/&gt;&lt;property id=&quot;20307&quot; value=&quot;265&quot;/&gt;&lt;/object&gt;&lt;object type=&quot;3&quot; unique_id=&quot;10181&quot;&gt;&lt;property id=&quot;20148&quot; value=&quot;5&quot;/&gt;&lt;property id=&quot;20300&quot; value=&quot;Slide 16&quot;/&gt;&lt;property id=&quot;20307&quot; value=&quot;266&quot;/&gt;&lt;/object&gt;&lt;object type=&quot;3&quot; unique_id=&quot;10286&quot;&gt;&lt;property id=&quot;20148&quot; value=&quot;5&quot;/&gt;&lt;property id=&quot;20300&quot; value=&quot;Slide 7&quot;/&gt;&lt;property id=&quot;20307&quot; value=&quot;267&quot;/&gt;&lt;/object&gt;&lt;object type=&quot;3&quot; unique_id=&quot;10287&quot;&gt;&lt;property id=&quot;20148&quot; value=&quot;5&quot;/&gt;&lt;property id=&quot;20300&quot; value=&quot;Slide 8&quot;/&gt;&lt;property id=&quot;20307&quot; value=&quot;268&quot;/&gt;&lt;/object&gt;&lt;object type=&quot;3&quot; unique_id=&quot;10348&quot;&gt;&lt;property id=&quot;20148&quot; value=&quot;5&quot;/&gt;&lt;property id=&quot;20300&quot; value=&quot;Slide 9&quot;/&gt;&lt;property id=&quot;20307&quot; value=&quot;269&quot;/&gt;&lt;/object&gt;&lt;object type=&quot;3&quot; unique_id=&quot;10349&quot;&gt;&lt;property id=&quot;20148&quot; value=&quot;5&quot;/&gt;&lt;property id=&quot;20300&quot; value=&quot;Slide 17&quot;/&gt;&lt;property id=&quot;20307&quot; value=&quot;270&quot;/&gt;&lt;/object&gt;&lt;object type=&quot;3&quot; unique_id=&quot;10401&quot;&gt;&lt;property id=&quot;20148&quot; value=&quot;5&quot;/&gt;&lt;property id=&quot;20300&quot; value=&quot;Slide 12&quot;/&gt;&lt;property id=&quot;20307&quot; value=&quot;271&quot;/&gt;&lt;/object&gt;&lt;object type=&quot;3&quot; unique_id=&quot;10492&quot;&gt;&lt;property id=&quot;20148&quot; value=&quot;5&quot;/&gt;&lt;property id=&quot;20300&quot; value=&quot;Slide 19&quot;/&gt;&lt;property id=&quot;20307&quot; value=&quot;272&quot;/&gt;&lt;/object&gt;&lt;object type=&quot;3&quot; unique_id=&quot;10569&quot;&gt;&lt;property id=&quot;20148&quot; value=&quot;5&quot;/&gt;&lt;property id=&quot;20300&quot; value=&quot;Slide 13&quot;/&gt;&lt;property id=&quot;20307&quot; value=&quot;273&quot;/&gt;&lt;/object&gt;&lt;object type=&quot;3&quot; unique_id=&quot;10570&quot;&gt;&lt;property id=&quot;20148&quot; value=&quot;5&quot;/&gt;&lt;property id=&quot;20300&quot; value=&quot;Slide 18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Řez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422</TotalTime>
  <Words>657</Words>
  <Application>Microsoft Office PowerPoint</Application>
  <PresentationFormat>Předvádění na obrazovce (4:3)</PresentationFormat>
  <Paragraphs>101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Řez</vt:lpstr>
      <vt:lpstr>Zastavte svět, chci vystoupit.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Pavlina Vostatkova</dc:creator>
  <cp:lastModifiedBy>Pavlina Vostatkova</cp:lastModifiedBy>
  <cp:revision>37</cp:revision>
  <dcterms:created xsi:type="dcterms:W3CDTF">2021-03-16T08:13:37Z</dcterms:created>
  <dcterms:modified xsi:type="dcterms:W3CDTF">2021-03-17T07:46:44Z</dcterms:modified>
</cp:coreProperties>
</file>