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1A361-6864-4F29-9D1A-6C676C91A4D3}" v="4" dt="2024-10-17T10:39:5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Izdný" userId="g7D/OxBVneoiN4bfI+CaTApMcoLlEIv6FMSpp/XfYDs=" providerId="None" clId="Web-{601A0D4D-1725-43D6-B292-3EC6BD11DFD8}"/>
    <pc:docChg chg="modSld">
      <pc:chgData name="Jakub Izdný" userId="g7D/OxBVneoiN4bfI+CaTApMcoLlEIv6FMSpp/XfYDs=" providerId="None" clId="Web-{601A0D4D-1725-43D6-B292-3EC6BD11DFD8}" dt="2023-02-23T12:08:45.149" v="1" actId="20577"/>
      <pc:docMkLst>
        <pc:docMk/>
      </pc:docMkLst>
      <pc:sldChg chg="modSp">
        <pc:chgData name="Jakub Izdný" userId="g7D/OxBVneoiN4bfI+CaTApMcoLlEIv6FMSpp/XfYDs=" providerId="None" clId="Web-{601A0D4D-1725-43D6-B292-3EC6BD11DFD8}" dt="2023-02-23T12:08:45.149" v="1" actId="20577"/>
        <pc:sldMkLst>
          <pc:docMk/>
          <pc:sldMk cId="3951156705" sldId="256"/>
        </pc:sldMkLst>
        <pc:spChg chg="mod">
          <ac:chgData name="Jakub Izdný" userId="g7D/OxBVneoiN4bfI+CaTApMcoLlEIv6FMSpp/XfYDs=" providerId="None" clId="Web-{601A0D4D-1725-43D6-B292-3EC6BD11DFD8}" dt="2023-02-23T12:08:45.149" v="1" actId="20577"/>
          <ac:spMkLst>
            <pc:docMk/>
            <pc:sldMk cId="3951156705" sldId="256"/>
            <ac:spMk id="3" creationId="{EE6658F1-B775-41E1-B543-A8BE004E54CA}"/>
          </ac:spMkLst>
        </pc:spChg>
      </pc:sldChg>
    </pc:docChg>
  </pc:docChgLst>
  <pc:docChgLst>
    <pc:chgData name="Jakub Izdný" userId="g7D/OxBVneoiN4bfI+CaTApMcoLlEIv6FMSpp/XfYDs=" providerId="None" clId="Web-{8931A361-6864-4F29-9D1A-6C676C91A4D3}"/>
    <pc:docChg chg="modSld">
      <pc:chgData name="Jakub Izdný" userId="g7D/OxBVneoiN4bfI+CaTApMcoLlEIv6FMSpp/XfYDs=" providerId="None" clId="Web-{8931A361-6864-4F29-9D1A-6C676C91A4D3}" dt="2024-10-17T10:39:55.516" v="2" actId="20577"/>
      <pc:docMkLst>
        <pc:docMk/>
      </pc:docMkLst>
      <pc:sldChg chg="modSp">
        <pc:chgData name="Jakub Izdný" userId="g7D/OxBVneoiN4bfI+CaTApMcoLlEIv6FMSpp/XfYDs=" providerId="None" clId="Web-{8931A361-6864-4F29-9D1A-6C676C91A4D3}" dt="2024-10-17T10:39:55.516" v="2" actId="20577"/>
        <pc:sldMkLst>
          <pc:docMk/>
          <pc:sldMk cId="3951156705" sldId="256"/>
        </pc:sldMkLst>
        <pc:spChg chg="mod">
          <ac:chgData name="Jakub Izdný" userId="g7D/OxBVneoiN4bfI+CaTApMcoLlEIv6FMSpp/XfYDs=" providerId="None" clId="Web-{8931A361-6864-4F29-9D1A-6C676C91A4D3}" dt="2024-10-17T10:39:55.516" v="2" actId="20577"/>
          <ac:spMkLst>
            <pc:docMk/>
            <pc:sldMk cId="3951156705" sldId="256"/>
            <ac:spMk id="3" creationId="{EE6658F1-B775-41E1-B543-A8BE004E54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055A8-5259-4874-AFB6-078A66679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5DC187-80BE-43D3-A581-64783F6C9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C58ADE-7E39-4052-9D94-C12D9E95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619B2-8C80-4F11-892A-6DC765E5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42928B-1960-4CA5-BB17-F087735B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1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10C65-1940-4851-A848-EE0CF195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E46E2C-F7C9-4491-BEAB-28B2697D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ED1757-25D2-4B4A-B10D-8166003B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2ED0B3-F411-4263-B260-2F28C3BC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019B2F-ACF2-4085-80AB-C81907FF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3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6CA98F-D7F9-4D48-AB2A-96DD5E021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31BEC0-AB75-419C-9E78-C7C074F4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12ECF3-A72C-4BA6-810A-3CB5D841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41CF5-21A3-4ADF-817C-6A720EF5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9EE4B-93FC-49C8-8086-3081B97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2A289-3DFC-407A-AD9F-C3D78265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5CCBE-C7B5-444A-A84E-72A09253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2AC895-6F6E-4457-AB29-A40BAE41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FD630E-C172-40DB-A53F-FCEB0F3F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C0841-C8CC-4F05-BF80-B2B6BE71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38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F0D-CB5E-44FD-B2B9-7ED345B0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7B6FD-7C64-447E-801B-F4EBAFFA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D668A-5F13-4A6A-83AC-F5D2C2C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24CE7D-8172-4EC5-9BC6-9ED6D978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C9D69-9F8B-4033-81F4-AEA06977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F5F7A-D19E-4BD9-8FB9-EB9E3AD2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1FAE2-D610-4DDD-8A6D-A7D27749E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6DA85F-84A8-4EC0-943F-4FBC04917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A4FD56-1921-4DB0-9A9A-88459792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2B4E7A-BED0-4F5A-B8CC-38E057FA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C7EBD9-B6A2-42A7-B8A6-78C35DA7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1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018B9-2AE0-472A-9D19-C519EAAE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ED61A-A13B-4346-8408-875D0D34E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DE414B-DBF8-4ECE-AEB7-E4E7796B5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0C363B-61D5-47C9-8C8F-4B72A3D35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F8E780-DAA8-4282-A28F-DB067A7E9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286D01-9E7F-43FB-ACF4-33153CA8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F86289-69CD-48CA-B6BF-7639719A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12177A-2017-4590-94B1-6390476C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3CE72-CADA-4D03-94E4-2C6F393D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F9B7E8-42B1-42CA-84FE-9964C80F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451895-518D-4416-94D3-4A08A5D5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3446A7-877D-4548-94B3-AAE227A1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8427713-2E74-4FFC-8D86-B31DF2A9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1133DC-6BF6-45C3-B9E0-214D52DA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EA61B5-30CB-40CB-9213-4B6226FB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34E0E-D6F3-4A1A-9C5E-71B263D2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CBF53-9C3E-46AC-99EA-BD1938AA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60D61D-13DB-4F5B-902E-C17847A50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AF52E3-F548-48F7-B827-F166C80D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608FFC-FF20-4291-B570-0809A409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E3CD43-F458-4D3C-B0B7-C4CAC81E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6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31805-CBC6-4301-ACFF-AEFA40DC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2B39B4-77EE-4AE6-9B7F-A29627097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F0A61C-3942-4AA3-8BE2-205451CE4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7F6E7F-7488-4D29-AD11-FF460BDE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7D0B9D-1E23-47B1-847C-565E5F8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A84F2E-3230-4406-BA3B-4AB34C25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5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2000" t="-12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13E9C6-D6B7-4C6B-ADCB-07AFC2CB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16BBBF-F4F0-4CDB-AFA6-1AE90BF2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008118-407F-4DE2-82A2-2247D0AC4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58ED-A36D-457C-BD49-2A6FD640CFDD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4171C7-A2E5-4B2B-94F9-A8F94B201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653A0-5933-439F-9A3E-3F33C9868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8BAC-7554-40A0-A29E-FB0C6F831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DB77D-4CDB-43E6-9751-99F51DDBA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74" y="834887"/>
            <a:ext cx="4749174" cy="3737113"/>
          </a:xfrm>
        </p:spPr>
        <p:txBody>
          <a:bodyPr>
            <a:noAutofit/>
          </a:bodyPr>
          <a:lstStyle/>
          <a:p>
            <a:r>
              <a:rPr lang="cs-CZ" sz="4400" dirty="0"/>
              <a:t>Střední Evropa</a:t>
            </a:r>
            <a:br>
              <a:rPr lang="cs-CZ" sz="4400" dirty="0"/>
            </a:br>
            <a:r>
              <a:rPr lang="cs-CZ" sz="4400" dirty="0"/>
              <a:t>(aneb prostor budoucích zemí Koruny české)</a:t>
            </a:r>
            <a:br>
              <a:rPr lang="cs-CZ" sz="4400" dirty="0"/>
            </a:br>
            <a:r>
              <a:rPr lang="cs-CZ" sz="4400" dirty="0"/>
              <a:t>v komparativní perspektivě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6658F1-B775-41E1-B543-A8BE004E5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74" y="4969566"/>
            <a:ext cx="4749174" cy="821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Obsahy a formy české státnosti I</a:t>
            </a:r>
            <a:br>
              <a:rPr lang="cs-CZ" dirty="0"/>
            </a:br>
            <a:r>
              <a:rPr lang="cs-CZ" dirty="0"/>
              <a:t>(17. 10. 2024 Jakub </a:t>
            </a:r>
            <a:r>
              <a:rPr lang="cs-CZ" dirty="0" err="1"/>
              <a:t>Izdný</a:t>
            </a:r>
            <a:r>
              <a:rPr lang="cs-CZ" dirty="0"/>
              <a:t>)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C7F8539D-F37B-4903-9FF5-186DEA94C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94" y="731520"/>
            <a:ext cx="637043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8C386-D224-4F63-88AA-54D3BBEB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Stejný vývoj? Model? Rysy vývoje?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41664-70EA-4DFF-8620-9B68EB80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 prosazení monarchie ve spojitosti s christianizací a navázáním vztahů se západním křesťanským sousedem dochází k rychlému až překotnému rozvoji</a:t>
            </a:r>
          </a:p>
          <a:p>
            <a:r>
              <a:rPr lang="cs-CZ" dirty="0"/>
              <a:t>Státy územně expandují (jeví se, že podél obchodních tras)</a:t>
            </a:r>
          </a:p>
          <a:p>
            <a:r>
              <a:rPr lang="cs-CZ" dirty="0"/>
              <a:t>Správa tuto expanzi „nestíhá“ – je očividně jen namátková či bodová</a:t>
            </a:r>
          </a:p>
          <a:p>
            <a:r>
              <a:rPr lang="cs-CZ" dirty="0"/>
              <a:t>V určitém bodě dosáhne expanze očividného vrcholu – „říše“ mají často v některých rozměrech až k tisícovce kilometrů </a:t>
            </a:r>
            <a:r>
              <a:rPr lang="cs-CZ" dirty="0" err="1"/>
              <a:t>nadél</a:t>
            </a:r>
            <a:r>
              <a:rPr lang="cs-CZ" dirty="0"/>
              <a:t>…</a:t>
            </a:r>
          </a:p>
          <a:p>
            <a:r>
              <a:rPr lang="cs-CZ" dirty="0"/>
              <a:t>Dle „modelářů“ se zastaví hlavní zdroj příjmu, kterým byla právě expanze</a:t>
            </a:r>
          </a:p>
          <a:p>
            <a:r>
              <a:rPr lang="cs-CZ" dirty="0"/>
              <a:t>Po šokové události (obvykle smrt mocného panovníka) dochází ke krizi: říše se stává kořistí mocnějších sousedů, obyvatelstvo prosadí konzervativní vizi proti překotnému vývoji (zhroucení i namátkové správy, pohanská reakce)</a:t>
            </a:r>
          </a:p>
          <a:p>
            <a:r>
              <a:rPr lang="cs-CZ" dirty="0"/>
              <a:t>Něco ale přežívá a na těchto základech se už v jisté kontinuitě rodí obnovený stát</a:t>
            </a:r>
          </a:p>
        </p:txBody>
      </p:sp>
    </p:spTree>
    <p:extLst>
      <p:ext uri="{BB962C8B-B14F-4D97-AF65-F5344CB8AC3E}">
        <p14:creationId xmlns:p14="http://schemas.microsoft.com/office/powerpoint/2010/main" val="41731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1569D-F432-4CE3-9336-2DD2A0E7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Možné výhrady k teorii spojitého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E889F-0CA9-4A95-BF80-6B65E44D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Časová disparátnost – v Čechách proběhla krize o zhruba 30 let dříve</a:t>
            </a:r>
            <a:br>
              <a:rPr lang="cs-CZ" dirty="0"/>
            </a:br>
            <a:r>
              <a:rPr lang="cs-CZ" dirty="0"/>
              <a:t>(a umožnila předchozí expanzivní fázi Polska a Uher)</a:t>
            </a:r>
          </a:p>
          <a:p>
            <a:pPr lvl="1"/>
            <a:r>
              <a:rPr lang="cs-CZ" dirty="0"/>
              <a:t>Možnou odpovědí je fázový posun, Čechy de facto prodělaly krizi nejdříve,</a:t>
            </a:r>
            <a:br>
              <a:rPr lang="cs-CZ" dirty="0"/>
            </a:br>
            <a:r>
              <a:rPr lang="cs-CZ" dirty="0"/>
              <a:t>protože o poznání dříve budovaly státní a christianizační struktury</a:t>
            </a:r>
          </a:p>
          <a:p>
            <a:r>
              <a:rPr lang="cs-CZ" dirty="0"/>
              <a:t>Rozdílný průběh – v Čechách nedochází vzdor velmi těžkému průběhu</a:t>
            </a:r>
            <a:br>
              <a:rPr lang="cs-CZ" dirty="0"/>
            </a:br>
            <a:r>
              <a:rPr lang="cs-CZ" dirty="0"/>
              <a:t>k pohanské reakci; ta je naopak silná v Uhrách a Polsku</a:t>
            </a:r>
          </a:p>
          <a:p>
            <a:pPr lvl="1"/>
            <a:r>
              <a:rPr lang="cs-CZ" dirty="0"/>
              <a:t>Uhry a Polsko ovšem měly christianizaci spojenou přímo s budováním „říše“,</a:t>
            </a:r>
            <a:br>
              <a:rPr lang="cs-CZ" dirty="0"/>
            </a:br>
            <a:r>
              <a:rPr lang="cs-CZ" dirty="0"/>
              <a:t>v Čechách christianizace alespoň elitních vrstev proběhla s předstihem</a:t>
            </a:r>
          </a:p>
          <a:p>
            <a:r>
              <a:rPr lang="cs-CZ" dirty="0"/>
              <a:t>Zásadní je ale i dopad – přes velké a kritické rozpady struktur v Polsku a Uhrách se tu obnovuje původní stát často v podobném rozsahu;</a:t>
            </a:r>
            <a:br>
              <a:rPr lang="cs-CZ" dirty="0"/>
            </a:br>
            <a:r>
              <a:rPr lang="cs-CZ" dirty="0"/>
              <a:t>v Čechách zůstává po krizi silně omezen, navíc důsledněji pod vlivem říše</a:t>
            </a:r>
          </a:p>
        </p:txBody>
      </p:sp>
    </p:spTree>
    <p:extLst>
      <p:ext uri="{BB962C8B-B14F-4D97-AF65-F5344CB8AC3E}">
        <p14:creationId xmlns:p14="http://schemas.microsoft.com/office/powerpoint/2010/main" val="114979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AE41E-3E4B-4500-B1EA-9C6737A4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Není možné vše srovnávat…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AE9A3-91E3-4B14-926C-8A9E87F2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dost dobře možné, že česká krize se od krizí Polska a Uher liší</a:t>
            </a:r>
          </a:p>
          <a:p>
            <a:pPr lvl="1"/>
            <a:r>
              <a:rPr lang="cs-CZ" dirty="0"/>
              <a:t>Probíhá déle – někdy se počítá s jejím počátkem už v 70. letech 10. století</a:t>
            </a:r>
            <a:br>
              <a:rPr lang="cs-CZ" dirty="0"/>
            </a:br>
            <a:r>
              <a:rPr lang="cs-CZ" dirty="0"/>
              <a:t>(Přemyslovci podporují slabší stranu v říšské politice, v 80. letech první ztráty území … vše ale silně záleží na interpretaci pramenů)</a:t>
            </a:r>
          </a:p>
          <a:p>
            <a:pPr lvl="1"/>
            <a:r>
              <a:rPr lang="cs-CZ" dirty="0"/>
              <a:t>Pokud by šlo o krizi danou ekonomickým úpadkem z nedostatku expanze, musela by v přemyslovské „říši“ nastat se zpožděním až desítek let… v Uhrách a Polsku naopak během několika let po konci expanze…</a:t>
            </a:r>
          </a:p>
          <a:p>
            <a:r>
              <a:rPr lang="cs-CZ" dirty="0"/>
              <a:t>Ekonomika je možná správná otázka – ale hlavně pro Čechy: tady lze očekávat úpadek hlavního zdroje – obchodní trasa se mohla vrátit do Podunají (resp. celá mapa obchodu se asi začala měnit)</a:t>
            </a:r>
          </a:p>
          <a:p>
            <a:r>
              <a:rPr lang="cs-CZ" dirty="0"/>
              <a:t>V Polsku a Uhrách šlo skutečně o „vládní“ krizi &gt; proto se z ní také obě území vzpamatovaly brzy po konsolidaci politické moci…</a:t>
            </a:r>
          </a:p>
        </p:txBody>
      </p:sp>
    </p:spTree>
    <p:extLst>
      <p:ext uri="{BB962C8B-B14F-4D97-AF65-F5344CB8AC3E}">
        <p14:creationId xmlns:p14="http://schemas.microsoft.com/office/powerpoint/2010/main" val="247072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445B6-7CA0-4548-9F47-C0FEA022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Počátek 11. století…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E64B9-EBB7-493A-8C2E-A0B8462F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Skutečný „stát“ v Čechách buduje Břetislav I. – bezmála současník „rozmnožitelů říší“ v Polsku (Boleslav I. Chrabrý) a Uhrách (Štěpán I.)</a:t>
            </a:r>
          </a:p>
          <a:p>
            <a:r>
              <a:rPr lang="cs-CZ" dirty="0"/>
              <a:t>Podobné postupy se tu objevují synchronně:</a:t>
            </a:r>
          </a:p>
          <a:p>
            <a:pPr lvl="1"/>
            <a:r>
              <a:rPr lang="cs-CZ" dirty="0"/>
              <a:t>Zjevné budování skutečné sítě správních hradisek a jejich využití ke sběru dávek z okolí; hrad jako administrativní, vojenské i církevní centrum</a:t>
            </a:r>
          </a:p>
          <a:p>
            <a:pPr lvl="1"/>
            <a:r>
              <a:rPr lang="cs-CZ" dirty="0"/>
              <a:t>Náznaky formulace právních předpisů – jen v Uhrách doloženy téměř nesporně, v Čechách narativním pramenem, v Polsku jen ty náznaky</a:t>
            </a:r>
          </a:p>
          <a:p>
            <a:pPr lvl="1"/>
            <a:r>
              <a:rPr lang="cs-CZ" dirty="0"/>
              <a:t>V rámci zákonů první snaha o skutečnou christianizaci obyvatelstva, zatím ovšem spíš deklarativní nebo vnějšková (ještě není infrastruktura)</a:t>
            </a:r>
          </a:p>
          <a:p>
            <a:r>
              <a:rPr lang="cs-CZ" dirty="0"/>
              <a:t>Promění se i ekonomický přístup: dosud se ekonomika středoevropských „říší“ živila zřejmě extenzivně, prodej otroků do solventních zemí (Rus, Byzanc, hlavně ale muslimská civilizace) &gt; od poč. 11. století čteme o jejich usazování na půdě – z otroka se stává „klasický“ nevolník (právně totéž)</a:t>
            </a:r>
          </a:p>
          <a:p>
            <a:r>
              <a:rPr lang="cs-CZ" dirty="0"/>
              <a:t>Reakce na tyto změny může být přímým důvodem ke krizím v PL a Uhrách</a:t>
            </a:r>
          </a:p>
        </p:txBody>
      </p:sp>
    </p:spTree>
    <p:extLst>
      <p:ext uri="{BB962C8B-B14F-4D97-AF65-F5344CB8AC3E}">
        <p14:creationId xmlns:p14="http://schemas.microsoft.com/office/powerpoint/2010/main" val="45977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3938F-0518-441F-B6C1-A2547014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Shody a rozdíly 11. století…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CEFD12-0922-4599-A7EB-EA58DAB09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Výchozí situace po krizích se jeví poněkud odlišně, především</a:t>
            </a:r>
            <a:br>
              <a:rPr lang="cs-CZ" dirty="0"/>
            </a:br>
            <a:r>
              <a:rPr lang="cs-CZ" dirty="0"/>
              <a:t>v Čechách zdůrazněn úpadek postavení knížete (přímý vliv říše)</a:t>
            </a:r>
          </a:p>
          <a:p>
            <a:r>
              <a:rPr lang="cs-CZ" dirty="0"/>
              <a:t>Přesto v polovině 11. století navenek velmi podobné vztahy: všechny tři státy se často ocitají pod tlakem z říše a v konfliktu: sálská dynastie má tendenci celé území na východě považovat za svůj „zadní dvorek“</a:t>
            </a:r>
          </a:p>
          <a:p>
            <a:r>
              <a:rPr lang="cs-CZ" dirty="0"/>
              <a:t>Rozdíly v dosažené titulatuře: Čechy jako knížectví, Polsko a Uhry jako království; český kníže ale o královský titul usiluje (a dosáhne ho), polský vládce je naopak jen knížetem a jednorázový zisk královského titulu stejný jako v Čechách; jen Uhry stabilně královstvím</a:t>
            </a:r>
          </a:p>
          <a:p>
            <a:r>
              <a:rPr lang="cs-CZ" dirty="0"/>
              <a:t>Koncem 11. století sledujeme další náznaky prohlubování christianizace a zákonodárství (první psané v Čechách, nové v Uhrách)</a:t>
            </a:r>
          </a:p>
        </p:txBody>
      </p:sp>
    </p:spTree>
    <p:extLst>
      <p:ext uri="{BB962C8B-B14F-4D97-AF65-F5344CB8AC3E}">
        <p14:creationId xmlns:p14="http://schemas.microsoft.com/office/powerpoint/2010/main" val="29485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F5AAF-F625-4A5E-AB1E-7A7DF5BC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 vrcholného středověku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1D17D-D17C-4D51-ABF1-ACAB69EF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poč. 12. století všechny země vstupují už velmi vyrovnaně do evropského světa latinských křesťanských monarchií</a:t>
            </a:r>
          </a:p>
          <a:p>
            <a:r>
              <a:rPr lang="cs-CZ" dirty="0"/>
              <a:t>Reakce na dění jsou vesměs už poměrně obratem (vlivy koncilů, nové řády…; křížové výpravy…)</a:t>
            </a:r>
          </a:p>
          <a:p>
            <a:r>
              <a:rPr lang="cs-CZ" dirty="0"/>
              <a:t>Rozdíl se postupně utvoří mezi konsolidovanými unifikovanými monarchiemi (Čechy a Uhry) a faktickou konfederací malých knížectví (Polsko)</a:t>
            </a:r>
          </a:p>
          <a:p>
            <a:r>
              <a:rPr lang="cs-CZ" dirty="0"/>
              <a:t>Přesto se dále jeví, že střední Evropa má tendenci reagovat jako spojitý region s obdobnými politickými vztahy (především vůči říši)</a:t>
            </a:r>
            <a:br>
              <a:rPr lang="cs-CZ" dirty="0"/>
            </a:br>
            <a:r>
              <a:rPr lang="cs-CZ" dirty="0"/>
              <a:t>a určitou specifickou vzájemnou politikou…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3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7737C-CD29-41E8-8ECE-F91DE046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Lze srovnávat tak složitý region?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AF6FF-24E1-4114-A33B-47B7C23C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Různá etnika (germánská, slovanská, Maďaři)</a:t>
            </a:r>
          </a:p>
          <a:p>
            <a:r>
              <a:rPr lang="cs-CZ" dirty="0"/>
              <a:t>Problém náboženství (do příchodu křesťanství možná disparátní?)</a:t>
            </a:r>
          </a:p>
          <a:p>
            <a:r>
              <a:rPr lang="cs-CZ" dirty="0"/>
              <a:t>Pozor na falešnou kontinuitu – současné Čechy, Polsko a Maďarsko nejsou České, Polské a Uherské království…</a:t>
            </a:r>
          </a:p>
          <a:p>
            <a:pPr marL="0" indent="0">
              <a:buNone/>
            </a:pPr>
            <a:r>
              <a:rPr lang="cs-CZ" dirty="0"/>
              <a:t>XXX</a:t>
            </a:r>
          </a:p>
          <a:p>
            <a:r>
              <a:rPr lang="cs-CZ" dirty="0"/>
              <a:t>Spojitosti v počátcích a </a:t>
            </a:r>
            <a:r>
              <a:rPr lang="cs-CZ" dirty="0" err="1"/>
              <a:t>předvývoji</a:t>
            </a:r>
            <a:r>
              <a:rPr lang="cs-CZ" dirty="0"/>
              <a:t> („</a:t>
            </a:r>
            <a:r>
              <a:rPr lang="cs-CZ" dirty="0" err="1"/>
              <a:t>Vorgeschichte</a:t>
            </a:r>
            <a:r>
              <a:rPr lang="cs-CZ" dirty="0"/>
              <a:t>“)</a:t>
            </a:r>
          </a:p>
          <a:p>
            <a:r>
              <a:rPr lang="cs-CZ" dirty="0"/>
              <a:t>Společné etapy vývoje v rámci Evropy</a:t>
            </a:r>
          </a:p>
          <a:p>
            <a:r>
              <a:rPr lang="cs-CZ" dirty="0"/>
              <a:t>Při bližším zkoumání se nacházejí další spojité fenomény</a:t>
            </a:r>
          </a:p>
        </p:txBody>
      </p:sp>
    </p:spTree>
    <p:extLst>
      <p:ext uri="{BB962C8B-B14F-4D97-AF65-F5344CB8AC3E}">
        <p14:creationId xmlns:p14="http://schemas.microsoft.com/office/powerpoint/2010/main" val="428248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467AA-D32B-4DDE-9CDB-4159743B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Antika…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3A2D2-E5CC-4F32-B6F1-737C1540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Oblast římského limitu</a:t>
            </a:r>
          </a:p>
          <a:p>
            <a:pPr lvl="1"/>
            <a:r>
              <a:rPr lang="cs-CZ" i="1" dirty="0"/>
              <a:t>limes</a:t>
            </a:r>
            <a:r>
              <a:rPr lang="cs-CZ" dirty="0"/>
              <a:t> spíše komunikační</a:t>
            </a:r>
            <a:br>
              <a:rPr lang="cs-CZ" dirty="0"/>
            </a:br>
            <a:r>
              <a:rPr lang="cs-CZ" dirty="0"/>
              <a:t>linie než bariéra</a:t>
            </a:r>
          </a:p>
          <a:p>
            <a:pPr lvl="1"/>
            <a:r>
              <a:rPr lang="cs-CZ" dirty="0"/>
              <a:t>Vlivy překračovaly hranice</a:t>
            </a:r>
          </a:p>
          <a:p>
            <a:pPr lvl="1"/>
            <a:endParaRPr lang="cs-CZ" dirty="0"/>
          </a:p>
          <a:p>
            <a:r>
              <a:rPr lang="cs-CZ" dirty="0"/>
              <a:t>Na konci antiky hunská</a:t>
            </a:r>
            <a:br>
              <a:rPr lang="cs-CZ" dirty="0"/>
            </a:br>
            <a:r>
              <a:rPr lang="cs-CZ" dirty="0"/>
              <a:t>doba s velkým vlivem</a:t>
            </a:r>
            <a:br>
              <a:rPr lang="cs-CZ" dirty="0"/>
            </a:br>
            <a:r>
              <a:rPr lang="cs-CZ" dirty="0"/>
              <a:t>do okolí</a:t>
            </a:r>
          </a:p>
          <a:p>
            <a:r>
              <a:rPr lang="cs-CZ" dirty="0"/>
              <a:t>Kulturně překvapivě</a:t>
            </a:r>
            <a:br>
              <a:rPr lang="cs-CZ" dirty="0"/>
            </a:br>
            <a:r>
              <a:rPr lang="cs-CZ" dirty="0"/>
              <a:t>vyspělý dvůr Attily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442C95EE-1ED6-470A-9ED4-141A7030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2" y="369594"/>
            <a:ext cx="659352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5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D7953-96BC-4436-946B-8392BCB6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Avarská doba…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32EED-FF98-4376-9A66-AAAA5A8E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Avaři nejen jako ti „temní“</a:t>
            </a:r>
            <a:br>
              <a:rPr lang="cs-CZ" dirty="0"/>
            </a:br>
            <a:r>
              <a:rPr lang="cs-CZ" dirty="0"/>
              <a:t>zotročovatelé Slovanů, ale</a:t>
            </a:r>
            <a:br>
              <a:rPr lang="cs-CZ" dirty="0"/>
            </a:br>
            <a:r>
              <a:rPr lang="cs-CZ" dirty="0"/>
              <a:t>spojenci a přirozené centrum</a:t>
            </a:r>
          </a:p>
          <a:p>
            <a:r>
              <a:rPr lang="cs-CZ" dirty="0"/>
              <a:t>Nasávání </a:t>
            </a:r>
            <a:r>
              <a:rPr lang="cs-CZ" dirty="0" err="1"/>
              <a:t>postřímské</a:t>
            </a:r>
            <a:r>
              <a:rPr lang="cs-CZ" dirty="0"/>
              <a:t> kultury</a:t>
            </a:r>
            <a:br>
              <a:rPr lang="cs-CZ" dirty="0"/>
            </a:br>
            <a:r>
              <a:rPr lang="cs-CZ" dirty="0"/>
              <a:t>z Byzance a jadranské oblasti</a:t>
            </a:r>
          </a:p>
          <a:p>
            <a:pPr lvl="1"/>
            <a:r>
              <a:rPr lang="cs-CZ" dirty="0" err="1"/>
              <a:t>Keszthely-Fenékpuszta</a:t>
            </a:r>
            <a:endParaRPr lang="cs-CZ" dirty="0"/>
          </a:p>
          <a:p>
            <a:r>
              <a:rPr lang="cs-CZ" dirty="0"/>
              <a:t>Opačně vliv na okolí, většina „střední Evropy“ v jejich kulturním světě</a:t>
            </a:r>
          </a:p>
          <a:p>
            <a:pPr lvl="1"/>
            <a:r>
              <a:rPr lang="cs-CZ" dirty="0"/>
              <a:t>Skončí až přímým vstupem karolínské kultury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91AF4FE7-F498-400F-AADE-EC9E5C92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80" y="581507"/>
            <a:ext cx="6266801" cy="34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E2ACC-DF6D-4F04-8695-01AD60BA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Karolínská kultura a christianizace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3188E-F409-43B6-983C-C5B11D51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49545" cy="4351338"/>
          </a:xfrm>
        </p:spPr>
        <p:txBody>
          <a:bodyPr>
            <a:normAutofit/>
          </a:bodyPr>
          <a:lstStyle/>
          <a:p>
            <a:r>
              <a:rPr lang="cs-CZ" dirty="0"/>
              <a:t>Po roce 800 Karel Velký vyvrátí zbytek přežívajícího </a:t>
            </a:r>
            <a:r>
              <a:rPr lang="cs-CZ" dirty="0" err="1"/>
              <a:t>kaganátu</a:t>
            </a:r>
            <a:endParaRPr lang="cs-CZ" dirty="0"/>
          </a:p>
          <a:p>
            <a:r>
              <a:rPr lang="cs-CZ" dirty="0"/>
              <a:t>Rozpad tak rychlý, že Karel nedokáže christianizovat Avary a tím si Panonii podmanit</a:t>
            </a:r>
          </a:p>
          <a:p>
            <a:r>
              <a:rPr lang="cs-CZ" dirty="0"/>
              <a:t>Po úpadku Avarů kulturní obrat Slovanů k franské kultuře (hlavně hmotná – meče místo šavlí atd.)</a:t>
            </a:r>
          </a:p>
          <a:p>
            <a:r>
              <a:rPr lang="cs-CZ" dirty="0"/>
              <a:t>V 9. století ale stagnace říše</a:t>
            </a:r>
            <a:br>
              <a:rPr lang="cs-CZ" dirty="0"/>
            </a:br>
            <a:r>
              <a:rPr lang="cs-CZ" dirty="0"/>
              <a:t>&gt; Slované se mohou vyvíjet sami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E21E4B34-D30C-4078-B7A7-E2117235B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45" y="1562894"/>
            <a:ext cx="55530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24E66-401A-49D7-AB32-3E2916EB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Velká Morava…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2F772-4A2C-427C-A47B-862C38E9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825625"/>
            <a:ext cx="4500562" cy="4351338"/>
          </a:xfrm>
        </p:spPr>
        <p:txBody>
          <a:bodyPr>
            <a:normAutofit/>
          </a:bodyPr>
          <a:lstStyle/>
          <a:p>
            <a:r>
              <a:rPr lang="cs-CZ" dirty="0"/>
              <a:t>První „středoevropský“ stát</a:t>
            </a:r>
          </a:p>
          <a:p>
            <a:r>
              <a:rPr lang="cs-CZ" dirty="0"/>
              <a:t>Zjednodušeně občas chápáno jako slovanská vs. germánská střední Evropa</a:t>
            </a:r>
          </a:p>
          <a:p>
            <a:r>
              <a:rPr lang="cs-CZ" dirty="0"/>
              <a:t>Zasahovala do území všech tří „následnických“ států &gt; úvahy o možném „převzetí“ politického vlivu</a:t>
            </a:r>
          </a:p>
          <a:p>
            <a:r>
              <a:rPr lang="cs-CZ" dirty="0"/>
              <a:t>Christianizace, </a:t>
            </a:r>
            <a:r>
              <a:rPr lang="cs-CZ" dirty="0" err="1"/>
              <a:t>postkarolinské</a:t>
            </a:r>
            <a:r>
              <a:rPr lang="cs-CZ" dirty="0"/>
              <a:t> vlivy, správa?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7112A4C-2036-45CF-8F36-E9CDF38C7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2" y="689797"/>
            <a:ext cx="6439799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CE521-06CB-4A23-87EF-D12AD0D9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Středoevropský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5EAF9-29BA-48AE-9929-89737158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50. let 20. století u některých </a:t>
            </a:r>
            <a:r>
              <a:rPr lang="cs-CZ" dirty="0" err="1"/>
              <a:t>medievistů</a:t>
            </a:r>
            <a:r>
              <a:rPr lang="cs-CZ" dirty="0"/>
              <a:t> v Polsku teze o spojitém vývoji středoevropských států založeném na moravském základě</a:t>
            </a:r>
          </a:p>
          <a:p>
            <a:r>
              <a:rPr lang="cs-CZ" dirty="0"/>
              <a:t>Konkretizují a rozvíjejí badatelé v Čechách</a:t>
            </a:r>
          </a:p>
          <a:p>
            <a:r>
              <a:rPr lang="cs-CZ" dirty="0"/>
              <a:t>Opozice největší na Moravě a na Slovensku…</a:t>
            </a:r>
          </a:p>
          <a:p>
            <a:r>
              <a:rPr lang="cs-CZ" dirty="0"/>
              <a:t>V Maďarsku se jeví badatelé velmi neteční, ale dlužno říci, že zrovna jejich představy o fungování státu na základě </a:t>
            </a:r>
            <a:r>
              <a:rPr lang="cs-CZ" dirty="0" err="1"/>
              <a:t>arpádovské</a:t>
            </a:r>
            <a:r>
              <a:rPr lang="cs-CZ" dirty="0"/>
              <a:t> monarchie se velmi blíží „středoevropskému modelu“</a:t>
            </a:r>
          </a:p>
          <a:p>
            <a:r>
              <a:rPr lang="cs-CZ" dirty="0"/>
              <a:t>Přesto jen velmi málo skutečných komparací, spíš řada případových studií zaměřených na jednotlivé, zejména ekonomické fenomény, navíc až vrcholně středověké &gt;&gt;&gt; málo přesvědčivá debata…</a:t>
            </a:r>
          </a:p>
        </p:txBody>
      </p:sp>
    </p:spTree>
    <p:extLst>
      <p:ext uri="{BB962C8B-B14F-4D97-AF65-F5344CB8AC3E}">
        <p14:creationId xmlns:p14="http://schemas.microsoft.com/office/powerpoint/2010/main" val="218171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DB319-DFF1-478B-9B1F-0996E694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Srovnávací prostor: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89D7D-3B18-4F9F-882F-573A3DF9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9925" cy="4351338"/>
          </a:xfrm>
        </p:spPr>
        <p:txBody>
          <a:bodyPr>
            <a:normAutofit/>
          </a:bodyPr>
          <a:lstStyle/>
          <a:p>
            <a:r>
              <a:rPr lang="cs-CZ" dirty="0"/>
              <a:t>Tři území na východní hranici …“říše“ (Východofranské &gt; otonské / římské)</a:t>
            </a:r>
          </a:p>
          <a:p>
            <a:r>
              <a:rPr lang="cs-CZ" dirty="0"/>
              <a:t>Christianizace a vznik první křesťanské monarchie v období dlouhého 10. století</a:t>
            </a:r>
          </a:p>
          <a:p>
            <a:r>
              <a:rPr lang="cs-CZ" dirty="0"/>
              <a:t>Od konce vlády Oty I. jsou všichni vládci vznikajících monarchií v širší politické sféře říše – ne součást, ale „prostor přímého vlivu“, osobní vazby ke knížatům (kvazi-lenní vztah?)</a:t>
            </a:r>
          </a:p>
          <a:p>
            <a:r>
              <a:rPr lang="cs-CZ" dirty="0" err="1"/>
              <a:t>Quedlinburg</a:t>
            </a:r>
            <a:r>
              <a:rPr lang="cs-CZ" dirty="0"/>
              <a:t> 973 a / nebo rok 1000…</a:t>
            </a:r>
          </a:p>
        </p:txBody>
      </p:sp>
      <p:pic>
        <p:nvPicPr>
          <p:cNvPr id="5" name="Obrázek 4" descr="Obsah obrázku text, tkanina, rámeček obrázku&#10;&#10;Popis byl vytvořen automaticky">
            <a:extLst>
              <a:ext uri="{FF2B5EF4-FFF2-40B4-BE49-F238E27FC236}">
                <a16:creationId xmlns:a16="http://schemas.microsoft.com/office/drawing/2014/main" id="{2767EA91-569D-48EA-8B9A-03A8E9E8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747522"/>
            <a:ext cx="3695700" cy="53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CA3B3-6A55-4FD9-A5D8-2E15E25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Vznik moci se navzájem velmi podobá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FBC12-DD34-408D-B272-37CAF985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kontextu jen ve slabých konturách tušeného předkřesťanského systému věcí veřejných se začne zvolna vydělovat jeden rod, který si očividně podmaní konkurenci a buduje mocenskou platformu</a:t>
            </a:r>
          </a:p>
          <a:p>
            <a:r>
              <a:rPr lang="cs-CZ" dirty="0"/>
              <a:t>První „domény“ jsou si velmi podobné – polycentrické, budované často v krátkém čase a na velmi podobném prostoru</a:t>
            </a:r>
            <a:br>
              <a:rPr lang="cs-CZ" dirty="0"/>
            </a:br>
            <a:r>
              <a:rPr lang="cs-CZ" dirty="0"/>
              <a:t>(v řádu jednotek tisíc km čtverečných)</a:t>
            </a:r>
          </a:p>
          <a:p>
            <a:r>
              <a:rPr lang="cs-CZ" dirty="0"/>
              <a:t>Západ je většinou začne rozeznávat až v momentě, kdy přijmou křest (jedna, nikoliv jediná podmínka prosazení)</a:t>
            </a:r>
          </a:p>
          <a:p>
            <a:r>
              <a:rPr lang="cs-CZ" dirty="0"/>
              <a:t>Nebo je to tím, že prostě nemáme lepší prameny?</a:t>
            </a:r>
          </a:p>
        </p:txBody>
      </p:sp>
    </p:spTree>
    <p:extLst>
      <p:ext uri="{BB962C8B-B14F-4D97-AF65-F5344CB8AC3E}">
        <p14:creationId xmlns:p14="http://schemas.microsoft.com/office/powerpoint/2010/main" val="3067580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1393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Motiv Office</vt:lpstr>
      <vt:lpstr>Střední Evropa (aneb prostor budoucích zemí Koruny české) v komparativní perspektivě</vt:lpstr>
      <vt:lpstr>Lze srovnávat tak složitý region?</vt:lpstr>
      <vt:lpstr>Antika…</vt:lpstr>
      <vt:lpstr>Avarská doba…</vt:lpstr>
      <vt:lpstr>Karolínská kultura a christianizace</vt:lpstr>
      <vt:lpstr>Velká Morava…</vt:lpstr>
      <vt:lpstr>Středoevropský model</vt:lpstr>
      <vt:lpstr>Srovnávací prostor:</vt:lpstr>
      <vt:lpstr>Vznik moci se navzájem velmi podobá</vt:lpstr>
      <vt:lpstr>Stejný vývoj? Model? Rysy vývoje?</vt:lpstr>
      <vt:lpstr>Možné výhrady k teorii spojitého vývoje</vt:lpstr>
      <vt:lpstr>Není možné vše srovnávat…</vt:lpstr>
      <vt:lpstr>Počátek 11. století…</vt:lpstr>
      <vt:lpstr>Shody a rozdíly 11. století…</vt:lpstr>
      <vt:lpstr>Vývoj vrcholného středověku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Státy střední Evropy jako komparativní fenomén</dc:title>
  <dc:creator>Jakub Izdný</dc:creator>
  <cp:lastModifiedBy>Izdný, Jakub</cp:lastModifiedBy>
  <cp:revision>7</cp:revision>
  <dcterms:created xsi:type="dcterms:W3CDTF">2021-02-17T20:48:31Z</dcterms:created>
  <dcterms:modified xsi:type="dcterms:W3CDTF">2024-10-17T10:40:03Z</dcterms:modified>
</cp:coreProperties>
</file>