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sldIdLst>
    <p:sldId id="256" r:id="rId2"/>
    <p:sldId id="274" r:id="rId3"/>
    <p:sldId id="259" r:id="rId4"/>
    <p:sldId id="275" r:id="rId5"/>
    <p:sldId id="262" r:id="rId6"/>
    <p:sldId id="263" r:id="rId7"/>
    <p:sldId id="264" r:id="rId8"/>
    <p:sldId id="265" r:id="rId9"/>
    <p:sldId id="266" r:id="rId10"/>
    <p:sldId id="267" r:id="rId11"/>
    <p:sldId id="273" r:id="rId12"/>
    <p:sldId id="27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7" d="100"/>
          <a:sy n="47" d="100"/>
        </p:scale>
        <p:origin x="-102" y="-5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délník 22"/>
          <p:cNvSpPr/>
          <p:nvPr/>
        </p:nvSpPr>
        <p:spPr>
          <a:xfrm flipV="1">
            <a:off x="7213577" y="3810001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Obdélník 23"/>
          <p:cNvSpPr/>
          <p:nvPr/>
        </p:nvSpPr>
        <p:spPr>
          <a:xfrm flipV="1">
            <a:off x="7213601" y="3897010"/>
            <a:ext cx="49784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Obdélník 24"/>
          <p:cNvSpPr/>
          <p:nvPr/>
        </p:nvSpPr>
        <p:spPr>
          <a:xfrm flipV="1">
            <a:off x="7213601" y="4115167"/>
            <a:ext cx="49784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Obdélník 25"/>
          <p:cNvSpPr/>
          <p:nvPr/>
        </p:nvSpPr>
        <p:spPr>
          <a:xfrm flipV="1">
            <a:off x="7213600" y="4164403"/>
            <a:ext cx="262128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bdélník 26"/>
          <p:cNvSpPr/>
          <p:nvPr/>
        </p:nvSpPr>
        <p:spPr>
          <a:xfrm flipV="1">
            <a:off x="7213600" y="4199572"/>
            <a:ext cx="262128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Zaoblený obdélník 29"/>
          <p:cNvSpPr/>
          <p:nvPr/>
        </p:nvSpPr>
        <p:spPr bwMode="white">
          <a:xfrm>
            <a:off x="7213600" y="3962400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Zaoblený obdélník 30"/>
          <p:cNvSpPr/>
          <p:nvPr/>
        </p:nvSpPr>
        <p:spPr bwMode="white">
          <a:xfrm>
            <a:off x="9835343" y="406098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Obdélník 6"/>
          <p:cNvSpPr/>
          <p:nvPr/>
        </p:nvSpPr>
        <p:spPr>
          <a:xfrm>
            <a:off x="1" y="3649662"/>
            <a:ext cx="12192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1" y="3675528"/>
            <a:ext cx="12192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 flipV="1">
            <a:off x="8552068" y="3643090"/>
            <a:ext cx="3639933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>
          <a:xfrm>
            <a:off x="0" y="0"/>
            <a:ext cx="12192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09600" y="2401888"/>
            <a:ext cx="112776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8940800" y="4206240"/>
            <a:ext cx="1280160" cy="457200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5/1/2020</a:t>
            </a:fld>
            <a:endParaRPr lang="en-US" dirty="0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7213600" y="4205288"/>
            <a:ext cx="17272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11093451" y="1136"/>
            <a:ext cx="996949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pPr/>
              <a:t>5/1/2020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5486400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9600" y="1143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5/1/2020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5/1/2020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084" y="1981201"/>
            <a:ext cx="103632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5/1/2020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09600" y="2249425"/>
            <a:ext cx="53848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97600" y="2249425"/>
            <a:ext cx="53848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pPr/>
              <a:t>5/1/2020</a:t>
            </a:fld>
            <a:endParaRPr lang="en-US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6294968" y="2244970"/>
            <a:ext cx="5389033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291073" y="2708519"/>
            <a:ext cx="5389033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61BEF0D-F0BB-DE4B-95CE-6DB70DBA9567}" type="datetimeFigureOut">
              <a:rPr lang="en-US" smtClean="0"/>
              <a:pPr/>
              <a:t>5/1/2020</a:t>
            </a:fld>
            <a:endParaRPr lang="en-US" dirty="0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8778240" y="612648"/>
            <a:ext cx="1276352" cy="457200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5/1/2020</a:t>
            </a:fld>
            <a:endParaRPr lang="en-US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7010400" y="612648"/>
            <a:ext cx="176784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10899648" y="2272"/>
            <a:ext cx="1016000" cy="36576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5/1/2020</a:t>
            </a:fld>
            <a:endParaRPr lang="en-US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7137995" y="2010727"/>
            <a:ext cx="451104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203200" y="776287"/>
            <a:ext cx="6803136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pPr/>
              <a:t>5/1/2020</a:t>
            </a:fld>
            <a:endParaRPr lang="en-US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53913" y="1109161"/>
            <a:ext cx="782404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117924" y="3274309"/>
            <a:ext cx="34544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5/1/2020</a:t>
            </a:fld>
            <a:endParaRPr lang="en-US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délník 27"/>
          <p:cNvSpPr/>
          <p:nvPr/>
        </p:nvSpPr>
        <p:spPr>
          <a:xfrm>
            <a:off x="1" y="366819"/>
            <a:ext cx="12192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Obdélník 28"/>
          <p:cNvSpPr/>
          <p:nvPr/>
        </p:nvSpPr>
        <p:spPr>
          <a:xfrm>
            <a:off x="0" y="-1"/>
            <a:ext cx="12192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Obdélník 29"/>
          <p:cNvSpPr/>
          <p:nvPr/>
        </p:nvSpPr>
        <p:spPr>
          <a:xfrm>
            <a:off x="1" y="308277"/>
            <a:ext cx="12192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Obdélník 30"/>
          <p:cNvSpPr/>
          <p:nvPr/>
        </p:nvSpPr>
        <p:spPr>
          <a:xfrm flipV="1">
            <a:off x="7213577" y="360247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 flipV="1">
            <a:off x="7213601" y="440113"/>
            <a:ext cx="49784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Zaoblený obdélník 32"/>
          <p:cNvSpPr/>
          <p:nvPr/>
        </p:nvSpPr>
        <p:spPr bwMode="white">
          <a:xfrm>
            <a:off x="7209785" y="497504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Zaoblený obdélník 33"/>
          <p:cNvSpPr/>
          <p:nvPr/>
        </p:nvSpPr>
        <p:spPr bwMode="white">
          <a:xfrm>
            <a:off x="9831528" y="58894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Obdélník 34"/>
          <p:cNvSpPr/>
          <p:nvPr/>
        </p:nvSpPr>
        <p:spPr bwMode="invGray">
          <a:xfrm>
            <a:off x="12113288" y="-2001"/>
            <a:ext cx="76835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Obdélník 35"/>
          <p:cNvSpPr/>
          <p:nvPr/>
        </p:nvSpPr>
        <p:spPr bwMode="invGray">
          <a:xfrm>
            <a:off x="12059308" y="-2001"/>
            <a:ext cx="3657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Obdélník 36"/>
          <p:cNvSpPr/>
          <p:nvPr/>
        </p:nvSpPr>
        <p:spPr bwMode="invGray">
          <a:xfrm>
            <a:off x="12033904" y="-2001"/>
            <a:ext cx="12192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Obdélník 37"/>
          <p:cNvSpPr/>
          <p:nvPr/>
        </p:nvSpPr>
        <p:spPr bwMode="invGray">
          <a:xfrm>
            <a:off x="11967231" y="-2001"/>
            <a:ext cx="36576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Obdélník 38"/>
          <p:cNvSpPr/>
          <p:nvPr/>
        </p:nvSpPr>
        <p:spPr bwMode="invGray">
          <a:xfrm>
            <a:off x="11887569" y="380"/>
            <a:ext cx="73152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Obdélník 39"/>
          <p:cNvSpPr/>
          <p:nvPr/>
        </p:nvSpPr>
        <p:spPr bwMode="invGray">
          <a:xfrm>
            <a:off x="11831300" y="380"/>
            <a:ext cx="12192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609600" y="2249424"/>
            <a:ext cx="109728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8782048" y="612648"/>
            <a:ext cx="127635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5/1/2020</a:t>
            </a:fld>
            <a:endParaRPr lang="en-US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7010400" y="612648"/>
            <a:ext cx="176784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10899648" y="2272"/>
            <a:ext cx="1016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treq.korpus.cz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orpus.cz/" TargetMode="External"/><Relationship Id="rId2" Type="http://schemas.openxmlformats.org/officeDocument/2006/relationships/hyperlink" Target="http://treq.korpus.cz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iki.korpus.cz/doku.php/manualy:treq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33192" y="1882020"/>
            <a:ext cx="7766936" cy="1646302"/>
          </a:xfrm>
        </p:spPr>
        <p:txBody>
          <a:bodyPr/>
          <a:lstStyle/>
          <a:p>
            <a:pPr algn="ctr"/>
            <a:r>
              <a:rPr lang="cs-CZ" dirty="0" err="1"/>
              <a:t>Treq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0" y="3905794"/>
            <a:ext cx="8002694" cy="1725263"/>
          </a:xfrm>
        </p:spPr>
        <p:txBody>
          <a:bodyPr>
            <a:normAutofit/>
          </a:bodyPr>
          <a:lstStyle/>
          <a:p>
            <a:pPr algn="l"/>
            <a:r>
              <a:rPr lang="cs-CZ" sz="2100" dirty="0"/>
              <a:t>	Mgr. Věra Hejhalová, </a:t>
            </a:r>
            <a:r>
              <a:rPr lang="cs-CZ" sz="2100" dirty="0" err="1"/>
              <a:t>Ph.D</a:t>
            </a:r>
            <a:r>
              <a:rPr lang="cs-CZ" sz="2100" dirty="0"/>
              <a:t>.</a:t>
            </a:r>
          </a:p>
          <a:p>
            <a:pPr algn="l"/>
            <a:r>
              <a:rPr lang="cs-CZ" sz="5600" dirty="0"/>
              <a:t>	</a:t>
            </a:r>
          </a:p>
          <a:p>
            <a:pPr algn="l"/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9440701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Zobrazení výsledků – </a:t>
            </a:r>
            <a:r>
              <a:rPr lang="cs-CZ" dirty="0" err="1"/>
              <a:t>proklikem</a:t>
            </a:r>
            <a:r>
              <a:rPr lang="cs-CZ" dirty="0"/>
              <a:t> do </a:t>
            </a:r>
            <a:r>
              <a:rPr lang="cs-CZ" dirty="0" err="1"/>
              <a:t>InterCorpu</a:t>
            </a:r>
            <a:endParaRPr lang="cs-CZ" dirty="0"/>
          </a:p>
        </p:txBody>
      </p:sp>
      <p:pic>
        <p:nvPicPr>
          <p:cNvPr id="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1" y="2674813"/>
            <a:ext cx="12070353" cy="2933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Úkoly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Pokud jste dočetli až sem, nemělo by Vám činit obtíže využít aplikaci </a:t>
            </a:r>
            <a:r>
              <a:rPr lang="cs-CZ" dirty="0" err="1"/>
              <a:t>Treq</a:t>
            </a:r>
            <a:r>
              <a:rPr lang="cs-CZ" dirty="0"/>
              <a:t> tak, abyste zvládli následující úkoly:</a:t>
            </a:r>
          </a:p>
          <a:p>
            <a:pPr marL="800100" lvl="1" indent="-342900">
              <a:buFont typeface="+mj-lt"/>
              <a:buAutoNum type="arabicPeriod"/>
            </a:pPr>
            <a:r>
              <a:rPr lang="cs-CZ" dirty="0"/>
              <a:t>vyhledat </a:t>
            </a:r>
            <a:r>
              <a:rPr lang="cs-CZ" dirty="0" smtClean="0"/>
              <a:t>německé ekvivalenty </a:t>
            </a:r>
            <a:r>
              <a:rPr lang="cs-CZ" dirty="0"/>
              <a:t>českého slova „cesta“</a:t>
            </a:r>
          </a:p>
          <a:p>
            <a:pPr marL="800100" lvl="1" indent="-342900">
              <a:buFont typeface="+mj-lt"/>
              <a:buAutoNum type="arabicPeriod"/>
            </a:pPr>
            <a:r>
              <a:rPr lang="cs-CZ" dirty="0"/>
              <a:t>zjistit, zda se pro české slovo „přístup“ užívá také německý výraz „</a:t>
            </a:r>
            <a:r>
              <a:rPr lang="cs-CZ" dirty="0" err="1"/>
              <a:t>Herangehensweise</a:t>
            </a:r>
            <a:r>
              <a:rPr lang="cs-CZ" dirty="0"/>
              <a:t>“</a:t>
            </a:r>
          </a:p>
          <a:p>
            <a:pPr marL="800100" lvl="1" indent="-342900">
              <a:buFont typeface="+mj-lt"/>
              <a:buAutoNum type="arabicPeriod"/>
            </a:pPr>
            <a:r>
              <a:rPr lang="cs-CZ" dirty="0"/>
              <a:t>najít </a:t>
            </a:r>
            <a:r>
              <a:rPr lang="cs-CZ" dirty="0" smtClean="0"/>
              <a:t>německý ekvivalent </a:t>
            </a:r>
            <a:r>
              <a:rPr lang="cs-CZ" dirty="0"/>
              <a:t>českého frazému </a:t>
            </a:r>
            <a:r>
              <a:rPr lang="cs-CZ" i="1" dirty="0"/>
              <a:t>nechat někoho na holičkách </a:t>
            </a:r>
            <a:r>
              <a:rPr lang="cs-CZ" dirty="0"/>
              <a:t>(doporučení: při vyhledávání se soustřeďte pouze na část frazému </a:t>
            </a:r>
            <a:r>
              <a:rPr lang="cs-CZ" i="1" dirty="0"/>
              <a:t>na holičkách</a:t>
            </a:r>
            <a:r>
              <a:rPr lang="cs-CZ" dirty="0"/>
              <a:t>)</a:t>
            </a:r>
          </a:p>
          <a:p>
            <a:pPr marL="800100" lvl="1" indent="-342900">
              <a:buFont typeface="+mj-lt"/>
              <a:buAutoNum type="arabicPeriod"/>
            </a:pPr>
            <a:r>
              <a:rPr lang="cs-CZ" dirty="0"/>
              <a:t>najít dva nejběžnější německé ekvivalenty českého slova </a:t>
            </a:r>
            <a:r>
              <a:rPr lang="cs-CZ" i="1" dirty="0"/>
              <a:t>chuť</a:t>
            </a:r>
            <a:r>
              <a:rPr lang="cs-CZ" dirty="0"/>
              <a:t> a z kontextů zjistit rozdíl v jejich užívání</a:t>
            </a:r>
          </a:p>
          <a:p>
            <a:pPr marL="800100" lvl="1" indent="-342900">
              <a:buFont typeface="+mj-lt"/>
              <a:buAutoNum type="arabicPeriod"/>
            </a:pPr>
            <a:r>
              <a:rPr lang="cs-CZ" dirty="0"/>
              <a:t>zjistit, jak lze přeložit do češtiny italské slovo </a:t>
            </a:r>
            <a:r>
              <a:rPr lang="cs-CZ" i="1" dirty="0"/>
              <a:t>signora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934B04B7-1776-4CB2-898B-F037BFA62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Zdroje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ACB29B31-9439-42EF-88EF-8F7B6F19A2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Citace korpusu:</a:t>
            </a:r>
          </a:p>
          <a:p>
            <a:pPr lvl="1"/>
            <a:r>
              <a:rPr lang="cs-CZ" dirty="0"/>
              <a:t>Martin Vavřín – Alexandr Rosen (2015): </a:t>
            </a:r>
            <a:r>
              <a:rPr lang="cs-CZ" dirty="0" err="1"/>
              <a:t>Treq</a:t>
            </a:r>
            <a:r>
              <a:rPr lang="cs-CZ" dirty="0"/>
              <a:t>. FF UK, Praha. Dostupný z WWW: &lt;</a:t>
            </a:r>
            <a:r>
              <a:rPr lang="cs-CZ" u="sng" dirty="0">
                <a:hlinkClick r:id="rId2" tooltip="http://treq.korpus.cz"/>
              </a:rPr>
              <a:t>http://treq.korpus.cz</a:t>
            </a:r>
            <a:r>
              <a:rPr lang="cs-CZ" dirty="0"/>
              <a:t>&gt;</a:t>
            </a:r>
          </a:p>
          <a:p>
            <a:r>
              <a:rPr lang="cs-CZ" dirty="0"/>
              <a:t>Doporučená literatura:</a:t>
            </a:r>
          </a:p>
          <a:p>
            <a:pPr lvl="1"/>
            <a:r>
              <a:rPr lang="cs-CZ" dirty="0"/>
              <a:t>Michal Škrabal – Martin Vavřín (2017): Databáze překladových ekvivalentů </a:t>
            </a:r>
            <a:r>
              <a:rPr lang="cs-CZ" dirty="0" err="1"/>
              <a:t>Treq</a:t>
            </a:r>
            <a:r>
              <a:rPr lang="cs-CZ" dirty="0"/>
              <a:t>. </a:t>
            </a:r>
            <a:r>
              <a:rPr lang="cs-CZ" i="1" dirty="0"/>
              <a:t>Časopis pro moderní filologii</a:t>
            </a:r>
            <a:r>
              <a:rPr lang="cs-CZ" dirty="0"/>
              <a:t> 99 (2), s. 245–260</a:t>
            </a:r>
          </a:p>
          <a:p>
            <a:pPr lvl="1"/>
            <a:r>
              <a:rPr lang="cs-CZ" dirty="0"/>
              <a:t>Michal Škrabal – Martin Vavřín (2017):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Translation</a:t>
            </a:r>
            <a:r>
              <a:rPr lang="cs-CZ" dirty="0"/>
              <a:t> </a:t>
            </a:r>
            <a:r>
              <a:rPr lang="cs-CZ" dirty="0" err="1"/>
              <a:t>Equivalents</a:t>
            </a:r>
            <a:r>
              <a:rPr lang="cs-CZ" dirty="0"/>
              <a:t> Database (</a:t>
            </a:r>
            <a:r>
              <a:rPr lang="cs-CZ" dirty="0" err="1"/>
              <a:t>Treq</a:t>
            </a:r>
            <a:r>
              <a:rPr lang="cs-CZ" dirty="0"/>
              <a:t>) as a </a:t>
            </a:r>
            <a:r>
              <a:rPr lang="cs-CZ" dirty="0" err="1"/>
              <a:t>Lexicographer’s</a:t>
            </a:r>
            <a:r>
              <a:rPr lang="cs-CZ" dirty="0"/>
              <a:t> Aid. In: I. Kosem et al. (</a:t>
            </a:r>
            <a:r>
              <a:rPr lang="cs-CZ" dirty="0" err="1"/>
              <a:t>eds</a:t>
            </a:r>
            <a:r>
              <a:rPr lang="cs-CZ" dirty="0"/>
              <a:t>): </a:t>
            </a:r>
            <a:r>
              <a:rPr lang="cs-CZ" i="1" dirty="0" err="1"/>
              <a:t>Electronic</a:t>
            </a:r>
            <a:r>
              <a:rPr lang="cs-CZ" i="1" dirty="0"/>
              <a:t> </a:t>
            </a:r>
            <a:r>
              <a:rPr lang="cs-CZ" i="1" dirty="0" err="1"/>
              <a:t>lexicography</a:t>
            </a:r>
            <a:r>
              <a:rPr lang="cs-CZ" i="1" dirty="0"/>
              <a:t> in </a:t>
            </a:r>
            <a:r>
              <a:rPr lang="cs-CZ" i="1" dirty="0" err="1"/>
              <a:t>the</a:t>
            </a:r>
            <a:r>
              <a:rPr lang="cs-CZ" i="1" dirty="0"/>
              <a:t> 21st </a:t>
            </a:r>
            <a:r>
              <a:rPr lang="cs-CZ" i="1" dirty="0" err="1"/>
              <a:t>century</a:t>
            </a:r>
            <a:r>
              <a:rPr lang="cs-CZ" i="1" dirty="0"/>
              <a:t>. </a:t>
            </a:r>
            <a:r>
              <a:rPr lang="cs-CZ" i="1" dirty="0" err="1"/>
              <a:t>Proceedings</a:t>
            </a:r>
            <a:r>
              <a:rPr lang="cs-CZ" i="1" dirty="0"/>
              <a:t> </a:t>
            </a:r>
            <a:r>
              <a:rPr lang="cs-CZ" i="1" dirty="0" err="1"/>
              <a:t>of</a:t>
            </a:r>
            <a:r>
              <a:rPr lang="cs-CZ" i="1" dirty="0"/>
              <a:t> </a:t>
            </a:r>
            <a:r>
              <a:rPr lang="cs-CZ" i="1" dirty="0" err="1"/>
              <a:t>eLex</a:t>
            </a:r>
            <a:r>
              <a:rPr lang="cs-CZ" i="1" dirty="0"/>
              <a:t> 2017 </a:t>
            </a:r>
            <a:r>
              <a:rPr lang="cs-CZ" i="1" dirty="0" err="1"/>
              <a:t>conference</a:t>
            </a:r>
            <a:r>
              <a:rPr lang="cs-CZ" dirty="0"/>
              <a:t>. </a:t>
            </a:r>
            <a:r>
              <a:rPr lang="cs-CZ" dirty="0" err="1"/>
              <a:t>Lexical</a:t>
            </a:r>
            <a:r>
              <a:rPr lang="cs-CZ" dirty="0"/>
              <a:t> </a:t>
            </a:r>
            <a:r>
              <a:rPr lang="cs-CZ" dirty="0" err="1"/>
              <a:t>Computing</a:t>
            </a:r>
            <a:r>
              <a:rPr lang="cs-CZ" dirty="0"/>
              <a:t> CZ, s. r. o., Leiden, s. </a:t>
            </a:r>
            <a:r>
              <a:rPr lang="cs-CZ"/>
              <a:t>124–137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747356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Program této lekce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Charakteristika aplikace </a:t>
            </a:r>
            <a:r>
              <a:rPr lang="cs-CZ" dirty="0" err="1">
                <a:solidFill>
                  <a:schemeClr val="tx1"/>
                </a:solidFill>
              </a:rPr>
              <a:t>Treq</a:t>
            </a:r>
            <a:endParaRPr lang="cs-CZ" dirty="0">
              <a:solidFill>
                <a:schemeClr val="tx1"/>
              </a:solidFill>
            </a:endParaRPr>
          </a:p>
          <a:p>
            <a:r>
              <a:rPr lang="cs-CZ" dirty="0">
                <a:solidFill>
                  <a:schemeClr val="tx1"/>
                </a:solidFill>
              </a:rPr>
              <a:t>Využitelnost aplikace </a:t>
            </a:r>
            <a:r>
              <a:rPr lang="cs-CZ" dirty="0" err="1">
                <a:solidFill>
                  <a:schemeClr val="tx1"/>
                </a:solidFill>
              </a:rPr>
              <a:t>Treq</a:t>
            </a:r>
            <a:endParaRPr lang="cs-CZ" dirty="0">
              <a:solidFill>
                <a:schemeClr val="tx1"/>
              </a:solidFill>
            </a:endParaRPr>
          </a:p>
          <a:p>
            <a:r>
              <a:rPr lang="cs-CZ" dirty="0">
                <a:solidFill>
                  <a:schemeClr val="tx1"/>
                </a:solidFill>
              </a:rPr>
              <a:t>Přístup k </a:t>
            </a:r>
            <a:r>
              <a:rPr lang="cs-CZ" dirty="0" err="1">
                <a:solidFill>
                  <a:schemeClr val="tx1"/>
                </a:solidFill>
              </a:rPr>
              <a:t>Trequ</a:t>
            </a:r>
            <a:endParaRPr lang="cs-CZ" dirty="0">
              <a:solidFill>
                <a:schemeClr val="tx1"/>
              </a:solidFill>
            </a:endParaRPr>
          </a:p>
          <a:p>
            <a:r>
              <a:rPr lang="cs-CZ" dirty="0">
                <a:solidFill>
                  <a:schemeClr val="tx1"/>
                </a:solidFill>
              </a:rPr>
              <a:t>Vyhledávání v </a:t>
            </a:r>
            <a:r>
              <a:rPr lang="cs-CZ" dirty="0" err="1">
                <a:solidFill>
                  <a:schemeClr val="tx1"/>
                </a:solidFill>
              </a:rPr>
              <a:t>Trequ</a:t>
            </a:r>
            <a:r>
              <a:rPr lang="cs-CZ" dirty="0">
                <a:solidFill>
                  <a:schemeClr val="tx1"/>
                </a:solidFill>
              </a:rPr>
              <a:t>, zadání dotazu</a:t>
            </a:r>
          </a:p>
          <a:p>
            <a:r>
              <a:rPr lang="cs-CZ" dirty="0">
                <a:solidFill>
                  <a:schemeClr val="tx1"/>
                </a:solidFill>
              </a:rPr>
              <a:t>Vyhledávání v </a:t>
            </a:r>
            <a:r>
              <a:rPr lang="cs-CZ" dirty="0" err="1">
                <a:solidFill>
                  <a:schemeClr val="tx1"/>
                </a:solidFill>
              </a:rPr>
              <a:t>Trequ</a:t>
            </a:r>
            <a:r>
              <a:rPr lang="cs-CZ" dirty="0">
                <a:solidFill>
                  <a:schemeClr val="tx1"/>
                </a:solidFill>
              </a:rPr>
              <a:t>, zobrazení výsledků</a:t>
            </a:r>
          </a:p>
          <a:p>
            <a:r>
              <a:rPr lang="cs-CZ" dirty="0">
                <a:solidFill>
                  <a:schemeClr val="tx1"/>
                </a:solidFill>
              </a:rPr>
              <a:t>Vyhledávání v </a:t>
            </a:r>
            <a:r>
              <a:rPr lang="cs-CZ" dirty="0" err="1">
                <a:solidFill>
                  <a:schemeClr val="tx1"/>
                </a:solidFill>
              </a:rPr>
              <a:t>Trequ</a:t>
            </a:r>
            <a:r>
              <a:rPr lang="cs-CZ" dirty="0">
                <a:solidFill>
                  <a:schemeClr val="tx1"/>
                </a:solidFill>
              </a:rPr>
              <a:t>, provázanost s korpusem </a:t>
            </a:r>
            <a:r>
              <a:rPr lang="cs-CZ" dirty="0" err="1">
                <a:solidFill>
                  <a:schemeClr val="tx1"/>
                </a:solidFill>
              </a:rPr>
              <a:t>InterCorp</a:t>
            </a:r>
            <a:endParaRPr lang="cs-CZ" dirty="0">
              <a:solidFill>
                <a:schemeClr val="tx1"/>
              </a:solidFill>
            </a:endParaRPr>
          </a:p>
          <a:p>
            <a:r>
              <a:rPr lang="cs-CZ" dirty="0">
                <a:solidFill>
                  <a:schemeClr val="tx1"/>
                </a:solidFill>
              </a:rPr>
              <a:t>Úkoly – praktická práce s </a:t>
            </a:r>
            <a:r>
              <a:rPr lang="cs-CZ" dirty="0" err="1">
                <a:solidFill>
                  <a:schemeClr val="tx1"/>
                </a:solidFill>
              </a:rPr>
              <a:t>Treqem</a:t>
            </a:r>
            <a:endParaRPr lang="cs-CZ" dirty="0">
              <a:solidFill>
                <a:schemeClr val="tx1"/>
              </a:solidFill>
            </a:endParaRPr>
          </a:p>
          <a:p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Charakteristika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aplikace </a:t>
            </a:r>
            <a:r>
              <a:rPr lang="cs-CZ" dirty="0" err="1"/>
              <a:t>Treq</a:t>
            </a:r>
            <a:r>
              <a:rPr lang="cs-CZ" dirty="0"/>
              <a:t> je databází překladových ekvivalentů</a:t>
            </a:r>
          </a:p>
          <a:p>
            <a:r>
              <a:rPr lang="cs-CZ" dirty="0"/>
              <a:t>je založena na textech paralelního korpusu </a:t>
            </a:r>
            <a:r>
              <a:rPr lang="cs-CZ" dirty="0" err="1"/>
              <a:t>InterCorp</a:t>
            </a:r>
            <a:endParaRPr lang="cs-CZ" dirty="0"/>
          </a:p>
          <a:p>
            <a:r>
              <a:rPr lang="cs-CZ" dirty="0"/>
              <a:t>funguje obousměrně pro jazykové páry čeština-cizí jazyk a angličtina-cizí jazyk</a:t>
            </a:r>
          </a:p>
          <a:p>
            <a:r>
              <a:rPr lang="cs-CZ" dirty="0"/>
              <a:t>cizí jazyky jsou zde nabízeny v rozsahu odpovídajícím jazykům zastoupeným v </a:t>
            </a:r>
            <a:r>
              <a:rPr lang="cs-CZ" dirty="0" err="1"/>
              <a:t>InterCorpu</a:t>
            </a:r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Využitelnost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využití najde </a:t>
            </a:r>
            <a:r>
              <a:rPr lang="cs-CZ" dirty="0" err="1"/>
              <a:t>Treq</a:t>
            </a:r>
            <a:r>
              <a:rPr lang="cs-CZ" dirty="0"/>
              <a:t> tam, kde se </a:t>
            </a:r>
            <a:r>
              <a:rPr lang="cs-CZ" dirty="0" smtClean="0"/>
              <a:t>uživatelé učí </a:t>
            </a:r>
            <a:r>
              <a:rPr lang="cs-CZ" dirty="0"/>
              <a:t>pracovat s cizojazyčnými ekvivalenty a jejich výběrem a také se synonymy</a:t>
            </a:r>
          </a:p>
          <a:p>
            <a:r>
              <a:rPr lang="cs-CZ" dirty="0" err="1"/>
              <a:t>Treq</a:t>
            </a:r>
            <a:r>
              <a:rPr lang="cs-CZ" dirty="0"/>
              <a:t> nelze označit za slovník, protože mu chybí celá řada nezbytných lexikografických informací, ale disponuje na rozdíl od běžného slovníku velkou výhodou, kterou je propojení s autentickými texty ve formě konkordancí obsahujících vyhledaný ekvivalent</a:t>
            </a:r>
          </a:p>
          <a:p>
            <a:r>
              <a:rPr lang="cs-CZ" dirty="0"/>
              <a:t>z kontextů lze vyčíst stejné nebo ještě bohatší informace o významové a pragmatické stránce jazykového ekvivalentu než ze slovníku</a:t>
            </a:r>
          </a:p>
          <a:p>
            <a:r>
              <a:rPr lang="cs-CZ" dirty="0"/>
              <a:t>uživatel si užíváním </a:t>
            </a:r>
            <a:r>
              <a:rPr lang="cs-CZ" dirty="0" err="1"/>
              <a:t>Trequ</a:t>
            </a:r>
            <a:r>
              <a:rPr lang="cs-CZ" dirty="0"/>
              <a:t> cvičí nejen své jazykové znalosti, ale i svůj jazykový cit a senzibilizuje se na práci s textovým materiálem a jeho výpovědní hodnotou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Přístup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na webové adrese </a:t>
            </a:r>
            <a:r>
              <a:rPr lang="cs-CZ" dirty="0">
                <a:hlinkClick r:id="rId2"/>
              </a:rPr>
              <a:t>treq.korpus.cz</a:t>
            </a:r>
            <a:endParaRPr lang="cs-CZ" dirty="0"/>
          </a:p>
          <a:p>
            <a:r>
              <a:rPr lang="cs-CZ" dirty="0"/>
              <a:t>nebo ze stránky </a:t>
            </a:r>
            <a:r>
              <a:rPr lang="cs-CZ" dirty="0">
                <a:hlinkClick r:id="rId3"/>
              </a:rPr>
              <a:t>www.korpus.cz  </a:t>
            </a:r>
            <a:r>
              <a:rPr lang="cs-CZ" dirty="0"/>
              <a:t>(v horním menu nabídka </a:t>
            </a:r>
            <a:r>
              <a:rPr lang="cs-CZ" dirty="0" err="1"/>
              <a:t>Treq</a:t>
            </a:r>
            <a:r>
              <a:rPr lang="cs-CZ" dirty="0"/>
              <a:t>)</a:t>
            </a:r>
          </a:p>
          <a:p>
            <a:r>
              <a:rPr lang="cs-CZ" dirty="0"/>
              <a:t>aplikace nevyžaduje přihlášení ani registraci v ČNK </a:t>
            </a:r>
          </a:p>
          <a:p>
            <a:r>
              <a:rPr lang="cs-CZ" dirty="0"/>
              <a:t>může ji používat kdokoli s přístupem k internetu</a:t>
            </a:r>
          </a:p>
          <a:p>
            <a:r>
              <a:rPr lang="cs-CZ" dirty="0"/>
              <a:t>více informací </a:t>
            </a:r>
            <a:r>
              <a:rPr lang="cs-CZ" dirty="0">
                <a:hlinkClick r:id="rId4"/>
              </a:rPr>
              <a:t>v manuálu na korpusové wiki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3475" y="620486"/>
            <a:ext cx="10972800" cy="1066800"/>
          </a:xfrm>
        </p:spPr>
        <p:txBody>
          <a:bodyPr/>
          <a:lstStyle/>
          <a:p>
            <a:r>
              <a:rPr lang="cs-CZ" dirty="0"/>
              <a:t>Vyhledávání – zadání dotazu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609600" y="1844825"/>
            <a:ext cx="8821783" cy="4164089"/>
          </a:xfrm>
        </p:spPr>
        <p:txBody>
          <a:bodyPr>
            <a:normAutofit fontScale="85000" lnSpcReduction="20000"/>
          </a:bodyPr>
          <a:lstStyle/>
          <a:p>
            <a:r>
              <a:rPr lang="cs-CZ" dirty="0"/>
              <a:t>Krok 1: zvolení výchozího a cílového jazyka</a:t>
            </a:r>
          </a:p>
          <a:p>
            <a:r>
              <a:rPr lang="cs-CZ" dirty="0"/>
              <a:t>Krok 2: zadání hledaného výrazu</a:t>
            </a:r>
          </a:p>
          <a:p>
            <a:pPr lvl="1"/>
            <a:r>
              <a:rPr lang="cs-CZ" dirty="0"/>
              <a:t>vyhledávané slovo musí být slovo z jazyka označeného jako výchozí</a:t>
            </a:r>
          </a:p>
          <a:p>
            <a:pPr lvl="1"/>
            <a:r>
              <a:rPr lang="cs-CZ" dirty="0"/>
              <a:t>vyhledávané slovo lze formulovat jako:</a:t>
            </a:r>
          </a:p>
          <a:p>
            <a:pPr lvl="2"/>
            <a:r>
              <a:rPr lang="cs-CZ" dirty="0"/>
              <a:t>určitý slovní tvar</a:t>
            </a:r>
          </a:p>
          <a:p>
            <a:pPr lvl="2"/>
            <a:r>
              <a:rPr lang="cs-CZ" dirty="0"/>
              <a:t>lemma</a:t>
            </a:r>
          </a:p>
          <a:p>
            <a:pPr lvl="2"/>
            <a:r>
              <a:rPr lang="cs-CZ" dirty="0"/>
              <a:t>víceslovné spojení</a:t>
            </a:r>
          </a:p>
          <a:p>
            <a:pPr lvl="2"/>
            <a:r>
              <a:rPr lang="cs-CZ" dirty="0"/>
              <a:t>lze užít i regulární výrazy</a:t>
            </a:r>
          </a:p>
          <a:p>
            <a:pPr lvl="2"/>
            <a:r>
              <a:rPr lang="cs-CZ" dirty="0"/>
              <a:t>lze nechat ignorovat malá a velká písmena</a:t>
            </a:r>
          </a:p>
          <a:p>
            <a:pPr lvl="1"/>
            <a:r>
              <a:rPr lang="cs-CZ" dirty="0"/>
              <a:t>hledání lze provést ve všech textech </a:t>
            </a:r>
            <a:r>
              <a:rPr lang="cs-CZ" dirty="0" err="1"/>
              <a:t>InterCorpu</a:t>
            </a:r>
            <a:r>
              <a:rPr lang="cs-CZ" dirty="0"/>
              <a:t>, nebo lze omezit zdrojové texty na:</a:t>
            </a:r>
          </a:p>
          <a:p>
            <a:pPr lvl="2"/>
            <a:r>
              <a:rPr lang="cs-CZ" dirty="0"/>
              <a:t>beletristické jádro (texty ručně zkontrolované a zarovnané) </a:t>
            </a:r>
          </a:p>
          <a:p>
            <a:pPr lvl="2"/>
            <a:r>
              <a:rPr lang="cs-CZ" dirty="0"/>
              <a:t>některou z kolekcí (texty automaticky zarovnané)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0411" y="685800"/>
            <a:ext cx="10972800" cy="1066800"/>
          </a:xfrm>
        </p:spPr>
        <p:txBody>
          <a:bodyPr/>
          <a:lstStyle/>
          <a:p>
            <a:r>
              <a:rPr lang="cs-CZ" dirty="0"/>
              <a:t>Zadání dotazu - názorně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88962" y="1750219"/>
            <a:ext cx="11190427" cy="4366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Zobrazení výsledků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výsledkem hledání je seznam překladových ekvivalentů</a:t>
            </a:r>
          </a:p>
          <a:p>
            <a:r>
              <a:rPr lang="cs-CZ" dirty="0" err="1"/>
              <a:t>proklikem</a:t>
            </a:r>
            <a:r>
              <a:rPr lang="cs-CZ" dirty="0"/>
              <a:t> jednotlivých ekvivalentů se uživatel dostane do korpusu </a:t>
            </a:r>
            <a:r>
              <a:rPr lang="cs-CZ" dirty="0" err="1"/>
              <a:t>InterCorp</a:t>
            </a:r>
            <a:r>
              <a:rPr lang="cs-CZ" dirty="0"/>
              <a:t>, který mu zobrazí zarovnané texty obsahující jak výraz jazyka výchozího, tak nabídnutý ekvivalent jazyka cílového</a:t>
            </a:r>
          </a:p>
          <a:p>
            <a:r>
              <a:rPr lang="cs-CZ" dirty="0"/>
              <a:t>na těchto kontextech lze ověřit, zda zvolený ekvivalent odpovídá nárokům hledaného ekvivalentu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Zobrazení výsledků - souhrn</a:t>
            </a:r>
          </a:p>
        </p:txBody>
      </p:sp>
      <p:pic>
        <p:nvPicPr>
          <p:cNvPr id="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81147" y="1962150"/>
            <a:ext cx="10008114" cy="427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istický">
  <a:themeElements>
    <a:clrScheme name="Urbanistický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istický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ist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186</TotalTime>
  <Words>328</Words>
  <Application>Microsoft Office PowerPoint</Application>
  <PresentationFormat>Vlastní</PresentationFormat>
  <Paragraphs>60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Urbanistický</vt:lpstr>
      <vt:lpstr>Treq</vt:lpstr>
      <vt:lpstr>Program této lekce</vt:lpstr>
      <vt:lpstr>Charakteristika</vt:lpstr>
      <vt:lpstr>Využitelnost</vt:lpstr>
      <vt:lpstr>Přístup</vt:lpstr>
      <vt:lpstr>Vyhledávání – zadání dotazu</vt:lpstr>
      <vt:lpstr>Zadání dotazu - názorně</vt:lpstr>
      <vt:lpstr>Zobrazení výsledků</vt:lpstr>
      <vt:lpstr>Zobrazení výsledků - souhrn</vt:lpstr>
      <vt:lpstr>Zobrazení výsledků – proklikem do InterCorpu</vt:lpstr>
      <vt:lpstr>Úkoly</vt:lpstr>
      <vt:lpstr>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Kateřina Šormová</dc:creator>
  <cp:lastModifiedBy>Věra Hejhalová</cp:lastModifiedBy>
  <cp:revision>8</cp:revision>
  <dcterms:created xsi:type="dcterms:W3CDTF">2016-12-22T22:00:05Z</dcterms:created>
  <dcterms:modified xsi:type="dcterms:W3CDTF">2020-05-01T07:29:33Z</dcterms:modified>
</cp:coreProperties>
</file>