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316" r:id="rId5"/>
    <p:sldId id="291" r:id="rId6"/>
    <p:sldId id="296" r:id="rId7"/>
    <p:sldId id="295" r:id="rId8"/>
    <p:sldId id="297" r:id="rId9"/>
    <p:sldId id="299" r:id="rId10"/>
    <p:sldId id="302" r:id="rId11"/>
    <p:sldId id="298" r:id="rId12"/>
    <p:sldId id="303" r:id="rId13"/>
    <p:sldId id="304" r:id="rId14"/>
    <p:sldId id="305" r:id="rId15"/>
    <p:sldId id="30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99"/>
    <a:srgbClr val="76B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1" d="100"/>
          <a:sy n="81" d="100"/>
        </p:scale>
        <p:origin x="15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7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8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25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3F199">
                <a:alpha val="81176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2714-2906-402C-9018-4E6B8AB11315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6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2592288"/>
          </a:xfrm>
        </p:spPr>
        <p:txBody>
          <a:bodyPr>
            <a:normAutofit/>
          </a:bodyPr>
          <a:lstStyle/>
          <a:p>
            <a:r>
              <a:rPr lang="cs-CZ" sz="4900">
                <a:latin typeface="Book Antiqua" pitchFamily="18" charset="0"/>
              </a:rPr>
              <a:t>Nástup vojenské šlechty</a:t>
            </a:r>
            <a:br>
              <a:rPr lang="cs-CZ">
                <a:latin typeface="Book Antiqua" pitchFamily="18" charset="0"/>
              </a:rPr>
            </a:br>
            <a:r>
              <a:rPr lang="cs-CZ" sz="3200">
                <a:latin typeface="Book Antiqua" pitchFamily="18" charset="0"/>
              </a:rPr>
              <a:t>(Období Heian a Kamakura)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520280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Vznik vojenských družin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Boje Genpei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Založení šógunátu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Vláda rodu Hódžó</a:t>
            </a:r>
          </a:p>
        </p:txBody>
      </p:sp>
    </p:spTree>
    <p:extLst>
      <p:ext uri="{BB962C8B-B14F-4D97-AF65-F5344CB8AC3E}">
        <p14:creationId xmlns:p14="http://schemas.microsoft.com/office/powerpoint/2010/main" val="14254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3. Založení šógunátu</a:t>
            </a:r>
            <a:endParaRPr lang="cs-CZ" sz="14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00323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>
                <a:latin typeface="Book Antiqua" pitchFamily="18" charset="0"/>
              </a:rPr>
              <a:t>politika vůči vazalům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1183/10  dekretem právo na faktickou vládu ve „V provinciích“</a:t>
            </a:r>
          </a:p>
          <a:p>
            <a:pPr lvl="2"/>
            <a:r>
              <a:rPr lang="cs-CZ" sz="1800">
                <a:latin typeface="Book Antiqua" pitchFamily="18" charset="0"/>
              </a:rPr>
              <a:t>rozmisťování věrných vazalů (gokenin)</a:t>
            </a:r>
          </a:p>
          <a:p>
            <a:pPr lvl="2"/>
            <a:endParaRPr lang="cs-CZ" sz="1800">
              <a:latin typeface="Book Antiqua" pitchFamily="18" charset="0"/>
            </a:endParaRPr>
          </a:p>
          <a:p>
            <a:pPr lvl="1"/>
            <a:r>
              <a:rPr lang="cs-CZ" sz="2000">
                <a:latin typeface="Book Antiqua" pitchFamily="18" charset="0"/>
              </a:rPr>
              <a:t>hejtman  (</a:t>
            </a:r>
            <a:r>
              <a:rPr lang="cs-CZ" sz="2000" i="1">
                <a:latin typeface="Book Antiqua" pitchFamily="18" charset="0"/>
              </a:rPr>
              <a:t>šugo</a:t>
            </a:r>
            <a:r>
              <a:rPr lang="cs-CZ" sz="2000">
                <a:latin typeface="Book Antiqua" pitchFamily="18" charset="0"/>
              </a:rPr>
              <a:t>)</a:t>
            </a:r>
          </a:p>
          <a:p>
            <a:pPr lvl="2"/>
            <a:r>
              <a:rPr lang="cs-CZ" sz="1600">
                <a:latin typeface="Book Antiqua" pitchFamily="18" charset="0"/>
              </a:rPr>
              <a:t>obrovské nové policejní a velit. pravomoce</a:t>
            </a:r>
          </a:p>
          <a:p>
            <a:pPr lvl="2"/>
            <a:r>
              <a:rPr lang="cs-CZ" sz="1600">
                <a:latin typeface="Book Antiqua" pitchFamily="18" charset="0"/>
              </a:rPr>
              <a:t>hlídali ostatní vazaly</a:t>
            </a:r>
          </a:p>
          <a:p>
            <a:pPr lvl="1"/>
            <a:endParaRPr lang="cs-CZ" sz="2000">
              <a:latin typeface="Book Antiqua" pitchFamily="18" charset="0"/>
            </a:endParaRPr>
          </a:p>
          <a:p>
            <a:pPr lvl="1"/>
            <a:r>
              <a:rPr lang="cs-CZ" sz="2000">
                <a:latin typeface="Book Antiqua" pitchFamily="18" charset="0"/>
              </a:rPr>
              <a:t>správce (</a:t>
            </a:r>
            <a:r>
              <a:rPr lang="cs-CZ" sz="2000" i="1">
                <a:latin typeface="Book Antiqua" pitchFamily="18" charset="0"/>
              </a:rPr>
              <a:t>džitó</a:t>
            </a:r>
            <a:r>
              <a:rPr lang="cs-CZ" sz="2000">
                <a:latin typeface="Book Antiqua" pitchFamily="18" charset="0"/>
              </a:rPr>
              <a:t>)</a:t>
            </a:r>
          </a:p>
          <a:p>
            <a:pPr lvl="2"/>
            <a:r>
              <a:rPr lang="cs-CZ" sz="1600">
                <a:latin typeface="Book Antiqua" pitchFamily="18" charset="0"/>
              </a:rPr>
              <a:t>dozor na odvod daní; manipulace s půdou</a:t>
            </a:r>
          </a:p>
        </p:txBody>
      </p:sp>
    </p:spTree>
    <p:extLst>
      <p:ext uri="{BB962C8B-B14F-4D97-AF65-F5344CB8AC3E}">
        <p14:creationId xmlns:p14="http://schemas.microsoft.com/office/powerpoint/2010/main" val="101943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4. Vláda rodu Hódžó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‒"/>
            </a:pPr>
            <a:r>
              <a:rPr lang="cs-CZ" sz="2000">
                <a:latin typeface="Book Antiqua" pitchFamily="18" charset="0"/>
              </a:rPr>
              <a:t>Joritomo šógunem…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1192  „seii taišógun“</a:t>
            </a:r>
            <a:endParaRPr lang="cs-CZ" altLang="ja-JP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1195 rezignuje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Joritomo faktický, </a:t>
            </a:r>
            <a:r>
              <a:rPr lang="cs-CZ" sz="1600" u="sng">
                <a:latin typeface="Book Antiqua" pitchFamily="18" charset="0"/>
              </a:rPr>
              <a:t>nezpochybnitelný mocenský</a:t>
            </a:r>
            <a:r>
              <a:rPr lang="cs-CZ" sz="1600">
                <a:latin typeface="Book Antiqua" pitchFamily="18" charset="0"/>
              </a:rPr>
              <a:t> vládce nad buke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2000">
                <a:latin typeface="Book Antiqua" pitchFamily="18" charset="0"/>
              </a:rPr>
              <a:t>vazalské vztahy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obecně požadavky ochrany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elitních vazalů asi 6000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>
                <a:latin typeface="Book Antiqua" pitchFamily="18" charset="0"/>
              </a:rPr>
              <a:t>goon</a:t>
            </a:r>
            <a:r>
              <a:rPr lang="cs-CZ" sz="1600">
                <a:latin typeface="Book Antiqua" pitchFamily="18" charset="0"/>
              </a:rPr>
              <a:t>  &gt;  garance půdy a 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>
                <a:latin typeface="Book Antiqua" pitchFamily="18" charset="0"/>
              </a:rPr>
              <a:t>hókó</a:t>
            </a:r>
            <a:r>
              <a:rPr lang="cs-CZ" sz="1600">
                <a:latin typeface="Book Antiqua" pitchFamily="18" charset="0"/>
              </a:rPr>
              <a:t>  &gt;  povinnost vojenské služby  a  osobní bojové nasazení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strážní služba (Kjóto, Kamakura) :  značné ekonm. břemeno </a:t>
            </a:r>
            <a:endParaRPr lang="cs-CZ" sz="1600">
              <a:latin typeface="Book Antiqua" pitchFamily="18" charset="0"/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>
                <a:latin typeface="Book Antiqua" pitchFamily="18" charset="0"/>
              </a:rPr>
              <a:t>status buši :  1) lukostřelba  2) půdní državy  3) ve služební struktuře</a:t>
            </a:r>
          </a:p>
        </p:txBody>
      </p:sp>
    </p:spTree>
    <p:extLst>
      <p:ext uri="{BB962C8B-B14F-4D97-AF65-F5344CB8AC3E}">
        <p14:creationId xmlns:p14="http://schemas.microsoft.com/office/powerpoint/2010/main" val="121715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4. Vláda rodu Hódžó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1199 Joritomo umírá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syn Joriie (1182 – 1204) 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syn Sanetomo (1192 – 1219)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zavražděn nečekaně Kugjóem (syn Joriieho), Kugjó sám vzápětí zabit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40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zvraty: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Hódžó Tokimasa </a:t>
            </a:r>
            <a:r>
              <a:rPr lang="cs-CZ" sz="1400">
                <a:latin typeface="Book Antiqua" pitchFamily="18" charset="0"/>
                <a:sym typeface="Wingdings" pitchFamily="2" charset="2"/>
              </a:rPr>
              <a:t> </a:t>
            </a:r>
            <a:r>
              <a:rPr lang="cs-CZ" sz="1400" i="1">
                <a:latin typeface="Book Antiqua" pitchFamily="18" charset="0"/>
                <a:sym typeface="Wingdings" pitchFamily="2" charset="2"/>
              </a:rPr>
              <a:t>Samurai dokoro</a:t>
            </a:r>
            <a:r>
              <a:rPr lang="cs-CZ" sz="1400">
                <a:latin typeface="Book Antiqua" pitchFamily="18" charset="0"/>
                <a:sym typeface="Wingdings" pitchFamily="2" charset="2"/>
              </a:rPr>
              <a:t>, titul „regent šikken“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  <a:sym typeface="Wingdings" pitchFamily="2" charset="2"/>
              </a:rPr>
              <a:t>1204 Tokimasa zavraždí Joriieho, ovšem končí 1215 v klášteře</a:t>
            </a:r>
            <a:endParaRPr lang="cs-CZ" sz="14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0">
              <a:latin typeface="Book Antiqua" pitchFamily="18" charset="0"/>
            </a:endParaRPr>
          </a:p>
          <a:p>
            <a:pPr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silný tandem Masako – Jošitoki (1163-1224)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1213 Jošitoki odstranil Wadu Jošimoriho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po 1219 v čele </a:t>
            </a:r>
            <a:r>
              <a:rPr lang="cs-CZ" sz="1400" i="1">
                <a:latin typeface="Book Antiqua" pitchFamily="18" charset="0"/>
              </a:rPr>
              <a:t>Samurai dokoro</a:t>
            </a:r>
            <a:r>
              <a:rPr lang="cs-CZ" sz="1400">
                <a:latin typeface="Book Antiqua" pitchFamily="18" charset="0"/>
              </a:rPr>
              <a:t> i regentem šikken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400">
              <a:latin typeface="Book Antiqua" pitchFamily="18" charset="0"/>
            </a:endParaRPr>
          </a:p>
          <a:p>
            <a:pPr marL="342900" lvl="1" indent="-342900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konsenzuální typ vlády – rada 13 vazalů</a:t>
            </a:r>
          </a:p>
        </p:txBody>
      </p:sp>
    </p:spTree>
    <p:extLst>
      <p:ext uri="{BB962C8B-B14F-4D97-AF65-F5344CB8AC3E}">
        <p14:creationId xmlns:p14="http://schemas.microsoft.com/office/powerpoint/2010/main" val="571828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4. Vláda rodu Hódžó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 indent="-257175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1221 marný pokus excísaře Gotoby (nepokoje Džókjú)</a:t>
            </a:r>
          </a:p>
          <a:p>
            <a:pPr lvl="1">
              <a:buFont typeface="Calibri" pitchFamily="34" charset="0"/>
              <a:buChar char="‒"/>
            </a:pPr>
            <a:endParaRPr lang="cs-CZ" sz="12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dopady:</a:t>
            </a:r>
          </a:p>
          <a:p>
            <a:pPr marL="987425"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místodržitelství v Rokuhaře</a:t>
            </a:r>
          </a:p>
          <a:p>
            <a:pPr marL="987425"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potrestání dvora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v čele vzdělaný Jasutoki (1183-1242)</a:t>
            </a:r>
          </a:p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marL="360363"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snaha posílit konsenzuální charakter a stabilitu</a:t>
            </a:r>
          </a:p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1225 Jasutoki zal. úřad „kontrasignatáře“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Rada </a:t>
            </a:r>
            <a:r>
              <a:rPr lang="cs-CZ" sz="1400" i="1">
                <a:latin typeface="Book Antiqua" pitchFamily="18" charset="0"/>
              </a:rPr>
              <a:t>Hjódžóšú</a:t>
            </a:r>
            <a:r>
              <a:rPr lang="cs-CZ" sz="1400">
                <a:latin typeface="Book Antiqua" pitchFamily="18" charset="0"/>
              </a:rPr>
              <a:t> (Shromáždění rádců)</a:t>
            </a:r>
          </a:p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marL="360363"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potřeba vlády práva, kodifikace, standardizace „zvyků“ </a:t>
            </a:r>
            <a:r>
              <a:rPr lang="cs-CZ" sz="1800">
                <a:latin typeface="Book Antiqua" pitchFamily="18" charset="0"/>
                <a:sym typeface="Wingdings" pitchFamily="2" charset="2"/>
              </a:rPr>
              <a:t> </a:t>
            </a:r>
          </a:p>
          <a:p>
            <a:pPr marL="85725" indent="0">
              <a:buNone/>
            </a:pPr>
            <a:r>
              <a:rPr lang="cs-CZ" sz="1800">
                <a:latin typeface="Book Antiqua" pitchFamily="18" charset="0"/>
                <a:sym typeface="Wingdings" pitchFamily="2" charset="2"/>
              </a:rPr>
              <a:t>     1232 </a:t>
            </a:r>
            <a:r>
              <a:rPr lang="cs-CZ" sz="1800" i="1">
                <a:latin typeface="Book Antiqua" pitchFamily="18" charset="0"/>
                <a:sym typeface="Wingdings" pitchFamily="2" charset="2"/>
              </a:rPr>
              <a:t>Regule Džókjú</a:t>
            </a:r>
            <a:r>
              <a:rPr lang="cs-CZ" sz="1800">
                <a:latin typeface="Book Antiqua" pitchFamily="18" charset="0"/>
                <a:sym typeface="Wingdings" pitchFamily="2" charset="2"/>
              </a:rPr>
              <a:t> (také </a:t>
            </a:r>
            <a:r>
              <a:rPr lang="cs-CZ" sz="1800" i="1">
                <a:latin typeface="Book Antiqua" pitchFamily="18" charset="0"/>
                <a:sym typeface="Wingdings" pitchFamily="2" charset="2"/>
              </a:rPr>
              <a:t>Goseibai šikimoku</a:t>
            </a:r>
            <a:r>
              <a:rPr lang="cs-CZ" sz="1800">
                <a:latin typeface="Book Antiqua" pitchFamily="18" charset="0"/>
                <a:sym typeface="Wingdings" pitchFamily="2" charset="2"/>
              </a:rPr>
              <a:t>)</a:t>
            </a:r>
          </a:p>
          <a:p>
            <a:pPr lvl="1">
              <a:buFont typeface="Calibri" pitchFamily="34" charset="0"/>
              <a:buChar char="‒"/>
            </a:pPr>
            <a:r>
              <a:rPr lang="cs-CZ" sz="1400">
                <a:latin typeface="Book Antiqua" pitchFamily="18" charset="0"/>
                <a:sym typeface="Wingdings" pitchFamily="2" charset="2"/>
              </a:rPr>
              <a:t>51 srozumitelných, praktických norem (Vasiljevová s. 163)</a:t>
            </a:r>
          </a:p>
          <a:p>
            <a:pPr lvl="1">
              <a:buFont typeface="Calibri" pitchFamily="34" charset="0"/>
              <a:buChar char="‒"/>
            </a:pPr>
            <a:r>
              <a:rPr lang="cs-CZ" sz="1400">
                <a:latin typeface="Book Antiqua" pitchFamily="18" charset="0"/>
                <a:sym typeface="Wingdings" pitchFamily="2" charset="2"/>
              </a:rPr>
              <a:t>princip „dóri“</a:t>
            </a:r>
            <a:endParaRPr lang="cs-CZ" sz="1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22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4. Vláda rodu Hódžó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‒"/>
            </a:pPr>
            <a:r>
              <a:rPr lang="cs-CZ" sz="2000">
                <a:latin typeface="Book Antiqua" pitchFamily="18" charset="0"/>
              </a:rPr>
              <a:t>politika Tokijoriho (1227-63)</a:t>
            </a:r>
          </a:p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sekretariát </a:t>
            </a:r>
            <a:r>
              <a:rPr lang="cs-CZ" sz="1800" i="1">
                <a:latin typeface="Book Antiqua" pitchFamily="18" charset="0"/>
              </a:rPr>
              <a:t>hikicukešú</a:t>
            </a:r>
            <a:r>
              <a:rPr lang="cs-CZ" sz="1800">
                <a:latin typeface="Book Antiqua" pitchFamily="18" charset="0"/>
              </a:rPr>
              <a:t> – příprava kauz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koncentrace moci hlavní větve rodu (tokusó)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zničení rodů Nagoe a Miura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2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5. Mongolské vpády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‒"/>
            </a:pPr>
            <a:r>
              <a:rPr lang="cs-CZ" sz="2000">
                <a:latin typeface="Book Antiqua" pitchFamily="18" charset="0"/>
              </a:rPr>
              <a:t>1271 nástup Jüanů</a:t>
            </a:r>
          </a:p>
          <a:p>
            <a:pPr lvl="1">
              <a:buFont typeface="Calibri" pitchFamily="34" charset="0"/>
              <a:buChar char="‒"/>
            </a:pPr>
            <a:endParaRPr lang="cs-CZ" sz="14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1268,  1269 a 1271  tři poselstva s požadavky tributu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1274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20 000 mong. + 10 000 kor. vojáků na 900 lodích na Cušimu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obrana Hakatského zálivu rod Šóni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1275 poselstvo sťato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  <a:p>
            <a:pPr lvl="1">
              <a:buFont typeface="Calibri" pitchFamily="34" charset="0"/>
              <a:buChar char="‒"/>
            </a:pPr>
            <a:r>
              <a:rPr lang="cs-CZ" sz="1800">
                <a:latin typeface="Book Antiqua" pitchFamily="18" charset="0"/>
              </a:rPr>
              <a:t>1281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2 armády, na Takašimě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při přípravě na útok tajfun, pol. z 900 lodí potopena</a:t>
            </a:r>
          </a:p>
          <a:p>
            <a:pPr lvl="2">
              <a:buFont typeface="Calibri" pitchFamily="34" charset="0"/>
              <a:buChar char="‒"/>
            </a:pPr>
            <a:r>
              <a:rPr lang="cs-CZ" sz="1600">
                <a:latin typeface="Book Antiqua" pitchFamily="18" charset="0"/>
              </a:rPr>
              <a:t>¾ sil Mongolů zničeny</a:t>
            </a:r>
          </a:p>
          <a:p>
            <a:pPr lvl="1">
              <a:buFont typeface="Calibri" pitchFamily="34" charset="0"/>
              <a:buChar char="‒"/>
            </a:pPr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43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literatura – </a:t>
            </a:r>
            <a:r>
              <a:rPr lang="ja-JP" altLang="en-US" sz="2000">
                <a:latin typeface="Book Antiqua" pitchFamily="18" charset="0"/>
              </a:rPr>
              <a:t>文献</a:t>
            </a:r>
            <a:endParaRPr lang="cs-CZ" altLang="ja-JP" sz="2000">
              <a:latin typeface="Book Antiqua" pitchFamily="18" charset="0"/>
            </a:endParaRPr>
          </a:p>
          <a:p>
            <a:endParaRPr lang="cs-CZ" altLang="ja-JP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Reischauer, Craig, s. 42-51</a:t>
            </a:r>
            <a:endParaRPr lang="cs-CZ" sz="2000" i="1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Vasiljevová, s. 128-135, 143-170 </a:t>
            </a:r>
          </a:p>
          <a:p>
            <a:r>
              <a:rPr lang="cs-CZ" sz="2000">
                <a:latin typeface="Book Antiqua" pitchFamily="18" charset="0"/>
              </a:rPr>
              <a:t>Boháčková, s. 66   + tematicky další kap.</a:t>
            </a:r>
          </a:p>
          <a:p>
            <a:r>
              <a:rPr lang="cs-CZ" sz="2000" i="1">
                <a:latin typeface="Book Antiqua" pitchFamily="18" charset="0"/>
              </a:rPr>
              <a:t>Cambridge History</a:t>
            </a:r>
            <a:r>
              <a:rPr lang="cs-CZ" sz="2000">
                <a:latin typeface="Book Antiqua" pitchFamily="18" charset="0"/>
              </a:rPr>
              <a:t>, sv. 2 a 3</a:t>
            </a:r>
          </a:p>
          <a:p>
            <a:r>
              <a:rPr lang="cs-CZ" sz="2000">
                <a:latin typeface="Book Antiqua" pitchFamily="18" charset="0"/>
              </a:rPr>
              <a:t>Sansom, </a:t>
            </a:r>
            <a:r>
              <a:rPr lang="cs-CZ" sz="2000" i="1">
                <a:latin typeface="Book Antiqua" pitchFamily="18" charset="0"/>
              </a:rPr>
              <a:t>A History of Japan</a:t>
            </a:r>
            <a:r>
              <a:rPr lang="cs-CZ" sz="2000">
                <a:latin typeface="Book Antiqua" pitchFamily="18" charset="0"/>
              </a:rPr>
              <a:t>, 1. a 2 sv.</a:t>
            </a:r>
          </a:p>
          <a:p>
            <a:pPr lvl="0"/>
            <a:endParaRPr lang="cs-CZ" sz="2000">
              <a:latin typeface="Book Antiqua" pitchFamily="18" charset="0"/>
            </a:endParaRPr>
          </a:p>
          <a:p>
            <a:pPr lvl="0"/>
            <a:r>
              <a:rPr lang="en-US" sz="2000">
                <a:latin typeface="Book Antiqua" pitchFamily="18" charset="0"/>
              </a:rPr>
              <a:t>William W. Farris, </a:t>
            </a:r>
            <a:r>
              <a:rPr lang="en-US" sz="2000" i="1">
                <a:latin typeface="Book Antiqua" pitchFamily="18" charset="0"/>
              </a:rPr>
              <a:t>Heavenly Warriors: The Evolution of Japan´s Military, 500-1300</a:t>
            </a:r>
            <a:r>
              <a:rPr lang="en-US" sz="2000">
                <a:latin typeface="Book Antiqua" pitchFamily="18" charset="0"/>
              </a:rPr>
              <a:t>, </a:t>
            </a:r>
            <a:r>
              <a:rPr lang="en-US" sz="1800">
                <a:latin typeface="Book Antiqua" pitchFamily="18" charset="0"/>
              </a:rPr>
              <a:t>Cambridge, Mass., Harvard East Asian Monographs, 1992</a:t>
            </a:r>
            <a:endParaRPr lang="cs-CZ" sz="1800">
              <a:latin typeface="Book Antiqua" pitchFamily="18" charset="0"/>
            </a:endParaRPr>
          </a:p>
          <a:p>
            <a:pPr lvl="0"/>
            <a:r>
              <a:rPr lang="en-US" sz="2000">
                <a:latin typeface="Book Antiqua" pitchFamily="18" charset="0"/>
              </a:rPr>
              <a:t>Ikegami Eiko, </a:t>
            </a:r>
            <a:r>
              <a:rPr lang="en-US" sz="2000" i="1">
                <a:latin typeface="Book Antiqua" pitchFamily="18" charset="0"/>
              </a:rPr>
              <a:t>The Taming of the Samurai</a:t>
            </a:r>
            <a:r>
              <a:rPr lang="en-US" sz="2000">
                <a:latin typeface="Book Antiqua" pitchFamily="18" charset="0"/>
              </a:rPr>
              <a:t>, </a:t>
            </a:r>
            <a:r>
              <a:rPr lang="en-US" sz="1800">
                <a:latin typeface="Book Antiqua" pitchFamily="18" charset="0"/>
              </a:rPr>
              <a:t>Harvard UP</a:t>
            </a:r>
            <a:r>
              <a:rPr lang="cs-CZ" sz="1800">
                <a:latin typeface="Book Antiqua" pitchFamily="18" charset="0"/>
              </a:rPr>
              <a:t>,</a:t>
            </a:r>
            <a:r>
              <a:rPr lang="en-US" sz="1800">
                <a:latin typeface="Book Antiqua" pitchFamily="18" charset="0"/>
              </a:rPr>
              <a:t> 1995</a:t>
            </a:r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1"/>
            <a:ext cx="8229600" cy="659143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1. Vznik vojenských družin – </a:t>
            </a:r>
            <a:r>
              <a:rPr lang="cs-CZ" sz="2400" i="1">
                <a:latin typeface="Book Antiqua" pitchFamily="18" charset="0"/>
              </a:rPr>
              <a:t>bušidan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okolo 500 z Koreje první lučištníci a pěšáci </a:t>
            </a: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čínský konskripční model  </a:t>
            </a: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první bojové zkušenosti …</a:t>
            </a: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přelom 8/9 C : již natrvalo model</a:t>
            </a:r>
            <a:r>
              <a:rPr lang="en-US" altLang="ja-JP" sz="1800">
                <a:latin typeface="Book Antiqua" pitchFamily="18" charset="0"/>
              </a:rPr>
              <a:t> </a:t>
            </a:r>
            <a:r>
              <a:rPr lang="cs-CZ" sz="1800">
                <a:latin typeface="Book Antiqua" pitchFamily="18" charset="0"/>
              </a:rPr>
              <a:t>elitního vojáka</a:t>
            </a:r>
            <a:endParaRPr lang="cs-CZ" altLang="ja-JP" sz="1800">
              <a:latin typeface="Book Antiqua" pitchFamily="18" charset="0"/>
            </a:endParaRP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vývoj technologie:  </a:t>
            </a:r>
          </a:p>
          <a:p>
            <a:pPr marL="850900" lvl="2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400">
                <a:latin typeface="Book Antiqua" pitchFamily="18" charset="0"/>
              </a:rPr>
              <a:t>brnění + zakřivený meč </a:t>
            </a:r>
            <a:r>
              <a:rPr lang="cs-CZ" sz="1400" i="1">
                <a:latin typeface="Book Antiqua" pitchFamily="18" charset="0"/>
              </a:rPr>
              <a:t>warabite</a:t>
            </a: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Kantó politicky prakticky nezávislé</a:t>
            </a:r>
          </a:p>
          <a:p>
            <a:pPr marL="450850" lvl="1" indent="-2730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dočasně růst role guvernérů </a:t>
            </a:r>
            <a:endParaRPr lang="cs-CZ" sz="1800" kern="100">
              <a:latin typeface="Book Antiqua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643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1. Vznik vojenských družin – </a:t>
            </a:r>
            <a:r>
              <a:rPr lang="cs-CZ" sz="1400" i="1">
                <a:latin typeface="Book Antiqua" pitchFamily="18" charset="0"/>
              </a:rPr>
              <a:t>bušidan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pPr marL="450850" lvl="1" indent="-273050">
              <a:spcBef>
                <a:spcPts val="600"/>
              </a:spcBef>
              <a:spcAft>
                <a:spcPts val="600"/>
              </a:spcAft>
              <a:tabLst>
                <a:tab pos="91440" algn="l"/>
              </a:tabLst>
            </a:pPr>
            <a:r>
              <a:rPr lang="cs-CZ" sz="1800">
                <a:latin typeface="Book Antiqua" pitchFamily="18" charset="0"/>
              </a:rPr>
              <a:t>přísně příbuzensky organizované </a:t>
            </a:r>
            <a:r>
              <a:rPr lang="cs-CZ" altLang="ja-JP" sz="1800">
                <a:latin typeface="Book Antiqua" pitchFamily="18" charset="0"/>
              </a:rPr>
              <a:t>vojenské rody</a:t>
            </a:r>
            <a:endParaRPr lang="cs-CZ" sz="1800">
              <a:latin typeface="Book Antiqua" pitchFamily="18" charset="0"/>
            </a:endParaRPr>
          </a:p>
          <a:p>
            <a:pPr marL="450850" lvl="1" indent="-273050">
              <a:spcBef>
                <a:spcPts val="600"/>
              </a:spcBef>
              <a:spcAft>
                <a:spcPts val="600"/>
              </a:spcAft>
              <a:tabLst>
                <a:tab pos="91440" algn="l"/>
              </a:tabLst>
            </a:pPr>
            <a:r>
              <a:rPr lang="cs-CZ" sz="1800">
                <a:latin typeface="Book Antiqua" pitchFamily="18" charset="0"/>
              </a:rPr>
              <a:t>vznik </a:t>
            </a:r>
            <a:r>
              <a:rPr lang="cs-CZ" sz="1400">
                <a:latin typeface="Book Antiqua" pitchFamily="18" charset="0"/>
              </a:rPr>
              <a:t>(potenciálně riskantních)</a:t>
            </a:r>
            <a:r>
              <a:rPr lang="cs-CZ" sz="1800">
                <a:latin typeface="Book Antiqua" pitchFamily="18" charset="0"/>
              </a:rPr>
              <a:t> vazeb centrum - periferie</a:t>
            </a:r>
          </a:p>
          <a:p>
            <a:pPr marL="450850" lvl="1" indent="-273050">
              <a:spcBef>
                <a:spcPts val="600"/>
              </a:spcBef>
              <a:spcAft>
                <a:spcPts val="600"/>
              </a:spcAft>
            </a:pPr>
            <a:endParaRPr lang="cs-CZ" sz="1800">
              <a:latin typeface="Book Antiqua" pitchFamily="18" charset="0"/>
            </a:endParaRPr>
          </a:p>
          <a:p>
            <a:pPr marL="450850" lvl="1" indent="-273050">
              <a:spcBef>
                <a:spcPts val="600"/>
              </a:spcBef>
              <a:spcAft>
                <a:spcPts val="600"/>
              </a:spcAft>
            </a:pPr>
            <a:r>
              <a:rPr lang="cs-CZ" sz="1800">
                <a:latin typeface="Book Antiqua" pitchFamily="18" charset="0"/>
              </a:rPr>
              <a:t>NE ozbrojování bohatých sedláků, ale propracovávání systému vojenských / policejních / ozbrojených služeb</a:t>
            </a:r>
          </a:p>
          <a:p>
            <a:pPr marL="534988" lvl="1" indent="-357188"/>
            <a:r>
              <a:rPr lang="cs-CZ" sz="1800">
                <a:latin typeface="Book Antiqua" pitchFamily="18" charset="0"/>
              </a:rPr>
              <a:t>další změny ve vazbě „centrum – periferie“</a:t>
            </a:r>
          </a:p>
          <a:p>
            <a:pPr marL="534988" lvl="1" indent="-357188"/>
            <a:endParaRPr lang="cs-CZ" sz="1800">
              <a:latin typeface="Book Antiqua" pitchFamily="18" charset="0"/>
            </a:endParaRPr>
          </a:p>
          <a:p>
            <a:pPr marL="534988" lvl="1" indent="-357188"/>
            <a:r>
              <a:rPr lang="cs-CZ" sz="1800">
                <a:latin typeface="Book Antiqua" pitchFamily="18" charset="0"/>
              </a:rPr>
              <a:t>do toho vzpoury v 10C:  </a:t>
            </a:r>
          </a:p>
          <a:p>
            <a:pPr lvl="2"/>
            <a:r>
              <a:rPr lang="cs-CZ" sz="1400">
                <a:latin typeface="Book Antiqua" pitchFamily="18" charset="0"/>
              </a:rPr>
              <a:t>Taira Masakado (935-940) a Fudžiwara Sumitomo</a:t>
            </a:r>
          </a:p>
          <a:p>
            <a:pPr marL="450850" lvl="1" indent="-273050"/>
            <a:endParaRPr lang="cs-CZ" sz="1800">
              <a:latin typeface="Book Antiqua" pitchFamily="18" charset="0"/>
            </a:endParaRPr>
          </a:p>
          <a:p>
            <a:pPr lvl="1"/>
            <a:endParaRPr lang="cs-CZ" sz="1800">
              <a:latin typeface="Book Antiqua" pitchFamily="18" charset="0"/>
            </a:endParaRPr>
          </a:p>
          <a:p>
            <a:pPr marL="1778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1800" kern="100">
              <a:latin typeface="Book Antiqua" pitchFamily="18" charset="0"/>
              <a:ea typeface="MS Mincho"/>
              <a:cs typeface="Times New Roman"/>
            </a:endParaRPr>
          </a:p>
          <a:p>
            <a:pPr marL="450850" lvl="1" indent="-273050">
              <a:spcBef>
                <a:spcPts val="600"/>
              </a:spcBef>
              <a:spcAft>
                <a:spcPts val="600"/>
              </a:spcAft>
            </a:pPr>
            <a:endParaRPr lang="cs-CZ" sz="1800" kern="100">
              <a:latin typeface="Book Antiqua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79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1. Vznik vojenských družin – </a:t>
            </a:r>
            <a:r>
              <a:rPr lang="cs-CZ" sz="1400" i="1">
                <a:latin typeface="Book Antiqua" pitchFamily="18" charset="0"/>
              </a:rPr>
              <a:t>bušidan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/>
          </a:bodyPr>
          <a:lstStyle/>
          <a:p>
            <a:pPr marL="450850" lvl="1" indent="-273050"/>
            <a:r>
              <a:rPr lang="cs-CZ" sz="1800">
                <a:latin typeface="Book Antiqua" pitchFamily="18" charset="0"/>
              </a:rPr>
              <a:t>dopady Masakadovy akce: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400">
                <a:latin typeface="Book Antiqua" pitchFamily="18" charset="0"/>
              </a:rPr>
              <a:t>1. pokus o polit. samostatnost regionu Kantó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400">
              <a:latin typeface="Book Antiqua" pitchFamily="18" charset="0"/>
            </a:endParaRPr>
          </a:p>
          <a:p>
            <a:pPr marL="450850" lvl="1" indent="-273050"/>
            <a:r>
              <a:rPr lang="cs-CZ" sz="1800">
                <a:latin typeface="Book Antiqua" pitchFamily="18" charset="0"/>
              </a:rPr>
              <a:t>během 10C:</a:t>
            </a:r>
          </a:p>
          <a:p>
            <a:pPr lvl="1">
              <a:buFont typeface="Arial" pitchFamily="34" charset="0"/>
              <a:buChar char="•"/>
            </a:pPr>
            <a:r>
              <a:rPr lang="cs-CZ" sz="1400" b="1">
                <a:latin typeface="Book Antiqua" pitchFamily="18" charset="0"/>
              </a:rPr>
              <a:t>vláda neschopna účinně zasáhnout bez místních rodů </a:t>
            </a:r>
          </a:p>
          <a:p>
            <a:pPr lvl="1">
              <a:buFont typeface="Arial" pitchFamily="34" charset="0"/>
              <a:buChar char="•"/>
            </a:pPr>
            <a:r>
              <a:rPr lang="cs-CZ" sz="1400" b="1">
                <a:latin typeface="Book Antiqua" pitchFamily="18" charset="0"/>
              </a:rPr>
              <a:t>místní rody rovnocennými partnery guvernérům v místních vojens.-polit. aliancích </a:t>
            </a:r>
          </a:p>
          <a:p>
            <a:pPr lvl="1">
              <a:buFont typeface="Arial" pitchFamily="34" charset="0"/>
              <a:buChar char="•"/>
            </a:pPr>
            <a:r>
              <a:rPr lang="cs-CZ" sz="1400" b="1">
                <a:latin typeface="Book Antiqua" pitchFamily="18" charset="0"/>
              </a:rPr>
              <a:t>guvernéři: výhodnější zůstat na venkově  (později obsazují funkce </a:t>
            </a:r>
            <a:r>
              <a:rPr lang="cs-CZ" sz="1400" b="1" i="1">
                <a:latin typeface="Book Antiqua" pitchFamily="18" charset="0"/>
              </a:rPr>
              <a:t>cuibuši / órjóši</a:t>
            </a:r>
            <a:r>
              <a:rPr lang="cs-CZ" sz="1400" b="1">
                <a:latin typeface="Book Antiqua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sz="1400" b="1">
                <a:latin typeface="Book Antiqua" pitchFamily="18" charset="0"/>
              </a:rPr>
              <a:t>kuge podporuje soukromé vojenství</a:t>
            </a:r>
          </a:p>
          <a:p>
            <a:pPr marL="450850" lvl="1" indent="-273050"/>
            <a:endParaRPr lang="cs-CZ" sz="1800">
              <a:latin typeface="Book Antiqua" pitchFamily="18" charset="0"/>
            </a:endParaRPr>
          </a:p>
          <a:p>
            <a:pPr marL="715963" lvl="2"/>
            <a:r>
              <a:rPr lang="cs-CZ" sz="1600">
                <a:latin typeface="Book Antiqua" pitchFamily="18" charset="0"/>
              </a:rPr>
              <a:t>1051-62   „Rané 9leté tažení“ </a:t>
            </a:r>
          </a:p>
          <a:p>
            <a:pPr marL="715963" lvl="2"/>
            <a:r>
              <a:rPr lang="cs-CZ" sz="1600">
                <a:latin typeface="Book Antiqua" pitchFamily="18" charset="0"/>
              </a:rPr>
              <a:t>1083-87   „Pozdní 3leté tažení“</a:t>
            </a:r>
          </a:p>
          <a:p>
            <a:pPr marL="450850" lvl="1" indent="-273050"/>
            <a:endParaRPr lang="cs-CZ" sz="1800">
              <a:latin typeface="Book Antiqua" pitchFamily="18" charset="0"/>
            </a:endParaRPr>
          </a:p>
          <a:p>
            <a:pPr marL="450850" lvl="1" indent="-273050"/>
            <a:r>
              <a:rPr lang="cs-CZ" sz="1800">
                <a:latin typeface="Book Antiqua" pitchFamily="18" charset="0"/>
              </a:rPr>
              <a:t>11C  (1050 – 1150) </a:t>
            </a:r>
          </a:p>
          <a:p>
            <a:pPr marL="715963" lvl="2"/>
            <a:r>
              <a:rPr lang="cs-CZ" sz="1600">
                <a:latin typeface="Book Antiqua" pitchFamily="18" charset="0"/>
              </a:rPr>
              <a:t>Kantó fakticky pod kontrolou Minamotů </a:t>
            </a:r>
          </a:p>
          <a:p>
            <a:pPr marL="715963" lvl="2"/>
            <a:r>
              <a:rPr lang="cs-CZ" sz="1600">
                <a:latin typeface="Book Antiqua" pitchFamily="18" charset="0"/>
              </a:rPr>
              <a:t>Tairové naopak v západní části země + přízeň excísařů</a:t>
            </a:r>
            <a:endParaRPr lang="cs-CZ" altLang="ja-JP" sz="1800">
              <a:latin typeface="Book Antiqua" pitchFamily="18" charset="0"/>
            </a:endParaRPr>
          </a:p>
          <a:p>
            <a:pPr marL="450850" lvl="1" indent="-273050"/>
            <a:endParaRPr lang="cs-CZ" sz="1800">
              <a:latin typeface="Book Antiqua" pitchFamily="18" charset="0"/>
            </a:endParaRPr>
          </a:p>
          <a:p>
            <a:pPr marL="450850" lvl="1" indent="-273050"/>
            <a:r>
              <a:rPr lang="cs-CZ" sz="1800">
                <a:latin typeface="Book Antiqua" pitchFamily="18" charset="0"/>
              </a:rPr>
              <a:t>Minamotové a zárodek vazalských vztahů po 1087 </a:t>
            </a:r>
            <a:r>
              <a:rPr lang="cs-CZ" sz="1400">
                <a:latin typeface="Book Antiqua" pitchFamily="18" charset="0"/>
              </a:rPr>
              <a:t>(vazalové a půda)</a:t>
            </a:r>
            <a:endParaRPr lang="en-US" sz="1800">
              <a:latin typeface="Book Antiqua" pitchFamily="18" charset="0"/>
            </a:endParaRP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4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1. Vznik vojenských družin – </a:t>
            </a:r>
            <a:r>
              <a:rPr lang="cs-CZ" sz="1400" i="1">
                <a:latin typeface="Book Antiqua" pitchFamily="18" charset="0"/>
              </a:rPr>
              <a:t>bušidan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marL="446088" lvl="1"/>
            <a:endParaRPr lang="cs-CZ" sz="1800">
              <a:latin typeface="Book Antiqua" pitchFamily="18" charset="0"/>
            </a:endParaRPr>
          </a:p>
          <a:p>
            <a:pPr marL="446088" lvl="1"/>
            <a:r>
              <a:rPr lang="cs-CZ" sz="1800">
                <a:latin typeface="Book Antiqua" pitchFamily="18" charset="0"/>
              </a:rPr>
              <a:t>Minamotové – řada vynikajících osobností, ale ve 12C změna situace:</a:t>
            </a:r>
          </a:p>
          <a:p>
            <a:pPr lvl="2"/>
            <a:r>
              <a:rPr lang="cs-CZ" sz="1600">
                <a:latin typeface="Book Antiqua" pitchFamily="18" charset="0"/>
              </a:rPr>
              <a:t>personální oslabení Minamotů</a:t>
            </a:r>
          </a:p>
          <a:p>
            <a:pPr lvl="2"/>
            <a:r>
              <a:rPr lang="cs-CZ" sz="1600">
                <a:latin typeface="Book Antiqua" pitchFamily="18" charset="0"/>
              </a:rPr>
              <a:t>nutnost </a:t>
            </a:r>
            <a:r>
              <a:rPr lang="cs-CZ" sz="1600" i="1">
                <a:latin typeface="Book Antiqua" pitchFamily="18" charset="0"/>
              </a:rPr>
              <a:t>také</a:t>
            </a:r>
            <a:r>
              <a:rPr lang="cs-CZ" sz="1600">
                <a:latin typeface="Book Antiqua" pitchFamily="18" charset="0"/>
              </a:rPr>
              <a:t> politických schopností</a:t>
            </a:r>
          </a:p>
          <a:p>
            <a:pPr marL="457200" lvl="1" indent="0">
              <a:buNone/>
            </a:pPr>
            <a:endParaRPr lang="cs-CZ" sz="1600">
              <a:latin typeface="Book Antiqua" pitchFamily="18" charset="0"/>
            </a:endParaRPr>
          </a:p>
          <a:p>
            <a:pPr marL="446088" lvl="1"/>
            <a:r>
              <a:rPr lang="cs-CZ" sz="1800">
                <a:latin typeface="Book Antiqua" pitchFamily="18" charset="0"/>
              </a:rPr>
              <a:t>růst větve Ise rodu Kanmu Taira </a:t>
            </a:r>
          </a:p>
          <a:p>
            <a:pPr lvl="2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Fudžiwarové z Mucu</a:t>
            </a:r>
          </a:p>
        </p:txBody>
      </p:sp>
    </p:spTree>
    <p:extLst>
      <p:ext uri="{BB962C8B-B14F-4D97-AF65-F5344CB8AC3E}">
        <p14:creationId xmlns:p14="http://schemas.microsoft.com/office/powerpoint/2010/main" val="164199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2. Boje Genpei</a:t>
            </a:r>
            <a:endParaRPr lang="cs-CZ" sz="24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>
                <a:latin typeface="Book Antiqua" pitchFamily="18" charset="0"/>
              </a:rPr>
              <a:t>	</a:t>
            </a:r>
            <a:r>
              <a:rPr lang="cs-CZ" sz="1800">
                <a:latin typeface="Book Antiqua" pitchFamily="18" charset="0"/>
              </a:rPr>
              <a:t>u dvora :  autokratická Tobova </a:t>
            </a:r>
            <a:r>
              <a:rPr lang="cs-CZ" sz="1400">
                <a:latin typeface="Book Antiqua" pitchFamily="18" charset="0"/>
              </a:rPr>
              <a:t>(excísař)</a:t>
            </a:r>
            <a:r>
              <a:rPr lang="cs-CZ" sz="1800">
                <a:latin typeface="Book Antiqua" pitchFamily="18" charset="0"/>
              </a:rPr>
              <a:t> vláda</a:t>
            </a:r>
          </a:p>
          <a:p>
            <a:endParaRPr lang="cs-CZ" sz="20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1156 proti sobě Sutoku a Goširakawa o excísařství</a:t>
            </a:r>
            <a:endParaRPr lang="cs-CZ" sz="1600">
              <a:latin typeface="Book Antiqua" pitchFamily="18" charset="0"/>
            </a:endParaRPr>
          </a:p>
          <a:p>
            <a:pPr lvl="2"/>
            <a:r>
              <a:rPr lang="cs-CZ" sz="1600">
                <a:latin typeface="Book Antiqua" pitchFamily="18" charset="0"/>
              </a:rPr>
              <a:t>Sutoku </a:t>
            </a:r>
          </a:p>
          <a:p>
            <a:pPr lvl="2"/>
            <a:r>
              <a:rPr lang="cs-CZ" sz="1600">
                <a:latin typeface="Book Antiqua" pitchFamily="18" charset="0"/>
              </a:rPr>
              <a:t>Goširakawa 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800" b="1">
                <a:latin typeface="Book Antiqua" pitchFamily="18" charset="0"/>
              </a:rPr>
              <a:t>Nepokoje Hógen 1156</a:t>
            </a:r>
            <a:r>
              <a:rPr lang="cs-CZ" sz="1800">
                <a:latin typeface="Book Antiqua" pitchFamily="18" charset="0"/>
              </a:rPr>
              <a:t>, šok pro Kjóto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Nepokoje Heidži 1159</a:t>
            </a:r>
          </a:p>
          <a:p>
            <a:pPr lvl="2"/>
            <a:endParaRPr lang="cs-CZ" sz="16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Kijomoriho moc </a:t>
            </a:r>
          </a:p>
          <a:p>
            <a:pPr marL="1257300" lvl="2" indent="-342900">
              <a:buFont typeface="+mj-lt"/>
              <a:buAutoNum type="arabicPeriod"/>
            </a:pPr>
            <a:r>
              <a:rPr lang="cs-CZ" sz="1600">
                <a:latin typeface="Book Antiqua" pitchFamily="18" charset="0"/>
              </a:rPr>
              <a:t>vynikající polit. schopnosti (intriky) </a:t>
            </a:r>
            <a:r>
              <a:rPr lang="cs-CZ" sz="1600">
                <a:latin typeface="Book Antiqua" pitchFamily="18" charset="0"/>
                <a:sym typeface="Wingdings" panose="05000000000000000000" pitchFamily="2" charset="2"/>
              </a:rPr>
              <a:t> sbírá dvorské tituly</a:t>
            </a:r>
            <a:endParaRPr lang="cs-CZ" sz="1600">
              <a:latin typeface="Book Antiqua" pitchFamily="18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cs-CZ" sz="1600">
                <a:latin typeface="Book Antiqua" pitchFamily="18" charset="0"/>
              </a:rPr>
              <a:t>„vůdcem všech válečníků“</a:t>
            </a:r>
          </a:p>
          <a:p>
            <a:pPr marL="1257300" lvl="2" indent="-342900">
              <a:buFont typeface="+mj-lt"/>
              <a:buAutoNum type="arabicPeriod"/>
            </a:pPr>
            <a:r>
              <a:rPr lang="cs-CZ" sz="1600">
                <a:latin typeface="Book Antiqua" pitchFamily="18" charset="0"/>
              </a:rPr>
              <a:t>„vazalové“ </a:t>
            </a:r>
            <a:r>
              <a:rPr lang="cs-CZ" sz="1600" i="1">
                <a:latin typeface="Book Antiqua" pitchFamily="18" charset="0"/>
              </a:rPr>
              <a:t>kenin</a:t>
            </a:r>
            <a:r>
              <a:rPr lang="cs-CZ" sz="1600">
                <a:latin typeface="Book Antiqua" pitchFamily="18" charset="0"/>
              </a:rPr>
              <a:t> do pozic „vojen. správců“ </a:t>
            </a:r>
            <a:r>
              <a:rPr lang="cs-CZ" sz="1600" i="1">
                <a:latin typeface="Book Antiqua" pitchFamily="18" charset="0"/>
              </a:rPr>
              <a:t>džitó</a:t>
            </a:r>
            <a:endParaRPr lang="cs-CZ" sz="1600">
              <a:latin typeface="Book Antiqua" pitchFamily="18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cs-CZ" sz="1600">
                <a:latin typeface="Book Antiqua" pitchFamily="18" charset="0"/>
              </a:rPr>
              <a:t>posílení rodové moci (příslušníci do pozic </a:t>
            </a:r>
            <a:r>
              <a:rPr lang="cs-CZ" sz="1600" i="1">
                <a:latin typeface="Book Antiqua" pitchFamily="18" charset="0"/>
              </a:rPr>
              <a:t>cuitóši</a:t>
            </a:r>
            <a:r>
              <a:rPr lang="cs-CZ" sz="1600">
                <a:latin typeface="Book Antiqua" pitchFamily="18" charset="0"/>
              </a:rPr>
              <a:t>)</a:t>
            </a:r>
          </a:p>
          <a:p>
            <a:pPr lvl="2"/>
            <a:endParaRPr lang="cs-CZ" sz="1400">
              <a:latin typeface="Book Antiqua" pitchFamily="18" charset="0"/>
            </a:endParaRPr>
          </a:p>
          <a:p>
            <a:pPr lvl="2"/>
            <a:endParaRPr lang="cs-CZ" sz="1600">
              <a:latin typeface="Book Antiqua" pitchFamily="18" charset="0"/>
            </a:endParaRPr>
          </a:p>
          <a:p>
            <a:pPr lvl="2"/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0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cs-CZ" sz="1400">
                <a:latin typeface="Book Antiqua" pitchFamily="18" charset="0"/>
              </a:rPr>
              <a:t>2. Boje Genpei</a:t>
            </a:r>
            <a:endParaRPr lang="cs-CZ" sz="14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>
                <a:latin typeface="Book Antiqua" pitchFamily="18" charset="0"/>
              </a:rPr>
              <a:t>	</a:t>
            </a:r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(dvorská) kariéra Kijomoriho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pokus o rozvoj obchodu se Sungy 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pokus o stěhování hl.m. do Fukuhary 1180</a:t>
            </a:r>
            <a:endParaRPr lang="cs-CZ" sz="1800">
              <a:solidFill>
                <a:srgbClr val="FF0000"/>
              </a:solidFill>
              <a:latin typeface="Book Antiqua" pitchFamily="18" charset="0"/>
            </a:endParaRP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500 šóenů po celé zemi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zároveň růst odporu </a:t>
            </a:r>
          </a:p>
          <a:p>
            <a:pPr lvl="2"/>
            <a:r>
              <a:rPr lang="cs-CZ" sz="1600">
                <a:latin typeface="Book Antiqua" pitchFamily="18" charset="0"/>
              </a:rPr>
              <a:t>1177, 1179, 1180/5 princ Močihito no Ó</a:t>
            </a:r>
          </a:p>
          <a:p>
            <a:pPr marL="914400" lvl="2" indent="0">
              <a:buNone/>
            </a:pPr>
            <a:endParaRPr lang="cs-CZ" sz="1600">
              <a:latin typeface="Book Antiqua" pitchFamily="18" charset="0"/>
            </a:endParaRPr>
          </a:p>
          <a:p>
            <a:pPr lvl="2"/>
            <a:endParaRPr lang="cs-CZ" sz="1600">
              <a:latin typeface="Book Antiqua" pitchFamily="18" charset="0"/>
            </a:endParaRPr>
          </a:p>
          <a:p>
            <a:pPr lvl="2"/>
            <a:endParaRPr lang="cs-CZ" sz="16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6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3. Založení šógunátu</a:t>
            </a:r>
            <a:endParaRPr lang="cs-CZ" sz="32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48348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>
                <a:latin typeface="Book Antiqua" pitchFamily="18" charset="0"/>
              </a:rPr>
              <a:t>1179 a 80 vzpoura Močihita a Jorimasy signálem</a:t>
            </a:r>
          </a:p>
          <a:p>
            <a:pPr marL="0" indent="0" algn="ctr">
              <a:buNone/>
            </a:pPr>
            <a:r>
              <a:rPr lang="cs-CZ" sz="2000"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vojensky</a:t>
            </a:r>
          </a:p>
          <a:p>
            <a:pPr lvl="1"/>
            <a:r>
              <a:rPr lang="cs-CZ" sz="1800">
                <a:latin typeface="Book Antiqua" pitchFamily="18" charset="0"/>
              </a:rPr>
              <a:t>do čela Joritomo</a:t>
            </a:r>
          </a:p>
          <a:p>
            <a:pPr lvl="2"/>
            <a:r>
              <a:rPr lang="cs-CZ" sz="1600">
                <a:latin typeface="Book Antiqua" pitchFamily="18" charset="0"/>
              </a:rPr>
              <a:t>tažení od 1180/8</a:t>
            </a:r>
          </a:p>
          <a:p>
            <a:pPr lvl="2"/>
            <a:r>
              <a:rPr lang="cs-CZ" sz="1600">
                <a:solidFill>
                  <a:schemeClr val="accent2"/>
                </a:solidFill>
                <a:latin typeface="Book Antiqua" pitchFamily="18" charset="0"/>
              </a:rPr>
              <a:t>slib rodům :  garance držby půdy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1181/2 smrt Kijomoriho</a:t>
            </a:r>
          </a:p>
          <a:p>
            <a:pPr lvl="2"/>
            <a:r>
              <a:rPr lang="cs-CZ" sz="1600">
                <a:latin typeface="Book Antiqua" pitchFamily="18" charset="0"/>
              </a:rPr>
              <a:t>1181/82 velký hladomor Jówa</a:t>
            </a:r>
          </a:p>
          <a:p>
            <a:pPr lvl="2"/>
            <a:endParaRPr lang="cs-CZ" sz="16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1183/7 vstup Jošinaky do Kjóta</a:t>
            </a:r>
          </a:p>
          <a:p>
            <a:pPr lvl="1"/>
            <a:r>
              <a:rPr lang="cs-CZ" sz="1800">
                <a:latin typeface="Book Antiqua" pitchFamily="18" charset="0"/>
              </a:rPr>
              <a:t>1185/3 Dannoura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dohra s Jošicunem (zavražděn Jasuhirou)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20072" y="1772816"/>
            <a:ext cx="3816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solidFill>
                  <a:schemeClr val="bg2">
                    <a:lumMod val="50000"/>
                  </a:schemeClr>
                </a:solidFill>
                <a:latin typeface="Book Antiqua" pitchFamily="18" charset="0"/>
              </a:rPr>
              <a:t>institucionálně</a:t>
            </a:r>
          </a:p>
          <a:p>
            <a:r>
              <a:rPr lang="cs-CZ">
                <a:latin typeface="Book Antiqua" pitchFamily="18" charset="0"/>
              </a:rPr>
              <a:t>paralelně:</a:t>
            </a:r>
          </a:p>
          <a:p>
            <a:endParaRPr lang="cs-CZ">
              <a:latin typeface="Book Antiqua" pitchFamily="18" charset="0"/>
            </a:endParaRPr>
          </a:p>
          <a:p>
            <a:r>
              <a:rPr lang="cs-CZ">
                <a:latin typeface="Book Antiqua" pitchFamily="18" charset="0"/>
              </a:rPr>
              <a:t>Budování bakufu:</a:t>
            </a:r>
          </a:p>
          <a:p>
            <a:r>
              <a:rPr lang="cs-CZ">
                <a:latin typeface="Book Antiqua" pitchFamily="18" charset="0"/>
              </a:rPr>
              <a:t>1180/11   </a:t>
            </a:r>
            <a:r>
              <a:rPr lang="cs-CZ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Samurai dokoro </a:t>
            </a:r>
          </a:p>
          <a:p>
            <a:pPr algn="r"/>
            <a:r>
              <a:rPr lang="cs-CZ" sz="1600">
                <a:latin typeface="Book Antiqua" pitchFamily="18" charset="0"/>
              </a:rPr>
              <a:t>(Služební / Politická kancelář)</a:t>
            </a:r>
          </a:p>
          <a:p>
            <a:pPr algn="r"/>
            <a:r>
              <a:rPr lang="cs-CZ" sz="1600">
                <a:latin typeface="Book Antiqua" pitchFamily="18" charset="0"/>
              </a:rPr>
              <a:t>- kontrola vazalů gokenin</a:t>
            </a:r>
          </a:p>
          <a:p>
            <a:endParaRPr lang="cs-CZ">
              <a:latin typeface="Book Antiqua" pitchFamily="18" charset="0"/>
            </a:endParaRPr>
          </a:p>
          <a:p>
            <a:endParaRPr lang="cs-CZ">
              <a:latin typeface="Book Antiqua" pitchFamily="18" charset="0"/>
            </a:endParaRPr>
          </a:p>
          <a:p>
            <a:r>
              <a:rPr lang="cs-CZ">
                <a:latin typeface="Book Antiqua" pitchFamily="18" charset="0"/>
              </a:rPr>
              <a:t>1184/10   </a:t>
            </a:r>
            <a:r>
              <a:rPr lang="cs-CZ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Kumondžo </a:t>
            </a:r>
            <a:r>
              <a:rPr lang="cs-CZ" sz="140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/</a:t>
            </a:r>
            <a:r>
              <a:rPr lang="cs-CZ" sz="2000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cs-CZ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Mandokoro</a:t>
            </a:r>
            <a:r>
              <a:rPr lang="cs-CZ" sz="2000">
                <a:latin typeface="Book Antiqua" pitchFamily="18" charset="0"/>
              </a:rPr>
              <a:t> </a:t>
            </a:r>
            <a:endParaRPr lang="cs-CZ">
              <a:latin typeface="Book Antiqua" pitchFamily="18" charset="0"/>
            </a:endParaRPr>
          </a:p>
          <a:p>
            <a:pPr algn="r"/>
            <a:r>
              <a:rPr lang="cs-CZ" sz="1600">
                <a:latin typeface="Book Antiqua" pitchFamily="18" charset="0"/>
              </a:rPr>
              <a:t>(Správní kancelář)</a:t>
            </a:r>
          </a:p>
          <a:p>
            <a:endParaRPr lang="cs-CZ" sz="1600">
              <a:latin typeface="Book Antiqua" pitchFamily="18" charset="0"/>
            </a:endParaRPr>
          </a:p>
          <a:p>
            <a:r>
              <a:rPr lang="cs-CZ">
                <a:latin typeface="Book Antiqua" pitchFamily="18" charset="0"/>
              </a:rPr>
              <a:t>a                </a:t>
            </a:r>
            <a:r>
              <a:rPr lang="cs-CZ">
                <a:solidFill>
                  <a:schemeClr val="accent6">
                    <a:lumMod val="75000"/>
                  </a:schemeClr>
                </a:solidFill>
                <a:latin typeface="Book Antiqua" pitchFamily="18" charset="0"/>
              </a:rPr>
              <a:t>Mončúdžo</a:t>
            </a:r>
            <a:r>
              <a:rPr lang="cs-CZ">
                <a:latin typeface="Book Antiqua" pitchFamily="18" charset="0"/>
              </a:rPr>
              <a:t> </a:t>
            </a:r>
          </a:p>
          <a:p>
            <a:pPr algn="r"/>
            <a:r>
              <a:rPr lang="cs-CZ">
                <a:latin typeface="Book Antiqua" pitchFamily="18" charset="0"/>
              </a:rPr>
              <a:t>(Soudní komora)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5004048" y="1484784"/>
            <a:ext cx="36004" cy="46085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8888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938</Words>
  <Application>Microsoft Office PowerPoint</Application>
  <PresentationFormat>Předvádění na obrazovce (4:3)</PresentationFormat>
  <Paragraphs>204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Book Antiqua</vt:lpstr>
      <vt:lpstr>Calibri</vt:lpstr>
      <vt:lpstr>Motiv systému Office</vt:lpstr>
      <vt:lpstr>Nástup vojenské šlechty (Období Heian a Kamakura)</vt:lpstr>
      <vt:lpstr>Prezentace aplikace PowerPoint</vt:lpstr>
      <vt:lpstr>1. Vznik vojenských družin – bušidan</vt:lpstr>
      <vt:lpstr>1. Vznik vojenských družin – bušidan</vt:lpstr>
      <vt:lpstr>1. Vznik vojenských družin – bušidan</vt:lpstr>
      <vt:lpstr>1. Vznik vojenských družin – bušidan</vt:lpstr>
      <vt:lpstr>2. Boje Genpei</vt:lpstr>
      <vt:lpstr>2. Boje Genpei</vt:lpstr>
      <vt:lpstr>3. Založení šógunátu</vt:lpstr>
      <vt:lpstr>3. Založení šógunátu</vt:lpstr>
      <vt:lpstr>4. Vláda rodu Hódžó</vt:lpstr>
      <vt:lpstr>4. Vláda rodu Hódžó</vt:lpstr>
      <vt:lpstr>4. Vláda rodu Hódžó</vt:lpstr>
      <vt:lpstr>4. Vláda rodu Hódžó</vt:lpstr>
      <vt:lpstr>5. Mongolské vpády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styky se zahraničím ve středověku (11C-16C)</dc:title>
  <dc:creator>limex</dc:creator>
  <cp:lastModifiedBy>Labus, David</cp:lastModifiedBy>
  <cp:revision>149</cp:revision>
  <dcterms:created xsi:type="dcterms:W3CDTF">2011-11-12T17:06:15Z</dcterms:created>
  <dcterms:modified xsi:type="dcterms:W3CDTF">2020-10-25T19:13:50Z</dcterms:modified>
</cp:coreProperties>
</file>