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8" r:id="rId7"/>
    <p:sldId id="259" r:id="rId8"/>
    <p:sldId id="267" r:id="rId9"/>
    <p:sldId id="266" r:id="rId10"/>
    <p:sldId id="269" r:id="rId11"/>
    <p:sldId id="270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23" d="100"/>
          <a:sy n="123" d="100"/>
        </p:scale>
        <p:origin x="-1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7DDF-D980-4664-9D58-B2F112985082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B6E7-7B16-4331-8E3C-69839D444B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419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7DDF-D980-4664-9D58-B2F112985082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B6E7-7B16-4331-8E3C-69839D444B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558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7DDF-D980-4664-9D58-B2F112985082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B6E7-7B16-4331-8E3C-69839D444B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990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7DDF-D980-4664-9D58-B2F112985082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B6E7-7B16-4331-8E3C-69839D444B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871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7DDF-D980-4664-9D58-B2F112985082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B6E7-7B16-4331-8E3C-69839D444B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4450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7DDF-D980-4664-9D58-B2F112985082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B6E7-7B16-4331-8E3C-69839D444B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916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7DDF-D980-4664-9D58-B2F112985082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B6E7-7B16-4331-8E3C-69839D444B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985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7DDF-D980-4664-9D58-B2F112985082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B6E7-7B16-4331-8E3C-69839D444B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19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7DDF-D980-4664-9D58-B2F112985082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B6E7-7B16-4331-8E3C-69839D444B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884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7DDF-D980-4664-9D58-B2F112985082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B6E7-7B16-4331-8E3C-69839D444B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601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7DDF-D980-4664-9D58-B2F112985082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B6E7-7B16-4331-8E3C-69839D444B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507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B7DDF-D980-4664-9D58-B2F112985082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EB6E7-7B16-4331-8E3C-69839D444B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792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Tři p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aradigmata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poslušnosti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kde byl Bůh…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006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Augustine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Brannigan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891" y="1734272"/>
            <a:ext cx="3311382" cy="4442691"/>
          </a:xfrm>
        </p:spPr>
      </p:pic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Brannigan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je současný sociolog a kriminolog, který usiluje o to, aby se pohled na holocaust vymanil z paradigmatu poslušnosti, tak jak je formulovala Arendtová a později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Milgram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Hlavní publikace je v tomto ohledu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Beyond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Banality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Evil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Criminology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Genocide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07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Conscience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Holiday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presence of conscience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men’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inhibits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destructive competition among those who ‘occupy 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territory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’. Conscience makes individuals self-regulating,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inhibits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mutual exploitation. However, in hierarchical social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organizations,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conscience is not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sufficient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may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anarchical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Freud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( 1922 : 78) had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psychodynamics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authority in the army, the Church, and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family,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common patterns of submission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leadership: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‘the individual gives up his ego ideal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substitutes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the group ideal embodied in the leader’.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it that otherwise decent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conscientious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 so horribly against the Learner in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lab?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so, writes Milgram, ‘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conscience, which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regulates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impulsive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aggressive action, is per force diminished at the point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entering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hierarchical structure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(1974: 132).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individual’s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compass changes when he or she enters a group,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conscience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appears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take a holiday when it joins a hierarchy.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861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Magic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Hierarchy“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Conscience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appears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undergo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‘an agentic shift’. Milgram notes that ‘the state of agency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keystone of our analysis’ (p. 133). Something magical 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transformative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happens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ego enters into a pattern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hierarchical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action—ego moves from an autonomous mode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self-direction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agentic mode unencumbered by individual conscience.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Milgram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this is probably associated with changes in patterns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neural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0951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Milgram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versus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Nazis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Milgram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situation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enormous emotional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conflict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where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authority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attempts to coerce the subjects, Eichmann’s case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attracted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opposite reason—because he followed orders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not because of fear of a superordinate power, or because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coercion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 addition, there was never any evidence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self-doubt,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contrition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embarrassment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remorse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mortification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Eichmann’s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part. He does not denounce his past, prostrate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himself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pologize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profusely, and seek forgiveness. He was not a ‘desk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murderer’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distantly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removed from the mass killings and disinterested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fate of the Jewish victims. He was the project’s most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enthusiastic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supporter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754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Genocide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Political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Crime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think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genocide, we have been conditioned to think of ‘the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banality’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evil. Were we to take the perspective of its advocates, there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nothing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banal about it. Genocide is a political crime whose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complete transcendence of their historical circumstances,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pursue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version of The Good through mass atrocities.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676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Abrahám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Překonání lidské oběti?</a:t>
            </a:r>
          </a:p>
          <a:p>
            <a:pPr algn="just">
              <a:buFontTx/>
              <a:buChar char="-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Rytíř víry?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Theolog 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Johannsen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„V tomto příběhu nejde o poslušnost, ale o důvěru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fiducia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Boha.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Abrah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vytrval ve své důvěře navzdory svému odporu, a navzdory zkušenosti, která předešlým pozitivním zkušenostem zásadně odporuje.“</a:t>
            </a:r>
          </a:p>
          <a:p>
            <a:pPr algn="just">
              <a:buFontTx/>
              <a:buChar char="-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Fackenheim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Bůh vyzývá Abraháma k neposlušnosti, Abrahám selhal: „Z jednání anděla lze vyčíst, že si Bůh slepou poslušnost nepřeje.“</a:t>
            </a:r>
          </a:p>
        </p:txBody>
      </p:sp>
    </p:spTree>
    <p:extLst>
      <p:ext uri="{BB962C8B-B14F-4D97-AF65-F5344CB8AC3E}">
        <p14:creationId xmlns:p14="http://schemas.microsoft.com/office/powerpoint/2010/main" val="3948096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poslyšte, poslouchat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F.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Johannsen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jiných kontextech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ve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Starém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zákoně nikdy nesetkáváme s prostou poslušností,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tedy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podřízením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vnější moci, ale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souhlasným přitakáním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toho, který je osloven.“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Této interpretaci „vychází vstříc“ nakonec právě i vyznění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Gen. 22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Být Bohu poslušen znamená nemuset obětovat svého syna.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718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„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Nuremberger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Defense“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3533" y="157162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Nikoliv poznání, ale víra je to, co je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rozhodující;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je to, co je nepodmíněné: Věříme slepě.“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itler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Mein Kampf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citováno podle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osef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Kopperschmidt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Hitler der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Redner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2003, str. 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307.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Eichmann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„Zazní-li rozkaz, není na mně, abych jej interpretoval, a pakliže já něco nařídím, pak je zakázáno tento rozkaz zpochybňovat.“ Lang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Eichmann-Protokoll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2001, str. 144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Höss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„Můžete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 věřit, že ne vždy bylo potěšením vidět hromady mrtvol a cítit neustálé pálení těl. Ale Hitler to nakázal a bylo to nutné. A přiznám se, že jsem o tom moc nepřemýšlel. Bylo to zkrátka nutné.“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G. 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Gilbert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Nürnberger</a:t>
            </a:r>
            <a:r>
              <a:rPr lang="de-DE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Tagebuch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1947, str. 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253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Himmler: „Asi si dokážete představit, jak obtížné je plnit rozkaz vymýcení židovského národa, ale vykonal jsem jej v poslušnosti a v naprostém přesvědčení.“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Haffner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Anmerkungen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zu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Hitler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2013, str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53.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180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NSDAP jako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sancta</a:t>
            </a: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Nacionální socialisté explicitně navazovali na pojem poslušnosti ve Starém zákoně. Hitler chápe NSDAP na základě v ní vládnoucího étosu poslušnosti jako novou církev, una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sancta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„NSDAP je největší organizace, kterou svět kdy spatřil. …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Řídíme se podle zásady naprosté poslušnosti a absolutní autority.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Srovnatelné vedení vládlo již jen v církvi, která znala jediné životní pravidlo: slepá poslušnost a absolutní autorita.“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Citováno podle 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D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omarus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Hitler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Reden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Proklamationen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1998, str.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762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83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Možnosti neposlušnosti?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6207" y="1848872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Mnozí badatelé zpětně zkoumali, co hrozilo těm, kteří by odmítli poslušnost. Nejčastěji byli lidé přeřazeni na nižší pozici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tj.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odepření poslušnosti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jim takzvaně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mohlo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„zničit kariéru“,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neexistují však doklady o tom, že by jim hrozila vražda. Důraz na poslušnost tak nemůže sloužit jako paušální vysvětlení.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druhou stranu ústila poslušnost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kariérní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ekonomické příležitosti, a tudíž nemusela být jen motivována strachem, ale rovněž kalkulem.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filosofického hlediska se tímto fenoménem zabývala H. Arendtová, která interpretuje morální chování primárně nikoliv jako vztah ke světu, ale jako vztah k sobě: je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snazší žít v rozporu se světem než se sebou samým.</a:t>
            </a:r>
          </a:p>
        </p:txBody>
      </p:sp>
    </p:spTree>
    <p:extLst>
      <p:ext uri="{BB962C8B-B14F-4D97-AF65-F5344CB8AC3E}">
        <p14:creationId xmlns:p14="http://schemas.microsoft.com/office/powerpoint/2010/main" val="609249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Milgramův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„test lidskosti“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Stanley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Milgram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uskutečnil r. 1963 experiment, který měl ověřit, jak moc jsou běžní lidé náchylní k autoritám. Oslovil účastníky prostřednictvím novinového inzerátu.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rotože inzeroval experiment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jako test učenlivosti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přihlásili se především učitelé, sociální pracovníci a obecně tzv. pomáhající profese. Účastníci byli představeni žáku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Wallaceovi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který byl ve skutečnosti herec.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Wallace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byl odveden do vedlejší místnosti a podle udání připojen na elektrody. Účastníci experimentu jej měli zkoušet z párů slov, které se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Wallace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měl naučit. Kdykoliv zaznělo jedno slovo, měl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Wallace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navázat druhým. Kdykoliv udělal chybu, měl následovat drobný elektrický šok.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Milgram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účastníky ubezpečil, že šok nepřekročí 30 voltů, v průběhu experimentu však začal naléhat, aby účastníci trestání zpřísnili. Ti byli v 62 procentech ochotni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překročit nevyhnutelně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smrtelnou „dávku“ 400 voltů.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82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Stanley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Milgram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svém experimentu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394" y="1530062"/>
            <a:ext cx="5181600" cy="3886200"/>
          </a:xfrm>
        </p:spPr>
      </p:pic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„Tento jednoduchý experiment, který jsem uskutečnil na univerzitě v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Yale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měl ukázat,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kolik bolesti je průměrný občan schopen druhému člověku způsobit jen proto, že jej vědec v bílém plášti vyzve, aby tak činil.“</a:t>
            </a:r>
          </a:p>
        </p:txBody>
      </p:sp>
    </p:spTree>
    <p:extLst>
      <p:ext uri="{BB962C8B-B14F-4D97-AF65-F5344CB8AC3E}">
        <p14:creationId xmlns:p14="http://schemas.microsoft.com/office/powerpoint/2010/main" val="390059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Dvojí výzva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Milgrama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nečelili účastníci experimentu jedné výzvě, stáli hned před dvěma výzvami: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První: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Ubránit se příkazům a druhého netrýznit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nemučit ani nezabíjet elektrickým proudem.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ětšina selhala. 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Druhá: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Přiznat si selhání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aniž by se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vymlouvali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rozkazy. Většina selhala. Jeden účastník však sebekriticky doznal: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„Nyní vím, že nejsem o nic lepší než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Eichmann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Nutno však rovněž říct, že vysoké procento účastníků se po experimentech zhroutilo, neboť byli zklamaní ze svého vlastního počínání (navíc byla zveřejněna jejich jména s detaily experimentu). </a:t>
            </a:r>
          </a:p>
        </p:txBody>
      </p:sp>
    </p:spTree>
    <p:extLst>
      <p:ext uri="{BB962C8B-B14F-4D97-AF65-F5344CB8AC3E}">
        <p14:creationId xmlns:p14="http://schemas.microsoft.com/office/powerpoint/2010/main" val="324121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1368</Words>
  <Application>Microsoft Office PowerPoint</Application>
  <PresentationFormat>Vlastní</PresentationFormat>
  <Paragraphs>47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Office</vt:lpstr>
      <vt:lpstr>Tři paradigmata poslušnosti</vt:lpstr>
      <vt:lpstr>I. Abrahám</vt:lpstr>
      <vt:lpstr>Sama – poslyšte, poslouchat</vt:lpstr>
      <vt:lpstr>II. „Nuremberger Defense“</vt:lpstr>
      <vt:lpstr>NSDAP jako una sancta</vt:lpstr>
      <vt:lpstr>Možnosti neposlušnosti?</vt:lpstr>
      <vt:lpstr>Milgramův „test lidskosti“</vt:lpstr>
      <vt:lpstr>Stanley Milgram o svém experimentu</vt:lpstr>
      <vt:lpstr>Dvojí výzva</vt:lpstr>
      <vt:lpstr>Augustine Brannigan</vt:lpstr>
      <vt:lpstr>„Conscience Takes a Holiday“</vt:lpstr>
      <vt:lpstr>„Magic of Hierarchy“</vt:lpstr>
      <vt:lpstr>Milgram versus Nazis</vt:lpstr>
      <vt:lpstr>Genocide as Political Crime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Paradigmata poslušnosti</dc:title>
  <dc:creator>Matějčková, Tereza</dc:creator>
  <cp:lastModifiedBy>FFUK</cp:lastModifiedBy>
  <cp:revision>27</cp:revision>
  <dcterms:created xsi:type="dcterms:W3CDTF">2018-11-24T19:37:12Z</dcterms:created>
  <dcterms:modified xsi:type="dcterms:W3CDTF">2018-11-27T10:49:05Z</dcterms:modified>
</cp:coreProperties>
</file>