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57" r:id="rId5"/>
    <p:sldId id="270" r:id="rId6"/>
    <p:sldId id="258" r:id="rId7"/>
    <p:sldId id="264" r:id="rId8"/>
    <p:sldId id="265" r:id="rId9"/>
    <p:sldId id="271" r:id="rId10"/>
    <p:sldId id="267" r:id="rId11"/>
    <p:sldId id="268" r:id="rId12"/>
    <p:sldId id="272" r:id="rId13"/>
    <p:sldId id="266" r:id="rId14"/>
    <p:sldId id="269" r:id="rId15"/>
    <p:sldId id="26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C277F5-6978-4BA2-B07A-4011E6C2D31B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F166C6C-46FC-4976-9ECC-8D02CE5ABA6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MARGINAALISET </a:t>
            </a:r>
            <a:r>
              <a:rPr lang="cs-CZ" dirty="0" smtClean="0"/>
              <a:t>SIJAT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PK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864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INSTRUKTIIVI 	-N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861520"/>
          </a:xfrm>
        </p:spPr>
        <p:txBody>
          <a:bodyPr/>
          <a:lstStyle/>
          <a:p>
            <a:r>
              <a:rPr lang="cs-CZ" dirty="0" smtClean="0"/>
              <a:t>MILLÄ TAVALLA? MITEN?</a:t>
            </a:r>
          </a:p>
          <a:p>
            <a:r>
              <a:rPr lang="cs-CZ" dirty="0" smtClean="0"/>
              <a:t>YLEENSÄ </a:t>
            </a:r>
            <a:r>
              <a:rPr lang="cs-CZ" dirty="0" smtClean="0"/>
              <a:t>MONIKOSSA! (</a:t>
            </a:r>
            <a:r>
              <a:rPr lang="cs-CZ" dirty="0" err="1"/>
              <a:t>p</a:t>
            </a:r>
            <a:r>
              <a:rPr lang="cs-CZ" dirty="0" err="1" smtClean="0"/>
              <a:t>oikkeus</a:t>
            </a:r>
            <a:r>
              <a:rPr lang="cs-CZ" dirty="0" smtClean="0"/>
              <a:t>: </a:t>
            </a:r>
            <a:r>
              <a:rPr lang="cs-CZ" i="1" dirty="0" err="1" smtClean="0"/>
              <a:t>jalan</a:t>
            </a:r>
            <a:r>
              <a:rPr lang="cs-CZ" dirty="0" smtClean="0"/>
              <a:t> = pěšky)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HEIKKO</a:t>
            </a:r>
            <a:r>
              <a:rPr lang="cs-CZ" dirty="0" smtClean="0"/>
              <a:t> MONIKKOVARTALO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06565"/>
              </p:ext>
            </p:extLst>
          </p:nvPr>
        </p:nvGraphicFramePr>
        <p:xfrm>
          <a:off x="1187624" y="3356994"/>
          <a:ext cx="6912769" cy="2736302"/>
        </p:xfrm>
        <a:graphic>
          <a:graphicData uri="http://schemas.openxmlformats.org/drawingml/2006/table">
            <a:tbl>
              <a:tblPr/>
              <a:tblGrid>
                <a:gridCol w="898661"/>
                <a:gridCol w="1373008"/>
                <a:gridCol w="4641100"/>
              </a:tblGrid>
              <a:tr h="405378"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oma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omi-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omi</a:t>
                      </a:r>
                      <a:r>
                        <a:rPr lang="cs-CZ" b="1" i="1">
                          <a:latin typeface="century gothic, arial, helvetica"/>
                        </a:rPr>
                        <a:t>n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37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silmä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silmi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silmi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09412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paljas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paljai-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paljai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37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pää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päi-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päi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37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jalka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jaloi-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jaloi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37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arka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aroi-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aroi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859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cs-CZ" dirty="0" smtClean="0"/>
              <a:t>INSTRUKTIIVI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931224" cy="4752528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Mies teki työtä </a:t>
            </a:r>
            <a:r>
              <a:rPr lang="fi-FI" b="1" i="1" dirty="0"/>
              <a:t>kaksin käsin</a:t>
            </a:r>
            <a:r>
              <a:rPr lang="fi-FI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Lähdin </a:t>
            </a:r>
            <a:r>
              <a:rPr lang="fi-FI" i="1" dirty="0"/>
              <a:t>ulos </a:t>
            </a:r>
            <a:r>
              <a:rPr lang="fi-FI" b="1" i="1" dirty="0"/>
              <a:t>paljain päin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i="1" dirty="0"/>
              <a:t>Kävelimme </a:t>
            </a:r>
            <a:r>
              <a:rPr lang="fi-FI" b="1" i="1" dirty="0"/>
              <a:t>paljain jaloin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/>
              <a:t>Se on totta, kuulin sen </a:t>
            </a:r>
            <a:r>
              <a:rPr lang="fi-FI" b="1" i="1" dirty="0"/>
              <a:t>omin korvin </a:t>
            </a:r>
            <a:r>
              <a:rPr lang="fi-FI" i="1" dirty="0"/>
              <a:t>ja näin </a:t>
            </a:r>
            <a:r>
              <a:rPr lang="fi-FI" b="1" i="1" dirty="0"/>
              <a:t>omin silmin</a:t>
            </a:r>
            <a:r>
              <a:rPr lang="fi-FI" i="1" dirty="0"/>
              <a:t>!</a:t>
            </a:r>
            <a:br>
              <a:rPr lang="fi-FI" i="1" dirty="0"/>
            </a:br>
            <a:r>
              <a:rPr lang="fi-FI" b="1" i="1" dirty="0"/>
              <a:t>Ystävällisin terveisin </a:t>
            </a:r>
            <a:r>
              <a:rPr lang="fi-FI" i="1" dirty="0" smtClean="0"/>
              <a:t>Niina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Teen</a:t>
            </a:r>
            <a:r>
              <a:rPr lang="cs-CZ" i="1" dirty="0" smtClean="0"/>
              <a:t> </a:t>
            </a:r>
            <a:r>
              <a:rPr lang="cs-CZ" i="1" dirty="0" err="1" smtClean="0"/>
              <a:t>työtä</a:t>
            </a:r>
            <a:r>
              <a:rPr lang="cs-CZ" i="1" dirty="0" smtClean="0"/>
              <a:t> </a:t>
            </a:r>
            <a:r>
              <a:rPr lang="cs-CZ" b="1" i="1" dirty="0" err="1" smtClean="0"/>
              <a:t>öin</a:t>
            </a:r>
            <a:r>
              <a:rPr lang="cs-CZ" b="1" i="1" dirty="0" smtClean="0"/>
              <a:t> </a:t>
            </a:r>
            <a:r>
              <a:rPr lang="cs-CZ" b="1" i="1" dirty="0" err="1" smtClean="0"/>
              <a:t>päivin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45833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3: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dirty="0" err="1" smtClean="0"/>
              <a:t>instruktiivilla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391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1. Yritin auttaa äitiäni _______________________ (kaikki mahdolliset keinot).</a:t>
            </a:r>
          </a:p>
          <a:p>
            <a:pPr marL="0" indent="0">
              <a:buNone/>
            </a:pPr>
            <a:r>
              <a:rPr lang="fi-FI" dirty="0"/>
              <a:t>2. Selvisimme matkasta ___________________ (kuivat jalat).</a:t>
            </a:r>
          </a:p>
          <a:p>
            <a:pPr marL="0" indent="0">
              <a:buNone/>
            </a:pPr>
            <a:r>
              <a:rPr lang="fi-FI" dirty="0"/>
              <a:t>3. Yritin selittää tilanteen __________________ (omat sanat).</a:t>
            </a:r>
          </a:p>
          <a:p>
            <a:pPr marL="0" indent="0">
              <a:buNone/>
            </a:pPr>
            <a:r>
              <a:rPr lang="fi-FI" dirty="0"/>
              <a:t>4. Tosi ______________ (pettynyt mieli) lähdin kotiin.</a:t>
            </a:r>
          </a:p>
          <a:p>
            <a:pPr marL="0" indent="0">
              <a:buNone/>
            </a:pPr>
            <a:r>
              <a:rPr lang="fi-FI" dirty="0"/>
              <a:t>5. Hän olisi voinut kertoa asiasta vähän ______________________ (ystävällisemmät sanat).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93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4: </a:t>
            </a:r>
            <a:r>
              <a:rPr lang="cs-CZ" dirty="0" err="1" smtClean="0"/>
              <a:t>Käytä</a:t>
            </a:r>
            <a:r>
              <a:rPr lang="cs-CZ" dirty="0" smtClean="0"/>
              <a:t> </a:t>
            </a:r>
            <a:r>
              <a:rPr lang="cs-CZ" dirty="0" err="1" smtClean="0"/>
              <a:t>abessiivia</a:t>
            </a:r>
            <a:r>
              <a:rPr lang="cs-CZ" dirty="0" smtClean="0"/>
              <a:t>, </a:t>
            </a:r>
            <a:r>
              <a:rPr lang="cs-CZ" dirty="0" err="1" smtClean="0"/>
              <a:t>komitatiivia</a:t>
            </a:r>
            <a:r>
              <a:rPr lang="cs-CZ" dirty="0" smtClean="0"/>
              <a:t>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dirty="0" err="1" smtClean="0"/>
              <a:t>instruktiivia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208912" cy="48245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 smtClean="0"/>
              <a:t>Tulin </a:t>
            </a:r>
            <a:r>
              <a:rPr lang="fi-FI" dirty="0"/>
              <a:t>tänään töihin </a:t>
            </a:r>
            <a:r>
              <a:rPr lang="fi-FI" dirty="0" smtClean="0"/>
              <a:t>___________________</a:t>
            </a:r>
            <a:r>
              <a:rPr lang="cs-CZ" dirty="0" smtClean="0"/>
              <a:t>  </a:t>
            </a:r>
            <a:r>
              <a:rPr lang="fi-FI" dirty="0" smtClean="0"/>
              <a:t>(</a:t>
            </a:r>
            <a:r>
              <a:rPr lang="fi-FI" dirty="0"/>
              <a:t>pyöräillä).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Saanko </a:t>
            </a:r>
            <a:r>
              <a:rPr lang="fi-FI" dirty="0"/>
              <a:t>esitellä: tohtori Virtanen </a:t>
            </a:r>
            <a:r>
              <a:rPr lang="fi-FI" dirty="0" smtClean="0"/>
              <a:t>___________</a:t>
            </a:r>
            <a:r>
              <a:rPr lang="cs-CZ" dirty="0" smtClean="0"/>
              <a:t> </a:t>
            </a:r>
            <a:r>
              <a:rPr lang="fi-FI" dirty="0" smtClean="0"/>
              <a:t>(</a:t>
            </a:r>
            <a:r>
              <a:rPr lang="fi-FI" dirty="0"/>
              <a:t>puoliso).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Hän jäi istumaan _______________________ (yksi).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Näin </a:t>
            </a:r>
            <a:r>
              <a:rPr lang="fi-FI" dirty="0"/>
              <a:t>sen </a:t>
            </a:r>
            <a:r>
              <a:rPr lang="fi-FI" dirty="0" smtClean="0"/>
              <a:t>________________________ </a:t>
            </a:r>
            <a:r>
              <a:rPr lang="fi-FI" dirty="0"/>
              <a:t>(omat silmät)!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Hän selvisi siitä </a:t>
            </a:r>
            <a:r>
              <a:rPr lang="fi-FI" dirty="0" smtClean="0"/>
              <a:t>______________________ </a:t>
            </a:r>
            <a:r>
              <a:rPr lang="fi-FI" dirty="0"/>
              <a:t>(vaikeudet).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Lähetä hakemus </a:t>
            </a:r>
            <a:r>
              <a:rPr lang="fi-FI" dirty="0" smtClean="0"/>
              <a:t>_________________ </a:t>
            </a:r>
            <a:r>
              <a:rPr lang="fi-FI" dirty="0"/>
              <a:t>(liite) sähköpostilla.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Kuinka kauan ihminen voi </a:t>
            </a:r>
            <a:r>
              <a:rPr lang="fi-FI" dirty="0" smtClean="0"/>
              <a:t>selvitä ______ </a:t>
            </a:r>
            <a:r>
              <a:rPr lang="fi-FI" dirty="0"/>
              <a:t>(syödä + MA) ja </a:t>
            </a:r>
            <a:r>
              <a:rPr lang="fi-FI" dirty="0" smtClean="0"/>
              <a:t>___________ </a:t>
            </a:r>
            <a:r>
              <a:rPr lang="fi-FI" dirty="0"/>
              <a:t>(juoda + MA</a:t>
            </a:r>
            <a:r>
              <a:rPr lang="fi-FI" dirty="0" smtClean="0"/>
              <a:t>)?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Hän teki kaiken </a:t>
            </a:r>
            <a:r>
              <a:rPr lang="fi-FI" dirty="0" smtClean="0"/>
              <a:t>_________________ </a:t>
            </a:r>
            <a:r>
              <a:rPr lang="fi-FI" dirty="0"/>
              <a:t>(omat päät) eli kysymättä lupaa muilta</a:t>
            </a:r>
            <a:r>
              <a:rPr lang="fi-FI" dirty="0" smtClean="0"/>
              <a:t>.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55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E-INFINITIIVI INSTRUKTIIVISSA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208912" cy="5149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ILMAISEE </a:t>
            </a:r>
            <a:r>
              <a:rPr lang="cs-CZ" b="1" dirty="0" smtClean="0"/>
              <a:t>MITEN TOIMINTA TAPAHTUU</a:t>
            </a:r>
          </a:p>
          <a:p>
            <a:r>
              <a:rPr lang="fi-FI" dirty="0"/>
              <a:t>verbin </a:t>
            </a:r>
            <a:r>
              <a:rPr lang="cs-CZ" dirty="0" smtClean="0"/>
              <a:t>A-</a:t>
            </a:r>
            <a:r>
              <a:rPr lang="fi-FI" dirty="0" smtClean="0"/>
              <a:t>infinitiivi </a:t>
            </a:r>
            <a:r>
              <a:rPr lang="fi-FI" dirty="0"/>
              <a:t>ilman </a:t>
            </a:r>
            <a:r>
              <a:rPr lang="fi-FI" b="1" dirty="0" smtClean="0"/>
              <a:t>a</a:t>
            </a:r>
            <a:r>
              <a:rPr lang="fi-FI" dirty="0" smtClean="0"/>
              <a:t>/</a:t>
            </a:r>
            <a:r>
              <a:rPr lang="fi-FI" b="1" dirty="0" smtClean="0"/>
              <a:t>ä</a:t>
            </a:r>
            <a:r>
              <a:rPr lang="fi-FI" b="1" dirty="0"/>
              <a:t> </a:t>
            </a:r>
            <a:r>
              <a:rPr lang="fi-FI" dirty="0"/>
              <a:t>-vokaalia + </a:t>
            </a:r>
            <a:r>
              <a:rPr lang="fi-FI" b="1" i="1" dirty="0"/>
              <a:t>e</a:t>
            </a:r>
            <a:r>
              <a:rPr lang="fi-FI" dirty="0"/>
              <a:t> + </a:t>
            </a:r>
            <a:r>
              <a:rPr lang="fi-FI" b="1" i="1" dirty="0" smtClean="0"/>
              <a:t>n</a:t>
            </a:r>
            <a:endParaRPr lang="cs-CZ" b="1" i="1" dirty="0" smtClean="0"/>
          </a:p>
          <a:p>
            <a:pPr marL="0" indent="0">
              <a:buNone/>
            </a:pPr>
            <a:r>
              <a:rPr lang="fi-FI" i="1" dirty="0"/>
              <a:t>laulaa</a:t>
            </a:r>
            <a:r>
              <a:rPr lang="fi-FI" dirty="0"/>
              <a:t> -&gt; </a:t>
            </a:r>
            <a:r>
              <a:rPr lang="fi-FI" i="1" dirty="0"/>
              <a:t>laulae</a:t>
            </a:r>
            <a:r>
              <a:rPr lang="fi-FI" b="1" i="1" dirty="0"/>
              <a:t>n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ihmetellä</a:t>
            </a:r>
            <a:r>
              <a:rPr lang="fi-FI" dirty="0"/>
              <a:t> -&gt; </a:t>
            </a:r>
            <a:r>
              <a:rPr lang="fi-FI" i="1" dirty="0"/>
              <a:t>ihmetelle</a:t>
            </a:r>
            <a:r>
              <a:rPr lang="fi-FI" b="1" i="1" dirty="0"/>
              <a:t>n</a:t>
            </a:r>
            <a:endParaRPr lang="fi-FI" i="1" dirty="0"/>
          </a:p>
          <a:p>
            <a:pPr marL="0" indent="0">
              <a:buNone/>
            </a:pPr>
            <a:r>
              <a:rPr lang="fi-FI" dirty="0" smtClean="0"/>
              <a:t>Huom</a:t>
            </a:r>
            <a:r>
              <a:rPr lang="cs-CZ" dirty="0" smtClean="0"/>
              <a:t>!</a:t>
            </a:r>
            <a:r>
              <a:rPr lang="fi-FI" dirty="0" smtClean="0"/>
              <a:t> </a:t>
            </a:r>
            <a:r>
              <a:rPr lang="fi-FI" dirty="0"/>
              <a:t>Jos </a:t>
            </a:r>
            <a:r>
              <a:rPr lang="cs-CZ" dirty="0" smtClean="0"/>
              <a:t>verbi</a:t>
            </a:r>
            <a:r>
              <a:rPr lang="fi-FI" dirty="0" smtClean="0"/>
              <a:t>tyypin</a:t>
            </a:r>
            <a:r>
              <a:rPr lang="cs-CZ" dirty="0" smtClean="0"/>
              <a:t> 1</a:t>
            </a:r>
            <a:r>
              <a:rPr lang="fi-FI" dirty="0" smtClean="0"/>
              <a:t> vartalon </a:t>
            </a:r>
            <a:r>
              <a:rPr lang="fi-FI" dirty="0"/>
              <a:t>vokaali on </a:t>
            </a:r>
            <a:r>
              <a:rPr lang="fi-FI" b="1" i="1" dirty="0"/>
              <a:t>e</a:t>
            </a:r>
            <a:r>
              <a:rPr lang="fi-FI" dirty="0"/>
              <a:t>, </a:t>
            </a:r>
            <a:r>
              <a:rPr lang="fi-FI" dirty="0" smtClean="0"/>
              <a:t>se</a:t>
            </a:r>
            <a:r>
              <a:rPr lang="cs-CZ" dirty="0" smtClean="0"/>
              <a:t> </a:t>
            </a:r>
            <a:r>
              <a:rPr lang="fi-FI" dirty="0" smtClean="0"/>
              <a:t>muuttuu</a:t>
            </a:r>
            <a:r>
              <a:rPr lang="fi-FI" dirty="0"/>
              <a:t> </a:t>
            </a:r>
            <a:r>
              <a:rPr lang="fi-FI" b="1" i="1" dirty="0" smtClean="0"/>
              <a:t>i</a:t>
            </a:r>
            <a:r>
              <a:rPr lang="fi-FI" dirty="0" smtClean="0"/>
              <a:t>:ksi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lukea</a:t>
            </a:r>
            <a:r>
              <a:rPr lang="fi-FI" dirty="0"/>
              <a:t> -&gt;</a:t>
            </a:r>
            <a:r>
              <a:rPr lang="fi-FI" i="1" dirty="0"/>
              <a:t>lukie</a:t>
            </a:r>
            <a:r>
              <a:rPr lang="fi-FI" b="1" i="1" dirty="0"/>
              <a:t>n</a:t>
            </a:r>
            <a:r>
              <a:rPr lang="fi-FI" b="1" dirty="0"/>
              <a:t/>
            </a:r>
            <a:br>
              <a:rPr lang="fi-FI" b="1" dirty="0"/>
            </a:br>
            <a:r>
              <a:rPr lang="fi-FI" i="1" dirty="0"/>
              <a:t>itkeä</a:t>
            </a:r>
            <a:r>
              <a:rPr lang="fi-FI" dirty="0"/>
              <a:t> -&gt; </a:t>
            </a:r>
            <a:r>
              <a:rPr lang="fi-FI" i="1" dirty="0"/>
              <a:t>itkie</a:t>
            </a:r>
            <a:r>
              <a:rPr lang="fi-FI" b="1" i="1" dirty="0"/>
              <a:t>n</a:t>
            </a:r>
            <a:endParaRPr lang="fi-FI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fi-FI" i="1" dirty="0"/>
              <a:t>Kuljimme </a:t>
            </a:r>
            <a:r>
              <a:rPr lang="fi-FI" b="1" i="1" dirty="0"/>
              <a:t>laulaen</a:t>
            </a:r>
            <a:r>
              <a:rPr lang="fi-FI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Hän </a:t>
            </a:r>
            <a:r>
              <a:rPr lang="fi-FI" i="1" dirty="0"/>
              <a:t>poistui </a:t>
            </a:r>
            <a:r>
              <a:rPr lang="fi-FI" b="1" i="1" dirty="0"/>
              <a:t>ihmetellen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Lapsi</a:t>
            </a:r>
            <a:r>
              <a:rPr lang="cs-CZ" i="1" dirty="0" smtClean="0"/>
              <a:t> </a:t>
            </a:r>
            <a:r>
              <a:rPr lang="cs-CZ" i="1" dirty="0" err="1" smtClean="0"/>
              <a:t>tuli</a:t>
            </a:r>
            <a:r>
              <a:rPr lang="cs-CZ" i="1" dirty="0" smtClean="0"/>
              <a:t> </a:t>
            </a:r>
            <a:r>
              <a:rPr lang="cs-CZ" i="1" dirty="0" err="1" smtClean="0"/>
              <a:t>kotiin</a:t>
            </a:r>
            <a:r>
              <a:rPr lang="cs-CZ" i="1" dirty="0" smtClean="0"/>
              <a:t> </a:t>
            </a:r>
            <a:r>
              <a:rPr lang="cs-CZ" b="1" i="1" dirty="0" err="1" smtClean="0"/>
              <a:t>itkien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fi-FI" i="1" dirty="0"/>
              <a:t>Hän katsoi minua </a:t>
            </a:r>
            <a:r>
              <a:rPr lang="fi-FI" b="1" i="1" dirty="0"/>
              <a:t>hymyillen.         </a:t>
            </a:r>
            <a:r>
              <a:rPr lang="fi-FI" dirty="0"/>
              <a:t>= ja hymyili, niin että hymyili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66084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Oppikirja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Komitatiivi</a:t>
            </a:r>
            <a:r>
              <a:rPr lang="cs-CZ" dirty="0" smtClean="0"/>
              <a:t> – s. 213</a:t>
            </a:r>
          </a:p>
          <a:p>
            <a:r>
              <a:rPr lang="cs-CZ" dirty="0" err="1" smtClean="0"/>
              <a:t>Instruktiivi</a:t>
            </a:r>
            <a:r>
              <a:rPr lang="cs-CZ" dirty="0" smtClean="0"/>
              <a:t> – s. 280-281</a:t>
            </a:r>
          </a:p>
          <a:p>
            <a:r>
              <a:rPr lang="cs-CZ" dirty="0" err="1" smtClean="0"/>
              <a:t>Abessiivi</a:t>
            </a:r>
            <a:r>
              <a:rPr lang="cs-CZ" dirty="0" smtClean="0"/>
              <a:t> – s. </a:t>
            </a:r>
            <a:r>
              <a:rPr lang="cs-CZ" dirty="0" smtClean="0"/>
              <a:t>273-274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infinitiivi</a:t>
            </a:r>
            <a:r>
              <a:rPr lang="cs-CZ" dirty="0" smtClean="0"/>
              <a:t> – s. 280-281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83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1 – </a:t>
            </a:r>
            <a:r>
              <a:rPr lang="cs-CZ" dirty="0" err="1" smtClean="0"/>
              <a:t>Partisiippi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05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/>
              <a:t>1. Juttu, joka julkaistiin eilen iltapäivälehdessä, aiheutti skandaalin.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2. Elisabethilla, joka kruunattiin vuonna 1952 Englannin kuningattareksi, on neljä lasta.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3. Helsingin olympiastadion rakennettiin olympialaisia varten, jotka järjestettiin vuonna 1952.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4. Tavaroilla, jotka on ostettu alennusmyynneistä, ei ole palautusoikeutta.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5. Nojatuolit, jotka on verhoiltu nahalla, on helppo puhdistaa.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6. Maaseudulla voi nähdä taloja, jotka on maalattu punamullalla.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11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778098"/>
          </a:xfrm>
        </p:spPr>
        <p:txBody>
          <a:bodyPr/>
          <a:lstStyle/>
          <a:p>
            <a:r>
              <a:rPr lang="cs-CZ" dirty="0" smtClean="0"/>
              <a:t>HARJOITUS 2 - </a:t>
            </a:r>
            <a:r>
              <a:rPr lang="cs-CZ" dirty="0" err="1" smtClean="0"/>
              <a:t>Partisiippi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828092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dirty="0"/>
              <a:t>1. Minä sain kirjeen sukulaisilta, jotka asuvat Helsingissä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2. Hän perusti yrityksen, joka valmistaa ja myy huonekaluja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3. Turisteilla, jotka matkustavat Amerikkaan, täytyy olla voimassa oleva viisumi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4. Tiedemiehet, jotka tutkivat geenejä, ovat kiinnostuneita periytyvistä sairauksista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5. Eino Leino kirjoitti runoja, jotka kuvaavat Suomen luontoa ja ilmaisevat syviä tunteita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6. Perheellä, joka asuu naapurissa, on poika, joka opiskelee yliopistossa kemiaa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7. Linnut, jotka pesivät kesäisin Suomessa, muuttavat syksyllä subtrooppisessa ilmastossa sijaitseviin maihin</a:t>
            </a:r>
            <a:r>
              <a:rPr lang="fi-FI" sz="2000" dirty="0" smtClean="0"/>
              <a:t>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8. Pakolaisilla, jotka tulevat sotaa käyvistä maista, on usein traumaattisia kokemuksia.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468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ABESSIIVI  -TTA/-TTÄ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8064896" cy="486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= „ILMAN“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HEIKKO</a:t>
            </a:r>
            <a:r>
              <a:rPr lang="cs-CZ" dirty="0" smtClean="0"/>
              <a:t> VOKAALIVARTALO + -TTA/-TTÄ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t</a:t>
            </a:r>
            <a:r>
              <a:rPr lang="cs-CZ" i="1" dirty="0" err="1" smtClean="0"/>
              <a:t>akki</a:t>
            </a:r>
            <a:r>
              <a:rPr lang="cs-CZ" i="1" dirty="0" smtClean="0"/>
              <a:t>	</a:t>
            </a:r>
            <a:r>
              <a:rPr lang="cs-CZ" i="1" dirty="0" err="1" smtClean="0"/>
              <a:t>taki</a:t>
            </a:r>
            <a:r>
              <a:rPr lang="cs-CZ" i="1" dirty="0" smtClean="0"/>
              <a:t>- 		</a:t>
            </a:r>
            <a:r>
              <a:rPr lang="cs-CZ" i="1" dirty="0" err="1" smtClean="0"/>
              <a:t>taki-tta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takkia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raha</a:t>
            </a:r>
            <a:r>
              <a:rPr lang="cs-CZ" i="1" dirty="0" smtClean="0"/>
              <a:t> 	</a:t>
            </a:r>
            <a:r>
              <a:rPr lang="cs-CZ" i="1" dirty="0" err="1" smtClean="0"/>
              <a:t>raha</a:t>
            </a:r>
            <a:r>
              <a:rPr lang="cs-CZ" i="1" dirty="0" smtClean="0"/>
              <a:t>-		</a:t>
            </a:r>
            <a:r>
              <a:rPr lang="cs-CZ" i="1" dirty="0" err="1" smtClean="0"/>
              <a:t>raha-tta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rahaa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akki</a:t>
            </a:r>
            <a:r>
              <a:rPr lang="cs-CZ" i="1" dirty="0" smtClean="0"/>
              <a:t>	</a:t>
            </a:r>
            <a:r>
              <a:rPr lang="cs-CZ" i="1" dirty="0" err="1" smtClean="0"/>
              <a:t>laki</a:t>
            </a:r>
            <a:r>
              <a:rPr lang="cs-CZ" i="1" dirty="0"/>
              <a:t>-</a:t>
            </a:r>
            <a:r>
              <a:rPr lang="cs-CZ" i="1" dirty="0" smtClean="0"/>
              <a:t> 		</a:t>
            </a:r>
            <a:r>
              <a:rPr lang="cs-CZ" i="1" dirty="0" err="1" smtClean="0"/>
              <a:t>laki-tta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lakkia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b="1" dirty="0" err="1" smtClean="0"/>
              <a:t>monikossa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kirja</a:t>
            </a:r>
            <a:r>
              <a:rPr lang="cs-CZ" i="1" dirty="0" smtClean="0"/>
              <a:t> 		</a:t>
            </a:r>
            <a:r>
              <a:rPr lang="cs-CZ" i="1" dirty="0" err="1" smtClean="0"/>
              <a:t>kirjoi</a:t>
            </a:r>
            <a:r>
              <a:rPr lang="cs-CZ" i="1" dirty="0" smtClean="0"/>
              <a:t>-		</a:t>
            </a:r>
            <a:r>
              <a:rPr lang="cs-CZ" i="1" dirty="0" err="1" smtClean="0"/>
              <a:t>kirjoi</a:t>
            </a:r>
            <a:r>
              <a:rPr lang="cs-CZ" i="1" dirty="0" smtClean="0"/>
              <a:t>- </a:t>
            </a:r>
            <a:r>
              <a:rPr lang="cs-CZ" i="1" dirty="0" err="1" smtClean="0"/>
              <a:t>tta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kirjoja</a:t>
            </a:r>
            <a:r>
              <a:rPr lang="cs-CZ" dirty="0" smtClean="0"/>
              <a:t>)	</a:t>
            </a:r>
          </a:p>
          <a:p>
            <a:pPr marL="0" indent="0">
              <a:buNone/>
            </a:pPr>
            <a:r>
              <a:rPr lang="cs-CZ" i="1" dirty="0" err="1"/>
              <a:t>p</a:t>
            </a:r>
            <a:r>
              <a:rPr lang="cs-CZ" i="1" dirty="0" err="1" smtClean="0"/>
              <a:t>aperi</a:t>
            </a:r>
            <a:r>
              <a:rPr lang="cs-CZ" i="1" dirty="0" smtClean="0"/>
              <a:t>	</a:t>
            </a:r>
            <a:r>
              <a:rPr lang="cs-CZ" i="1" dirty="0" err="1" smtClean="0"/>
              <a:t>paperei</a:t>
            </a:r>
            <a:r>
              <a:rPr lang="cs-CZ" i="1" dirty="0" smtClean="0"/>
              <a:t>-	</a:t>
            </a:r>
            <a:r>
              <a:rPr lang="cs-CZ" i="1" dirty="0" err="1" smtClean="0"/>
              <a:t>paperei-tta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papereita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2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1: </a:t>
            </a:r>
            <a:r>
              <a:rPr lang="cs-CZ" dirty="0" err="1" smtClean="0"/>
              <a:t>Muuta</a:t>
            </a:r>
            <a:r>
              <a:rPr lang="cs-CZ" dirty="0" smtClean="0"/>
              <a:t> </a:t>
            </a:r>
            <a:r>
              <a:rPr lang="cs-CZ" dirty="0" err="1" smtClean="0"/>
              <a:t>abessiiviin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1. Hän ei voi olla ilman tupakkaa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2. Emme voi lähteä ulos ilman lakkia.</a:t>
            </a:r>
          </a:p>
          <a:p>
            <a:pPr marL="0" indent="0">
              <a:buNone/>
            </a:pPr>
            <a:r>
              <a:rPr lang="fi-FI" i="1" dirty="0"/>
              <a:t>3. Selvisit kokeesta </a:t>
            </a:r>
            <a:r>
              <a:rPr lang="fi-FI" i="1" dirty="0" smtClean="0"/>
              <a:t>ilman </a:t>
            </a:r>
            <a:r>
              <a:rPr lang="fi-FI" i="1" dirty="0"/>
              <a:t>ongelmia.</a:t>
            </a:r>
          </a:p>
          <a:p>
            <a:pPr marL="0" indent="0">
              <a:buNone/>
            </a:pPr>
            <a:r>
              <a:rPr lang="fi-FI" i="1" dirty="0"/>
              <a:t>4. Kokous päättyi ilman tuloksia.</a:t>
            </a:r>
          </a:p>
          <a:p>
            <a:pPr marL="0" indent="0">
              <a:buNone/>
            </a:pPr>
            <a:r>
              <a:rPr lang="fi-FI" i="1" dirty="0"/>
              <a:t>5. Kesällä monet ovat ilman jalkineita.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83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MA-INFINITIIVI ABESSIIVISSA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VERBIN VARTALO + -MA- + -TTA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lähti</a:t>
            </a:r>
            <a:r>
              <a:rPr lang="cs-CZ" i="1" dirty="0" smtClean="0"/>
              <a:t> </a:t>
            </a:r>
            <a:r>
              <a:rPr lang="cs-CZ" b="1" i="1" dirty="0" err="1" smtClean="0"/>
              <a:t>sanomatta</a:t>
            </a:r>
            <a:r>
              <a:rPr lang="cs-CZ" i="1" dirty="0" smtClean="0"/>
              <a:t> </a:t>
            </a:r>
            <a:r>
              <a:rPr lang="cs-CZ" i="1" dirty="0" err="1" smtClean="0"/>
              <a:t>näkemiin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istui</a:t>
            </a:r>
            <a:r>
              <a:rPr lang="cs-CZ" i="1" dirty="0" smtClean="0"/>
              <a:t> </a:t>
            </a:r>
            <a:r>
              <a:rPr lang="cs-CZ" b="1" i="1" dirty="0" err="1" smtClean="0"/>
              <a:t>puhumatta</a:t>
            </a:r>
            <a:r>
              <a:rPr lang="cs-CZ" i="1" dirty="0" smtClean="0"/>
              <a:t> koko </a:t>
            </a:r>
            <a:r>
              <a:rPr lang="cs-CZ" i="1" dirty="0" err="1" smtClean="0"/>
              <a:t>päivän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fi-FI" i="1" dirty="0"/>
              <a:t>Et voi olla </a:t>
            </a:r>
            <a:r>
              <a:rPr lang="fi-FI" b="1" i="1" dirty="0"/>
              <a:t>suostumatta</a:t>
            </a:r>
            <a:r>
              <a:rPr lang="fi-FI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Hän </a:t>
            </a:r>
            <a:r>
              <a:rPr lang="fi-FI" i="1" dirty="0"/>
              <a:t>katsoi meitä </a:t>
            </a:r>
            <a:r>
              <a:rPr lang="fi-FI" b="1" i="1" dirty="0"/>
              <a:t>sanomatta</a:t>
            </a:r>
            <a:r>
              <a:rPr lang="fi-FI" i="1" dirty="0"/>
              <a:t> sanaakaan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En </a:t>
            </a:r>
            <a:r>
              <a:rPr lang="cs-CZ" i="1" dirty="0" err="1"/>
              <a:t>voinut</a:t>
            </a:r>
            <a:r>
              <a:rPr lang="cs-CZ" i="1" dirty="0"/>
              <a:t> </a:t>
            </a:r>
            <a:r>
              <a:rPr lang="cs-CZ" i="1" dirty="0" err="1"/>
              <a:t>olla</a:t>
            </a:r>
            <a:r>
              <a:rPr lang="cs-CZ" i="1" dirty="0"/>
              <a:t> </a:t>
            </a:r>
            <a:r>
              <a:rPr lang="cs-CZ" b="1" i="1" dirty="0" err="1"/>
              <a:t>nauramatta</a:t>
            </a:r>
            <a:r>
              <a:rPr lang="cs-CZ" i="1" dirty="0"/>
              <a:t>! </a:t>
            </a:r>
            <a:r>
              <a:rPr lang="cs-CZ" dirty="0"/>
              <a:t>  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8758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KOMITATIIVI  -NE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5005536"/>
          </a:xfrm>
        </p:spPr>
        <p:txBody>
          <a:bodyPr/>
          <a:lstStyle/>
          <a:p>
            <a:r>
              <a:rPr lang="cs-CZ" dirty="0" smtClean="0"/>
              <a:t>„KANSSA“</a:t>
            </a:r>
          </a:p>
          <a:p>
            <a:r>
              <a:rPr lang="cs-CZ" dirty="0" smtClean="0"/>
              <a:t>AINA MONIKOSSA! (MUTTA: </a:t>
            </a:r>
            <a:r>
              <a:rPr lang="cs-CZ" dirty="0" err="1"/>
              <a:t>merkitykseltään</a:t>
            </a:r>
            <a:r>
              <a:rPr lang="cs-CZ" dirty="0"/>
              <a:t> </a:t>
            </a:r>
            <a:r>
              <a:rPr lang="cs-CZ" dirty="0" err="1"/>
              <a:t>yksikkö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 smtClean="0"/>
              <a:t>monikko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VAHVA</a:t>
            </a:r>
            <a:r>
              <a:rPr lang="cs-CZ" dirty="0" smtClean="0"/>
              <a:t> VOKAALIVARTALO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015997"/>
              </p:ext>
            </p:extLst>
          </p:nvPr>
        </p:nvGraphicFramePr>
        <p:xfrm>
          <a:off x="914400" y="3428999"/>
          <a:ext cx="7772400" cy="2964785"/>
        </p:xfrm>
        <a:graphic>
          <a:graphicData uri="http://schemas.openxmlformats.org/drawingml/2006/table">
            <a:tbl>
              <a:tblPr/>
              <a:tblGrid>
                <a:gridCol w="1425352"/>
                <a:gridCol w="2664296"/>
                <a:gridCol w="3682752"/>
              </a:tblGrid>
              <a:tr h="366268"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talo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taloi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taloi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6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tyttö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tyttöi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tyttöi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6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kissa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kissoi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kissoi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6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koira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koiri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koiri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6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pöytä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pöyti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pöyti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0909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laukku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laukkui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laukkui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6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jalka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jalkoi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jalkoi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68">
                <a:tc>
                  <a:txBody>
                    <a:bodyPr/>
                    <a:lstStyle/>
                    <a:p>
                      <a:r>
                        <a:rPr lang="cs-CZ" i="1">
                          <a:latin typeface="century gothic, arial, helvetica"/>
                        </a:rPr>
                        <a:t>nuori</a:t>
                      </a:r>
                      <a:endParaRPr lang="cs-CZ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nuori</a:t>
                      </a:r>
                      <a:r>
                        <a:rPr lang="cs-CZ" i="1" dirty="0">
                          <a:latin typeface="century gothic, arial, helvetica"/>
                        </a:rPr>
                        <a:t>-</a:t>
                      </a:r>
                      <a:endParaRPr lang="cs-CZ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latin typeface="century gothic, arial, helvetica"/>
                        </a:rPr>
                        <a:t>nuori</a:t>
                      </a:r>
                      <a:r>
                        <a:rPr lang="cs-CZ" b="1" i="1" dirty="0" err="1">
                          <a:latin typeface="century gothic, arial, helvetica"/>
                        </a:rPr>
                        <a:t>ne</a:t>
                      </a:r>
                      <a:r>
                        <a:rPr lang="cs-CZ" dirty="0">
                          <a:latin typeface="century gothic, arial, helvetica"/>
                        </a:rPr>
                        <a:t> + </a:t>
                      </a:r>
                      <a:r>
                        <a:rPr lang="cs-CZ" dirty="0" err="1">
                          <a:latin typeface="century gothic, arial, helvetica"/>
                        </a:rPr>
                        <a:t>poss.suff</a:t>
                      </a:r>
                      <a:r>
                        <a:rPr lang="cs-CZ" dirty="0">
                          <a:latin typeface="century gothic, arial, helvetica"/>
                        </a:rPr>
                        <a:t>.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85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KOMITATIIVI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861520"/>
          </a:xfrm>
        </p:spPr>
        <p:txBody>
          <a:bodyPr>
            <a:normAutofit/>
          </a:bodyPr>
          <a:lstStyle/>
          <a:p>
            <a:r>
              <a:rPr lang="fi-FI" i="1" dirty="0"/>
              <a:t>Hän tuli juhliin </a:t>
            </a:r>
            <a:r>
              <a:rPr lang="fi-FI" b="1" i="1" dirty="0"/>
              <a:t>nuorine vaimoineen</a:t>
            </a:r>
            <a:r>
              <a:rPr lang="fi-FI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(= </a:t>
            </a:r>
            <a:r>
              <a:rPr lang="fi-FI" i="1" dirty="0"/>
              <a:t>Hän tuli juhliin nuoren vaimonsa kanssa.)</a:t>
            </a:r>
          </a:p>
          <a:p>
            <a:endParaRPr lang="fi-FI" i="1" dirty="0"/>
          </a:p>
          <a:p>
            <a:r>
              <a:rPr lang="fi-FI" i="1" dirty="0"/>
              <a:t>He olivat kävelyllä </a:t>
            </a:r>
            <a:r>
              <a:rPr lang="fi-FI" b="1" i="1" dirty="0"/>
              <a:t>lapsineen</a:t>
            </a:r>
            <a:r>
              <a:rPr lang="fi-FI" i="1" dirty="0"/>
              <a:t> ja </a:t>
            </a:r>
            <a:r>
              <a:rPr lang="fi-FI" b="1" i="1" dirty="0"/>
              <a:t>koirineen</a:t>
            </a:r>
            <a:r>
              <a:rPr lang="fi-FI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(= </a:t>
            </a:r>
            <a:r>
              <a:rPr lang="fi-FI" i="1" dirty="0"/>
              <a:t>He olivat kävelyllä lapsensa / lastensa ja koiransa / koiriensa kanssa</a:t>
            </a:r>
            <a:r>
              <a:rPr lang="fi-FI" i="1" dirty="0" smtClean="0"/>
              <a:t>.)</a:t>
            </a:r>
            <a:endParaRPr lang="cs-CZ" i="1" dirty="0" smtClean="0"/>
          </a:p>
          <a:p>
            <a:r>
              <a:rPr lang="fi-FI" i="1" dirty="0"/>
              <a:t>Turku </a:t>
            </a:r>
            <a:r>
              <a:rPr lang="fi-FI" b="1" i="1" dirty="0"/>
              <a:t>saaristoineen</a:t>
            </a:r>
            <a:r>
              <a:rPr lang="fi-FI" i="1" dirty="0"/>
              <a:t> on suosittu turistikohde kesäisin.                    </a:t>
            </a:r>
            <a:r>
              <a:rPr lang="fi-FI" dirty="0"/>
              <a:t>= </a:t>
            </a:r>
            <a:r>
              <a:rPr lang="cs-CZ" dirty="0" smtClean="0"/>
              <a:t>Turku </a:t>
            </a:r>
            <a:r>
              <a:rPr lang="fi-FI" dirty="0" smtClean="0"/>
              <a:t>ja </a:t>
            </a:r>
            <a:r>
              <a:rPr lang="fi-FI" dirty="0"/>
              <a:t>sen </a:t>
            </a:r>
            <a:r>
              <a:rPr lang="fi-FI" dirty="0" smtClean="0"/>
              <a:t>saaristo</a:t>
            </a:r>
            <a:endParaRPr lang="cs-CZ" dirty="0" smtClean="0"/>
          </a:p>
          <a:p>
            <a:r>
              <a:rPr lang="fi-FI" i="1" dirty="0" smtClean="0"/>
              <a:t>Seminaari</a:t>
            </a:r>
            <a:r>
              <a:rPr lang="fi-FI" i="1" dirty="0"/>
              <a:t> </a:t>
            </a:r>
            <a:r>
              <a:rPr lang="fi-FI" b="1" i="1" dirty="0"/>
              <a:t>iltaohjelmineen</a:t>
            </a:r>
            <a:r>
              <a:rPr lang="fi-FI" i="1" dirty="0"/>
              <a:t> on osallistujille maksuton</a:t>
            </a:r>
            <a:r>
              <a:rPr lang="fi-FI" i="1" dirty="0" smtClean="0"/>
              <a:t>.</a:t>
            </a:r>
            <a:r>
              <a:rPr lang="cs-CZ" i="1" dirty="0" smtClean="0"/>
              <a:t>		= </a:t>
            </a:r>
            <a:r>
              <a:rPr lang="cs-CZ" dirty="0" err="1" smtClean="0"/>
              <a:t>seminaari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sen </a:t>
            </a:r>
            <a:r>
              <a:rPr lang="cs-CZ" dirty="0" err="1" smtClean="0"/>
              <a:t>iltaohjelma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391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2: </a:t>
            </a:r>
            <a:r>
              <a:rPr lang="cs-CZ" dirty="0" err="1" smtClean="0"/>
              <a:t>Muuta</a:t>
            </a:r>
            <a:r>
              <a:rPr lang="cs-CZ" dirty="0" smtClean="0"/>
              <a:t> </a:t>
            </a:r>
            <a:r>
              <a:rPr lang="cs-CZ" dirty="0" err="1" smtClean="0"/>
              <a:t>komitatiiviin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i="1" dirty="0"/>
              <a:t>1. Johtaja oli konsertissa nuoren kauniin vaimonsa kanssa.</a:t>
            </a:r>
          </a:p>
          <a:p>
            <a:pPr marL="0" indent="0">
              <a:buNone/>
            </a:pPr>
            <a:r>
              <a:rPr lang="fi-FI" i="1" dirty="0"/>
              <a:t>2. Hän oli kävelyllä vanhojen hyvien ystäviensä kanssa.</a:t>
            </a:r>
          </a:p>
          <a:p>
            <a:pPr marL="0" indent="0">
              <a:buNone/>
            </a:pPr>
            <a:r>
              <a:rPr lang="fi-FI" i="1" dirty="0"/>
              <a:t>3. Nousimme junaan kaikkien matkalaukkujemme kanssa</a:t>
            </a:r>
            <a:r>
              <a:rPr lang="fi-FI" i="1" dirty="0" smtClean="0"/>
              <a:t>.</a:t>
            </a:r>
            <a:r>
              <a:rPr lang="cs-CZ" i="1" dirty="0" smtClean="0"/>
              <a:t>  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4. Nainen elää mökissään rakkaitten lemmikkieläimiensä kanssa.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6353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949</TotalTime>
  <Words>647</Words>
  <Application>Microsoft Office PowerPoint</Application>
  <PresentationFormat>Předvádění na obrazovce (4:3)</PresentationFormat>
  <Paragraphs>150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PK II</vt:lpstr>
      <vt:lpstr>HARJOITUS 1 – Partisiippi</vt:lpstr>
      <vt:lpstr>HARJOITUS 2 - Partisiippi</vt:lpstr>
      <vt:lpstr>ABESSIIVI  -TTA/-TTÄ</vt:lpstr>
      <vt:lpstr>HARJOITUS 1: Muuta abessiiviin.</vt:lpstr>
      <vt:lpstr>MA-INFINITIIVI ABESSIIVISSA</vt:lpstr>
      <vt:lpstr>KOMITATIIVI  -NE</vt:lpstr>
      <vt:lpstr>KOMITATIIVI</vt:lpstr>
      <vt:lpstr>HARJOITUS 2: Muuta komitatiiviin.</vt:lpstr>
      <vt:lpstr>INSTRUKTIIVI  -N</vt:lpstr>
      <vt:lpstr>INSTRUKTIIVI</vt:lpstr>
      <vt:lpstr>HARJOITUS 3: Täydennä instruktiivilla.</vt:lpstr>
      <vt:lpstr>HARJOITUS 4: Käytä abessiivia, komitatiivia tai instruktiivia.</vt:lpstr>
      <vt:lpstr>E-INFINITIIVI INSTRUKTIIVISSA</vt:lpstr>
      <vt:lpstr>Oppikirja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II</dc:title>
  <dc:creator>HP</dc:creator>
  <cp:lastModifiedBy>HP</cp:lastModifiedBy>
  <cp:revision>14</cp:revision>
  <dcterms:created xsi:type="dcterms:W3CDTF">2020-11-04T19:39:01Z</dcterms:created>
  <dcterms:modified xsi:type="dcterms:W3CDTF">2020-11-12T09:49:04Z</dcterms:modified>
</cp:coreProperties>
</file>