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2" r:id="rId2"/>
    <p:sldId id="257" r:id="rId3"/>
    <p:sldId id="294" r:id="rId4"/>
    <p:sldId id="295" r:id="rId5"/>
    <p:sldId id="305" r:id="rId6"/>
    <p:sldId id="303" r:id="rId7"/>
    <p:sldId id="304"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3"/>
    <p:restoredTop sz="94609"/>
  </p:normalViewPr>
  <p:slideViewPr>
    <p:cSldViewPr snapToGrid="0" snapToObjects="1">
      <p:cViewPr varScale="1">
        <p:scale>
          <a:sx n="110" d="100"/>
          <a:sy n="110"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24591-450B-3C44-A594-7C6D1B9A895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ADFC64C-D178-2C45-B7F0-B5F748755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070A62A-772E-134C-8ED4-D1C29AEA9B39}"/>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7CABBFE8-17C7-0D44-BF87-F906822F47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ABEC63-FFD1-E842-A2E5-814FFDE93C2A}"/>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245801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FFE6E-68BB-5743-8CF7-EDC31857071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0499755-DDB6-6744-880A-9C0F19DBA82A}"/>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90E46340-1BEC-7543-A3EB-8E201D35EF5C}"/>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18BB6AB9-6FFD-CD4F-A8EC-2FE0FF305AA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36A222-BF26-A542-86CE-60947EF0668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16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78DBFE3-1E7B-1244-9C41-B69993F9FD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D9930B-E949-0843-82E3-EC5DC0666F2F}"/>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49A8F6C7-DA59-004D-85B4-FA183F1309D0}"/>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7412F86D-AFD4-5443-B7CE-7DEB419506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2829837-21C3-E142-994C-F61B4CB4AB23}"/>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086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2F845-F7D4-1A49-9F83-A36AFC17FAA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88E9371-9BEF-8C43-9EB0-00E102AB7338}"/>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5B2C0EBE-0A62-0447-AA43-BF8671B3955D}"/>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6797EA53-8720-2C45-AD07-B41A6BD963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DCEC23-BF9A-9E47-BCBA-20A077948C19}"/>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41012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61C7B6-3B12-C548-8F85-67945B67D9B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4BA015BB-AC30-3443-AC43-6BA3758BD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B2F17537-98D1-8E4C-8A7A-7447F28A4B61}"/>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D0F1D81E-70EE-344F-B255-4746F7DC4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95AD7E-9A4C-F74D-91F0-C286A94AC8F5}"/>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95298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FEAF7-5FDE-7442-9B0A-03B8CF2924D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EB946AA-391B-9C42-B01B-EF06600A657A}"/>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92D51919-A9F4-DB4E-9297-797446968CDC}"/>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11EC999F-6D77-8E40-8E12-64A231770CEC}"/>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6" name="Zástupný symbol pro zápatí 5">
            <a:extLst>
              <a:ext uri="{FF2B5EF4-FFF2-40B4-BE49-F238E27FC236}">
                <a16:creationId xmlns:a16="http://schemas.microsoft.com/office/drawing/2014/main" id="{EDE5D9F5-FDF7-D44A-A47C-A0ED1905E26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1249C5-EA9C-674F-A5B0-267BAD2388EB}"/>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24885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C560-519E-6548-9C86-D6C4940DC37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B9E364A-46C3-5F4A-8D18-0E74CF079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A17B1DB3-72AA-174A-8785-71A3AC7FB4A0}"/>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a16="http://schemas.microsoft.com/office/drawing/2014/main" id="{5EF4E272-BF0E-3A40-90C2-727E4242B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a16="http://schemas.microsoft.com/office/drawing/2014/main" id="{9C5373D8-9B3D-ED4F-942E-F5CF92C77B41}"/>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8E1F1C21-B803-1A45-A7AB-97EDB67E3099}"/>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8" name="Zástupný symbol pro zápatí 7">
            <a:extLst>
              <a:ext uri="{FF2B5EF4-FFF2-40B4-BE49-F238E27FC236}">
                <a16:creationId xmlns:a16="http://schemas.microsoft.com/office/drawing/2014/main" id="{332DB2EA-A044-F948-B6B9-EED34E42DF4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4F525E4-B692-6644-A9F9-D71C1B30FDC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40817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70F8D-36BF-7441-96EC-F062E70170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E239A19-922F-EA44-954A-F224AA9E1BD5}"/>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4" name="Zástupný symbol pro zápatí 3">
            <a:extLst>
              <a:ext uri="{FF2B5EF4-FFF2-40B4-BE49-F238E27FC236}">
                <a16:creationId xmlns:a16="http://schemas.microsoft.com/office/drawing/2014/main" id="{1DBD9C16-82D6-B24C-8BFE-8BFD4BBB6A7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3BA0503-6B53-AB4E-AC2B-7D055AB7AF3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04160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758AA2-F560-2446-8B6E-471EC6C9EA59}"/>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3" name="Zástupný symbol pro zápatí 2">
            <a:extLst>
              <a:ext uri="{FF2B5EF4-FFF2-40B4-BE49-F238E27FC236}">
                <a16:creationId xmlns:a16="http://schemas.microsoft.com/office/drawing/2014/main" id="{DFBBD6F7-A229-7441-90F3-71E17318D34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DBE982C-C911-F540-AD25-C05E8E0D1C6B}"/>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86883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6F05E-B27E-AB44-AA68-6D9F480BD9E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5F0C68E7-4568-9F4C-B41A-9F93C1031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a16="http://schemas.microsoft.com/office/drawing/2014/main" id="{514B3F0B-1ECA-C84B-B201-ACAA9F17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4FE13099-35AF-BE47-B3FB-D25D18F0ABE1}"/>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6" name="Zástupný symbol pro zápatí 5">
            <a:extLst>
              <a:ext uri="{FF2B5EF4-FFF2-40B4-BE49-F238E27FC236}">
                <a16:creationId xmlns:a16="http://schemas.microsoft.com/office/drawing/2014/main" id="{4B593E8B-4340-6B48-8FC3-66E5B301E4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D28FF5-7F74-4446-818B-E955EDA38F6E}"/>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420693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CC38AE-3AF7-0D4F-AF71-4C70E2F4FDB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2471C3E-97D6-EC4A-90FB-2DC0C8F60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2621D7EE-DFE4-444A-988B-93DB5162D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E235ABC2-DEB7-884C-9AF6-DBC61FE1B245}"/>
              </a:ext>
            </a:extLst>
          </p:cNvPr>
          <p:cNvSpPr>
            <a:spLocks noGrp="1"/>
          </p:cNvSpPr>
          <p:nvPr>
            <p:ph type="dt" sz="half" idx="10"/>
          </p:nvPr>
        </p:nvSpPr>
        <p:spPr/>
        <p:txBody>
          <a:bodyPr/>
          <a:lstStyle/>
          <a:p>
            <a:fld id="{CF41A92F-4900-2C4A-B148-53E53709EB03}" type="datetimeFigureOut">
              <a:rPr lang="cs-CZ" smtClean="0"/>
              <a:t>04.03.2025</a:t>
            </a:fld>
            <a:endParaRPr lang="cs-CZ"/>
          </a:p>
        </p:txBody>
      </p:sp>
      <p:sp>
        <p:nvSpPr>
          <p:cNvPr id="6" name="Zástupný symbol pro zápatí 5">
            <a:extLst>
              <a:ext uri="{FF2B5EF4-FFF2-40B4-BE49-F238E27FC236}">
                <a16:creationId xmlns:a16="http://schemas.microsoft.com/office/drawing/2014/main" id="{C35CBD01-2FB5-BD42-8F1F-6470765E25D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522520-CCF1-EB49-A209-707CFDA85CDD}"/>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53540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C8D644D-4A3E-4D46-8C77-38024D413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AB3AC7C2-4986-9841-A8DC-2A7A9788C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C23896C2-CE16-3A42-A669-ACAEE8CA7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1A92F-4900-2C4A-B148-53E53709EB03}" type="datetimeFigureOut">
              <a:rPr lang="cs-CZ" smtClean="0"/>
              <a:t>04.03.2025</a:t>
            </a:fld>
            <a:endParaRPr lang="cs-CZ"/>
          </a:p>
        </p:txBody>
      </p:sp>
      <p:sp>
        <p:nvSpPr>
          <p:cNvPr id="5" name="Zástupný symbol pro zápatí 4">
            <a:extLst>
              <a:ext uri="{FF2B5EF4-FFF2-40B4-BE49-F238E27FC236}">
                <a16:creationId xmlns:a16="http://schemas.microsoft.com/office/drawing/2014/main" id="{DAE6D9A8-FD6E-3342-AA43-12134533A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A11C57-0E0B-4149-A67F-656B434EA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6A4A-4437-E54C-8C01-B68C90DE33DE}" type="slidenum">
              <a:rPr lang="cs-CZ" smtClean="0"/>
              <a:t>‹#›</a:t>
            </a:fld>
            <a:endParaRPr lang="cs-CZ"/>
          </a:p>
        </p:txBody>
      </p:sp>
    </p:spTree>
    <p:extLst>
      <p:ext uri="{BB962C8B-B14F-4D97-AF65-F5344CB8AC3E}">
        <p14:creationId xmlns:p14="http://schemas.microsoft.com/office/powerpoint/2010/main" val="203940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5E1E6DE-44CC-7D62-8BC1-424D82FA696E}"/>
              </a:ext>
            </a:extLst>
          </p:cNvPr>
          <p:cNvSpPr txBox="1"/>
          <p:nvPr/>
        </p:nvSpPr>
        <p:spPr>
          <a:xfrm>
            <a:off x="1649392" y="865223"/>
            <a:ext cx="6099858" cy="5262979"/>
          </a:xfrm>
          <a:prstGeom prst="rect">
            <a:avLst/>
          </a:prstGeom>
          <a:noFill/>
        </p:spPr>
        <p:txBody>
          <a:bodyPr wrap="square">
            <a:spAutoFit/>
          </a:bodyPr>
          <a:lstStyle/>
          <a:p>
            <a:r>
              <a:rPr lang="cs-CZ" sz="2400" b="1" dirty="0">
                <a:solidFill>
                  <a:srgbClr val="1A211E"/>
                </a:solidFill>
                <a:effectLst/>
                <a:latin typeface="Times New Roman" panose="02020603050405020304" pitchFamily="18" charset="0"/>
                <a:cs typeface="Times New Roman" panose="02020603050405020304" pitchFamily="18" charset="0"/>
              </a:rPr>
              <a:t>Vysvětlete význam </a:t>
            </a:r>
            <a:r>
              <a:rPr lang="cs-CZ" sz="2400" b="1" dirty="0">
                <a:solidFill>
                  <a:srgbClr val="1A211E"/>
                </a:solidFill>
                <a:latin typeface="Times New Roman" panose="02020603050405020304" pitchFamily="18" charset="0"/>
                <a:cs typeface="Times New Roman" panose="02020603050405020304" pitchFamily="18" charset="0"/>
              </a:rPr>
              <a:t>př</a:t>
            </a:r>
            <a:r>
              <a:rPr lang="cs-CZ" sz="2400" b="1" dirty="0">
                <a:solidFill>
                  <a:srgbClr val="1A211E"/>
                </a:solidFill>
                <a:effectLst/>
                <a:latin typeface="Times New Roman" panose="02020603050405020304" pitchFamily="18" charset="0"/>
                <a:cs typeface="Times New Roman" panose="02020603050405020304" pitchFamily="18" charset="0"/>
              </a:rPr>
              <a:t>edponových sloves:</a:t>
            </a:r>
          </a:p>
          <a:p>
            <a:endParaRPr lang="cs-CZ" sz="2400" dirty="0">
              <a:solidFill>
                <a:srgbClr val="1A211E"/>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vejít do místnosti </a:t>
            </a:r>
          </a:p>
          <a:p>
            <a:r>
              <a:rPr lang="cs-CZ" sz="2400" i="1" dirty="0">
                <a:solidFill>
                  <a:srgbClr val="0070C0"/>
                </a:solidFill>
                <a:effectLst/>
                <a:latin typeface="Times New Roman" panose="02020603050405020304" pitchFamily="18" charset="0"/>
                <a:cs typeface="Times New Roman" panose="02020603050405020304" pitchFamily="18" charset="0"/>
              </a:rPr>
              <a:t>zabodnout nůž</a:t>
            </a:r>
          </a:p>
          <a:p>
            <a:r>
              <a:rPr lang="cs-CZ" sz="2400" i="1" dirty="0">
                <a:solidFill>
                  <a:srgbClr val="0070C0"/>
                </a:solidFill>
                <a:effectLst/>
                <a:latin typeface="Times New Roman" panose="02020603050405020304" pitchFamily="18" charset="0"/>
                <a:cs typeface="Times New Roman" panose="02020603050405020304" pitchFamily="18" charset="0"/>
              </a:rPr>
              <a:t>uskočit </a:t>
            </a:r>
          </a:p>
          <a:p>
            <a:r>
              <a:rPr lang="cs-CZ" sz="2400" i="1" dirty="0">
                <a:solidFill>
                  <a:srgbClr val="0070C0"/>
                </a:solidFill>
                <a:effectLst/>
                <a:latin typeface="Times New Roman" panose="02020603050405020304" pitchFamily="18" charset="0"/>
                <a:cs typeface="Times New Roman" panose="02020603050405020304" pitchFamily="18" charset="0"/>
              </a:rPr>
              <a:t>přepsat</a:t>
            </a:r>
          </a:p>
          <a:p>
            <a:r>
              <a:rPr lang="cs-CZ" sz="2400" i="1" dirty="0">
                <a:solidFill>
                  <a:srgbClr val="0070C0"/>
                </a:solidFill>
                <a:effectLst/>
                <a:latin typeface="Times New Roman" panose="02020603050405020304" pitchFamily="18" charset="0"/>
                <a:cs typeface="Times New Roman" panose="02020603050405020304" pitchFamily="18" charset="0"/>
              </a:rPr>
              <a:t>vyjít na kopec </a:t>
            </a:r>
          </a:p>
          <a:p>
            <a:r>
              <a:rPr lang="cs-CZ" sz="2400" i="1" dirty="0">
                <a:solidFill>
                  <a:srgbClr val="0070C0"/>
                </a:solidFill>
                <a:effectLst/>
                <a:latin typeface="Times New Roman" panose="02020603050405020304" pitchFamily="18" charset="0"/>
                <a:cs typeface="Times New Roman" panose="02020603050405020304" pitchFamily="18" charset="0"/>
              </a:rPr>
              <a:t>docvičit</a:t>
            </a:r>
          </a:p>
          <a:p>
            <a:r>
              <a:rPr lang="cs-CZ" sz="2400" i="1" dirty="0">
                <a:solidFill>
                  <a:srgbClr val="0070C0"/>
                </a:solidFill>
                <a:effectLst/>
                <a:latin typeface="Times New Roman" panose="02020603050405020304" pitchFamily="18" charset="0"/>
                <a:cs typeface="Times New Roman" panose="02020603050405020304" pitchFamily="18" charset="0"/>
              </a:rPr>
              <a:t>převrhnout </a:t>
            </a:r>
          </a:p>
          <a:p>
            <a:r>
              <a:rPr lang="cs-CZ" sz="2400" i="1" dirty="0">
                <a:solidFill>
                  <a:srgbClr val="0070C0"/>
                </a:solidFill>
                <a:effectLst/>
                <a:latin typeface="Times New Roman" panose="02020603050405020304" pitchFamily="18" charset="0"/>
                <a:cs typeface="Times New Roman" panose="02020603050405020304" pitchFamily="18" charset="0"/>
              </a:rPr>
              <a:t>vznést se</a:t>
            </a:r>
          </a:p>
          <a:p>
            <a:r>
              <a:rPr lang="cs-CZ" sz="2400" i="1" dirty="0">
                <a:solidFill>
                  <a:srgbClr val="0070C0"/>
                </a:solidFill>
                <a:effectLst/>
                <a:latin typeface="Times New Roman" panose="02020603050405020304" pitchFamily="18" charset="0"/>
                <a:cs typeface="Times New Roman" panose="02020603050405020304" pitchFamily="18" charset="0"/>
              </a:rPr>
              <a:t>rozutíkat se </a:t>
            </a:r>
          </a:p>
          <a:p>
            <a:r>
              <a:rPr lang="cs-CZ" sz="2400" i="1" dirty="0">
                <a:solidFill>
                  <a:srgbClr val="0070C0"/>
                </a:solidFill>
                <a:effectLst/>
                <a:latin typeface="Times New Roman" panose="02020603050405020304" pitchFamily="18" charset="0"/>
                <a:cs typeface="Times New Roman" panose="02020603050405020304" pitchFamily="18" charset="0"/>
              </a:rPr>
              <a:t>odstěhovat</a:t>
            </a:r>
          </a:p>
          <a:p>
            <a:r>
              <a:rPr lang="cs-CZ" sz="2400" i="1" dirty="0">
                <a:solidFill>
                  <a:srgbClr val="0070C0"/>
                </a:solidFill>
                <a:effectLst/>
                <a:latin typeface="Times New Roman" panose="02020603050405020304" pitchFamily="18" charset="0"/>
                <a:cs typeface="Times New Roman" panose="02020603050405020304" pitchFamily="18" charset="0"/>
              </a:rPr>
              <a:t>obejít </a:t>
            </a:r>
          </a:p>
          <a:p>
            <a:r>
              <a:rPr lang="cs-CZ" sz="2400" i="1" dirty="0">
                <a:solidFill>
                  <a:srgbClr val="0070C0"/>
                </a:solidFill>
                <a:effectLst/>
                <a:latin typeface="Times New Roman" panose="02020603050405020304" pitchFamily="18" charset="0"/>
                <a:cs typeface="Times New Roman" panose="02020603050405020304" pitchFamily="18" charset="0"/>
              </a:rPr>
              <a:t>dojít</a:t>
            </a:r>
          </a:p>
        </p:txBody>
      </p:sp>
    </p:spTree>
    <p:extLst>
      <p:ext uri="{BB962C8B-B14F-4D97-AF65-F5344CB8AC3E}">
        <p14:creationId xmlns:p14="http://schemas.microsoft.com/office/powerpoint/2010/main" val="78275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56DAA-37E3-45CB-1FDC-BAA952B0CA22}"/>
              </a:ext>
            </a:extLst>
          </p:cNvPr>
          <p:cNvSpPr>
            <a:spLocks noGrp="1"/>
          </p:cNvSpPr>
          <p:nvPr>
            <p:ph type="title"/>
          </p:nvPr>
        </p:nvSpPr>
        <p:spPr>
          <a:xfrm>
            <a:off x="838200" y="205105"/>
            <a:ext cx="10515600" cy="629285"/>
          </a:xfrm>
        </p:spPr>
        <p:txBody>
          <a:bodyPr>
            <a:noAutofit/>
          </a:bodyPr>
          <a:lstStyle/>
          <a:p>
            <a:pPr algn="ctr"/>
            <a:r>
              <a:rPr lang="cs-CZ" sz="3200" b="1" kern="15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Předpony u sloves pohybu</a:t>
            </a:r>
            <a:br>
              <a:rPr lang="cs-CZ" sz="3200" kern="15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br>
            <a:endParaRPr lang="cs-CZ" sz="3200" dirty="0">
              <a:solidFill>
                <a:srgbClr val="0070C0"/>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99871B5E-6F27-3DCF-31D2-BE4CD700147A}"/>
              </a:ext>
            </a:extLst>
          </p:cNvPr>
          <p:cNvSpPr>
            <a:spLocks noGrp="1"/>
          </p:cNvSpPr>
          <p:nvPr>
            <p:ph idx="1"/>
          </p:nvPr>
        </p:nvSpPr>
        <p:spPr>
          <a:xfrm>
            <a:off x="598170" y="1016635"/>
            <a:ext cx="10515600" cy="5841365"/>
          </a:xfrm>
        </p:spPr>
        <p:txBody>
          <a:bodyPr>
            <a:noAutofit/>
          </a:bodyPr>
          <a:lstStyle/>
          <a:p>
            <a:pPr marL="0" indent="0">
              <a:buNone/>
            </a:pPr>
            <a:endParaRPr lang="cs-CZ" sz="2000" b="1" kern="15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cs-CZ" sz="2000" b="1" kern="150" dirty="0">
                <a:latin typeface="Times New Roman" panose="02020603050405020304" pitchFamily="18" charset="0"/>
                <a:ea typeface="SimSun" panose="02010600030101010101" pitchFamily="2" charset="-122"/>
                <a:cs typeface="Times New Roman" panose="02020603050405020304" pitchFamily="18" charset="0"/>
              </a:rPr>
              <a:t> </a:t>
            </a:r>
            <a:r>
              <a:rPr lang="cs-CZ" sz="2000" b="1" kern="150" dirty="0">
                <a:effectLst/>
                <a:latin typeface="Times New Roman" panose="02020603050405020304" pitchFamily="18" charset="0"/>
                <a:ea typeface="SimSun" panose="02010600030101010101" pitchFamily="2" charset="-122"/>
                <a:cs typeface="Times New Roman" panose="02020603050405020304" pitchFamily="18" charset="0"/>
              </a:rPr>
              <a:t>Doplňte vhodné předpony</a:t>
            </a:r>
            <a:endParaRPr lang="cs-CZ" sz="2000" b="1" kern="15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cs-CZ"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cs-CZ" sz="2400" kern="150" dirty="0">
                <a:effectLst/>
                <a:latin typeface="Times New Roman" panose="02020603050405020304" pitchFamily="18" charset="0"/>
                <a:ea typeface="SimSun" panose="02010600030101010101" pitchFamily="2" charset="-122"/>
                <a:cs typeface="Times New Roman" panose="02020603050405020304" pitchFamily="18" charset="0"/>
              </a:rPr>
              <a:t>1. Musím ještě …............jít do obchodu pro chleba. 2. …............šel ke dveřím, chvíli před nimi stál a pak …............šel pryč. 3. …............jedeme výtahem, </a:t>
            </a: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ne</a:t>
            </a:r>
            <a:r>
              <a:rPr lang="cs-CZ" sz="2400" kern="150" dirty="0" err="1">
                <a:effectLst/>
                <a:latin typeface="Times New Roman" panose="02020603050405020304" pitchFamily="18" charset="0"/>
                <a:ea typeface="SimSun" panose="02010600030101010101" pitchFamily="2" charset="-122"/>
                <a:cs typeface="Times New Roman" panose="02020603050405020304" pitchFamily="18" charset="0"/>
              </a:rPr>
              <a:t>bo</a:t>
            </a:r>
            <a:r>
              <a:rPr lang="cs-CZ" sz="2400" kern="150" dirty="0">
                <a:effectLst/>
                <a:latin typeface="Times New Roman" panose="02020603050405020304" pitchFamily="18" charset="0"/>
                <a:ea typeface="SimSun" panose="02010600030101010101" pitchFamily="2" charset="-122"/>
                <a:cs typeface="Times New Roman" panose="02020603050405020304" pitchFamily="18" charset="0"/>
              </a:rPr>
              <a:t> do prvního patra …............jdeme pěšky? 4. Jaké to bude mít následky, co z toho …............jde? 5. Kdy …............šel tento román? 6. …............jel mi vlak a teď musím čekat na další. 7. …............šli jsme se u koně na Václaváku. 8. Manželé se …............šli po dvaceti letech manželství. 9. …............šel do místnosti a hned zase …............šel ven na chodbu. 10. …............šel tuto poznámku mlčky. 11. Slunce …............šlo za mraky. 12. Kdo hledá, ten …............jde. 13. Zítra bude krásně, …............jedeme někam ven? 14. Šťastnou cestu, …............jeďte v pořádku! 15. Na D1 se srazila dvě auta. Musíme to místo …............jet. 16. Je zelená, můžeme …............jít na druhou stranu ulice.</a:t>
            </a:r>
          </a:p>
          <a:p>
            <a:pPr marL="0" indent="0">
              <a:buNone/>
            </a:pPr>
            <a:r>
              <a:rPr lang="cs-CZ" sz="2000" kern="150" dirty="0">
                <a:effectLst/>
                <a:latin typeface="Times New Roman" panose="02020603050405020304" pitchFamily="18" charset="0"/>
                <a:ea typeface="SimSu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65097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82D7A97-7EB5-A4D7-B3FB-0A5EF184A7FC}"/>
              </a:ext>
            </a:extLst>
          </p:cNvPr>
          <p:cNvPicPr>
            <a:picLocks noChangeAspect="1"/>
          </p:cNvPicPr>
          <p:nvPr/>
        </p:nvPicPr>
        <p:blipFill>
          <a:blip r:embed="rId2"/>
          <a:stretch>
            <a:fillRect/>
          </a:stretch>
        </p:blipFill>
        <p:spPr>
          <a:xfrm>
            <a:off x="1357313" y="0"/>
            <a:ext cx="9592338" cy="6858000"/>
          </a:xfrm>
          <a:prstGeom prst="rect">
            <a:avLst/>
          </a:prstGeom>
        </p:spPr>
      </p:pic>
    </p:spTree>
    <p:extLst>
      <p:ext uri="{BB962C8B-B14F-4D97-AF65-F5344CB8AC3E}">
        <p14:creationId xmlns:p14="http://schemas.microsoft.com/office/powerpoint/2010/main" val="40902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82D7A97-7EB5-A4D7-B3FB-0A5EF184A7FC}"/>
              </a:ext>
            </a:extLst>
          </p:cNvPr>
          <p:cNvPicPr>
            <a:picLocks noChangeAspect="1"/>
          </p:cNvPicPr>
          <p:nvPr/>
        </p:nvPicPr>
        <p:blipFill>
          <a:blip r:embed="rId2"/>
          <a:stretch>
            <a:fillRect/>
          </a:stretch>
        </p:blipFill>
        <p:spPr>
          <a:xfrm>
            <a:off x="1299831" y="0"/>
            <a:ext cx="9592338" cy="6858000"/>
          </a:xfrm>
          <a:prstGeom prst="rect">
            <a:avLst/>
          </a:prstGeom>
        </p:spPr>
      </p:pic>
    </p:spTree>
    <p:extLst>
      <p:ext uri="{BB962C8B-B14F-4D97-AF65-F5344CB8AC3E}">
        <p14:creationId xmlns:p14="http://schemas.microsoft.com/office/powerpoint/2010/main" val="279977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A291-D869-C287-1F11-79134D9FCFC3}"/>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F5454965-3450-7018-F9D7-DA8255ADD9F1}"/>
              </a:ext>
            </a:extLst>
          </p:cNvPr>
          <p:cNvSpPr txBox="1"/>
          <p:nvPr/>
        </p:nvSpPr>
        <p:spPr>
          <a:xfrm>
            <a:off x="1649392" y="865223"/>
            <a:ext cx="6099858" cy="5262979"/>
          </a:xfrm>
          <a:prstGeom prst="rect">
            <a:avLst/>
          </a:prstGeom>
          <a:noFill/>
        </p:spPr>
        <p:txBody>
          <a:bodyPr wrap="square">
            <a:spAutoFit/>
          </a:bodyPr>
          <a:lstStyle/>
          <a:p>
            <a:r>
              <a:rPr lang="cs-CZ" sz="2400" b="1" dirty="0">
                <a:solidFill>
                  <a:srgbClr val="1A211E"/>
                </a:solidFill>
                <a:effectLst/>
                <a:latin typeface="Times New Roman" panose="02020603050405020304" pitchFamily="18" charset="0"/>
                <a:cs typeface="Times New Roman" panose="02020603050405020304" pitchFamily="18" charset="0"/>
              </a:rPr>
              <a:t>Vysvětlete význam </a:t>
            </a:r>
            <a:r>
              <a:rPr lang="cs-CZ" sz="2400" b="1" dirty="0">
                <a:solidFill>
                  <a:srgbClr val="1A211E"/>
                </a:solidFill>
                <a:latin typeface="Times New Roman" panose="02020603050405020304" pitchFamily="18" charset="0"/>
                <a:cs typeface="Times New Roman" panose="02020603050405020304" pitchFamily="18" charset="0"/>
              </a:rPr>
              <a:t>př</a:t>
            </a:r>
            <a:r>
              <a:rPr lang="cs-CZ" sz="2400" b="1" dirty="0">
                <a:solidFill>
                  <a:srgbClr val="1A211E"/>
                </a:solidFill>
                <a:effectLst/>
                <a:latin typeface="Times New Roman" panose="02020603050405020304" pitchFamily="18" charset="0"/>
                <a:cs typeface="Times New Roman" panose="02020603050405020304" pitchFamily="18" charset="0"/>
              </a:rPr>
              <a:t>edponových sloves:</a:t>
            </a:r>
          </a:p>
          <a:p>
            <a:endParaRPr lang="cs-CZ" sz="2400" dirty="0">
              <a:solidFill>
                <a:srgbClr val="1A211E"/>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vejít do místnosti </a:t>
            </a:r>
          </a:p>
          <a:p>
            <a:r>
              <a:rPr lang="cs-CZ" sz="2400" i="1" dirty="0">
                <a:solidFill>
                  <a:srgbClr val="0070C0"/>
                </a:solidFill>
                <a:effectLst/>
                <a:latin typeface="Times New Roman" panose="02020603050405020304" pitchFamily="18" charset="0"/>
                <a:cs typeface="Times New Roman" panose="02020603050405020304" pitchFamily="18" charset="0"/>
              </a:rPr>
              <a:t>zabodnout nůž</a:t>
            </a:r>
          </a:p>
          <a:p>
            <a:r>
              <a:rPr lang="cs-CZ" sz="2400" i="1" dirty="0">
                <a:solidFill>
                  <a:srgbClr val="0070C0"/>
                </a:solidFill>
                <a:effectLst/>
                <a:latin typeface="Times New Roman" panose="02020603050405020304" pitchFamily="18" charset="0"/>
                <a:cs typeface="Times New Roman" panose="02020603050405020304" pitchFamily="18" charset="0"/>
              </a:rPr>
              <a:t>uskočit </a:t>
            </a:r>
          </a:p>
          <a:p>
            <a:r>
              <a:rPr lang="cs-CZ" sz="2400" i="1" dirty="0">
                <a:solidFill>
                  <a:srgbClr val="0070C0"/>
                </a:solidFill>
                <a:effectLst/>
                <a:latin typeface="Times New Roman" panose="02020603050405020304" pitchFamily="18" charset="0"/>
                <a:cs typeface="Times New Roman" panose="02020603050405020304" pitchFamily="18" charset="0"/>
              </a:rPr>
              <a:t>přepsat</a:t>
            </a:r>
          </a:p>
          <a:p>
            <a:r>
              <a:rPr lang="cs-CZ" sz="2400" i="1" dirty="0">
                <a:solidFill>
                  <a:srgbClr val="0070C0"/>
                </a:solidFill>
                <a:effectLst/>
                <a:latin typeface="Times New Roman" panose="02020603050405020304" pitchFamily="18" charset="0"/>
                <a:cs typeface="Times New Roman" panose="02020603050405020304" pitchFamily="18" charset="0"/>
              </a:rPr>
              <a:t>vyjít na kopec </a:t>
            </a:r>
          </a:p>
          <a:p>
            <a:r>
              <a:rPr lang="cs-CZ" sz="2400" i="1" dirty="0">
                <a:solidFill>
                  <a:srgbClr val="0070C0"/>
                </a:solidFill>
                <a:effectLst/>
                <a:latin typeface="Times New Roman" panose="02020603050405020304" pitchFamily="18" charset="0"/>
                <a:cs typeface="Times New Roman" panose="02020603050405020304" pitchFamily="18" charset="0"/>
              </a:rPr>
              <a:t>docvičit</a:t>
            </a:r>
          </a:p>
          <a:p>
            <a:r>
              <a:rPr lang="cs-CZ" sz="2400" i="1" dirty="0">
                <a:solidFill>
                  <a:srgbClr val="0070C0"/>
                </a:solidFill>
                <a:effectLst/>
                <a:latin typeface="Times New Roman" panose="02020603050405020304" pitchFamily="18" charset="0"/>
                <a:cs typeface="Times New Roman" panose="02020603050405020304" pitchFamily="18" charset="0"/>
              </a:rPr>
              <a:t>převrhnout </a:t>
            </a:r>
          </a:p>
          <a:p>
            <a:r>
              <a:rPr lang="cs-CZ" sz="2400" i="1" dirty="0">
                <a:solidFill>
                  <a:srgbClr val="0070C0"/>
                </a:solidFill>
                <a:effectLst/>
                <a:latin typeface="Times New Roman" panose="02020603050405020304" pitchFamily="18" charset="0"/>
                <a:cs typeface="Times New Roman" panose="02020603050405020304" pitchFamily="18" charset="0"/>
              </a:rPr>
              <a:t>vznést se</a:t>
            </a:r>
          </a:p>
          <a:p>
            <a:r>
              <a:rPr lang="cs-CZ" sz="2400" i="1" dirty="0">
                <a:solidFill>
                  <a:srgbClr val="0070C0"/>
                </a:solidFill>
                <a:effectLst/>
                <a:latin typeface="Times New Roman" panose="02020603050405020304" pitchFamily="18" charset="0"/>
                <a:cs typeface="Times New Roman" panose="02020603050405020304" pitchFamily="18" charset="0"/>
              </a:rPr>
              <a:t>rozutíkat se </a:t>
            </a:r>
          </a:p>
          <a:p>
            <a:r>
              <a:rPr lang="cs-CZ" sz="2400" i="1" dirty="0">
                <a:solidFill>
                  <a:srgbClr val="0070C0"/>
                </a:solidFill>
                <a:effectLst/>
                <a:latin typeface="Times New Roman" panose="02020603050405020304" pitchFamily="18" charset="0"/>
                <a:cs typeface="Times New Roman" panose="02020603050405020304" pitchFamily="18" charset="0"/>
              </a:rPr>
              <a:t>odstěhovat</a:t>
            </a:r>
          </a:p>
          <a:p>
            <a:r>
              <a:rPr lang="cs-CZ" sz="2400" i="1" dirty="0">
                <a:solidFill>
                  <a:srgbClr val="0070C0"/>
                </a:solidFill>
                <a:effectLst/>
                <a:latin typeface="Times New Roman" panose="02020603050405020304" pitchFamily="18" charset="0"/>
                <a:cs typeface="Times New Roman" panose="02020603050405020304" pitchFamily="18" charset="0"/>
              </a:rPr>
              <a:t>obejít </a:t>
            </a:r>
          </a:p>
          <a:p>
            <a:r>
              <a:rPr lang="cs-CZ" sz="2400" i="1" dirty="0">
                <a:solidFill>
                  <a:srgbClr val="0070C0"/>
                </a:solidFill>
                <a:effectLst/>
                <a:latin typeface="Times New Roman" panose="02020603050405020304" pitchFamily="18" charset="0"/>
                <a:cs typeface="Times New Roman" panose="02020603050405020304" pitchFamily="18" charset="0"/>
              </a:rPr>
              <a:t>dojít</a:t>
            </a:r>
          </a:p>
        </p:txBody>
      </p:sp>
    </p:spTree>
    <p:extLst>
      <p:ext uri="{BB962C8B-B14F-4D97-AF65-F5344CB8AC3E}">
        <p14:creationId xmlns:p14="http://schemas.microsoft.com/office/powerpoint/2010/main" val="374993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2BFC490-AD15-C72B-A26E-23E0C4F3B7B3}"/>
              </a:ext>
            </a:extLst>
          </p:cNvPr>
          <p:cNvSpPr txBox="1"/>
          <p:nvPr/>
        </p:nvSpPr>
        <p:spPr>
          <a:xfrm>
            <a:off x="740779" y="1444354"/>
            <a:ext cx="9676435" cy="3785652"/>
          </a:xfrm>
          <a:prstGeom prst="rect">
            <a:avLst/>
          </a:prstGeom>
          <a:noFill/>
        </p:spPr>
        <p:txBody>
          <a:bodyPr wrap="square">
            <a:spAutoFit/>
          </a:bodyPr>
          <a:lstStyle/>
          <a:p>
            <a:r>
              <a:rPr lang="cs-CZ" sz="2400" b="1" dirty="0">
                <a:solidFill>
                  <a:srgbClr val="1A211E"/>
                </a:solidFill>
                <a:effectLst/>
                <a:latin typeface="Times New Roman" panose="02020603050405020304" pitchFamily="18" charset="0"/>
                <a:cs typeface="Times New Roman" panose="02020603050405020304" pitchFamily="18" charset="0"/>
              </a:rPr>
              <a:t>Řekněte, jak se pozměnil základní význam sloves jet, jíst, pít, spát vlivem předpon</a:t>
            </a:r>
            <a:r>
              <a:rPr lang="cs-CZ" sz="2400" b="1" dirty="0">
                <a:solidFill>
                  <a:srgbClr val="1A211E"/>
                </a:solidFill>
                <a:latin typeface="Times New Roman" panose="02020603050405020304" pitchFamily="18" charset="0"/>
                <a:cs typeface="Times New Roman" panose="02020603050405020304" pitchFamily="18" charset="0"/>
              </a:rPr>
              <a:t>, </a:t>
            </a:r>
            <a:r>
              <a:rPr lang="cs-CZ" sz="2400" b="1" dirty="0">
                <a:solidFill>
                  <a:srgbClr val="1A211E"/>
                </a:solidFill>
                <a:effectLst/>
                <a:latin typeface="Times New Roman" panose="02020603050405020304" pitchFamily="18" charset="0"/>
                <a:cs typeface="Times New Roman" panose="02020603050405020304" pitchFamily="18" charset="0"/>
              </a:rPr>
              <a:t>a vytvořte věty:</a:t>
            </a:r>
          </a:p>
          <a:p>
            <a:endParaRPr lang="cs-CZ" sz="2400" dirty="0">
              <a:solidFill>
                <a:srgbClr val="1A211E"/>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dojet, objet, odjet, přejet, projet, přijet, rozjet (se), sjet, vyjet, vjet, zajet</a:t>
            </a:r>
          </a:p>
          <a:p>
            <a:endParaRPr lang="cs-CZ" sz="2400" i="1" dirty="0">
              <a:solidFill>
                <a:srgbClr val="0070C0"/>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jíst, sníst, dojíst, najíst se, přejíst se</a:t>
            </a:r>
          </a:p>
          <a:p>
            <a:endParaRPr lang="cs-CZ" sz="2400" i="1" dirty="0">
              <a:solidFill>
                <a:srgbClr val="0070C0"/>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pít, vypít, zapít, dopít, napít se</a:t>
            </a:r>
          </a:p>
          <a:p>
            <a:endParaRPr lang="cs-CZ" sz="2400" i="1" dirty="0">
              <a:solidFill>
                <a:srgbClr val="0070C0"/>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spát, dospat, přespat, vyspat se, prospat se</a:t>
            </a:r>
          </a:p>
        </p:txBody>
      </p:sp>
    </p:spTree>
    <p:extLst>
      <p:ext uri="{BB962C8B-B14F-4D97-AF65-F5344CB8AC3E}">
        <p14:creationId xmlns:p14="http://schemas.microsoft.com/office/powerpoint/2010/main" val="267597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6623180-5BC8-51C1-3241-30F0A98AFB6D}"/>
              </a:ext>
            </a:extLst>
          </p:cNvPr>
          <p:cNvSpPr txBox="1"/>
          <p:nvPr/>
        </p:nvSpPr>
        <p:spPr>
          <a:xfrm>
            <a:off x="1140105" y="682408"/>
            <a:ext cx="8084917" cy="5262979"/>
          </a:xfrm>
          <a:prstGeom prst="rect">
            <a:avLst/>
          </a:prstGeom>
          <a:noFill/>
        </p:spPr>
        <p:txBody>
          <a:bodyPr wrap="square">
            <a:spAutoFit/>
          </a:bodyPr>
          <a:lstStyle/>
          <a:p>
            <a:r>
              <a:rPr lang="cs-CZ" sz="2400" b="1" dirty="0">
                <a:solidFill>
                  <a:srgbClr val="1A211E"/>
                </a:solidFill>
                <a:effectLst/>
                <a:latin typeface="Times New Roman" panose="02020603050405020304" pitchFamily="18" charset="0"/>
                <a:cs typeface="Times New Roman" panose="02020603050405020304" pitchFamily="18" charset="0"/>
              </a:rPr>
              <a:t>Vysvětlete významový rozdíl mezi dvojicemi vět:</a:t>
            </a:r>
          </a:p>
          <a:p>
            <a:endParaRPr lang="cs-CZ" sz="2400" dirty="0">
              <a:solidFill>
                <a:srgbClr val="1A211E"/>
              </a:solidFill>
              <a:effectLst/>
              <a:latin typeface="Times New Roman" panose="02020603050405020304" pitchFamily="18" charset="0"/>
              <a:cs typeface="Times New Roman" panose="02020603050405020304" pitchFamily="18" charset="0"/>
            </a:endParaRPr>
          </a:p>
          <a:p>
            <a:r>
              <a:rPr lang="cs-CZ" sz="2400" i="1" dirty="0">
                <a:solidFill>
                  <a:srgbClr val="0070C0"/>
                </a:solidFill>
                <a:effectLst/>
                <a:latin typeface="Times New Roman" panose="02020603050405020304" pitchFamily="18" charset="0"/>
                <a:cs typeface="Times New Roman" panose="02020603050405020304" pitchFamily="18" charset="0"/>
              </a:rPr>
              <a:t>Dopili kávu. – Vypili kávu.</a:t>
            </a:r>
          </a:p>
          <a:p>
            <a:r>
              <a:rPr lang="cs-CZ" sz="2400" i="1" dirty="0">
                <a:solidFill>
                  <a:srgbClr val="0070C0"/>
                </a:solidFill>
                <a:effectLst/>
                <a:latin typeface="Times New Roman" panose="02020603050405020304" pitchFamily="18" charset="0"/>
                <a:cs typeface="Times New Roman" panose="02020603050405020304" pitchFamily="18" charset="0"/>
              </a:rPr>
              <a:t>Cestou nás dojeli. – Cestou nás předjeli.</a:t>
            </a:r>
          </a:p>
          <a:p>
            <a:r>
              <a:rPr lang="cs-CZ" sz="2400" i="1" dirty="0">
                <a:solidFill>
                  <a:srgbClr val="0070C0"/>
                </a:solidFill>
                <a:effectLst/>
                <a:latin typeface="Times New Roman" panose="02020603050405020304" pitchFamily="18" charset="0"/>
                <a:cs typeface="Times New Roman" panose="02020603050405020304" pitchFamily="18" charset="0"/>
              </a:rPr>
              <a:t>To si jistě domyslíš. – To si jistě vymyslíš.</a:t>
            </a:r>
          </a:p>
          <a:p>
            <a:r>
              <a:rPr lang="cs-CZ" sz="2400" i="1" dirty="0">
                <a:solidFill>
                  <a:srgbClr val="0070C0"/>
                </a:solidFill>
                <a:effectLst/>
                <a:latin typeface="Times New Roman" panose="02020603050405020304" pitchFamily="18" charset="0"/>
                <a:cs typeface="Times New Roman" panose="02020603050405020304" pitchFamily="18" charset="0"/>
              </a:rPr>
              <a:t>Dolila mi víno. – Nalila mi víno.</a:t>
            </a:r>
          </a:p>
          <a:p>
            <a:r>
              <a:rPr lang="cs-CZ" sz="2400" i="1" dirty="0">
                <a:solidFill>
                  <a:srgbClr val="0070C0"/>
                </a:solidFill>
                <a:effectLst/>
                <a:latin typeface="Times New Roman" panose="02020603050405020304" pitchFamily="18" charset="0"/>
                <a:cs typeface="Times New Roman" panose="02020603050405020304" pitchFamily="18" charset="0"/>
              </a:rPr>
              <a:t>Nasypala sůl do slánky. – Vysypala sůl na stůl.</a:t>
            </a:r>
          </a:p>
          <a:p>
            <a:r>
              <a:rPr lang="cs-CZ" sz="2400" i="1" dirty="0">
                <a:solidFill>
                  <a:srgbClr val="0070C0"/>
                </a:solidFill>
                <a:effectLst/>
                <a:latin typeface="Times New Roman" panose="02020603050405020304" pitchFamily="18" charset="0"/>
                <a:cs typeface="Times New Roman" panose="02020603050405020304" pitchFamily="18" charset="0"/>
              </a:rPr>
              <a:t>Natrhl jsem list v knize. – Vytrhl jsem list z knihy.</a:t>
            </a:r>
          </a:p>
          <a:p>
            <a:r>
              <a:rPr lang="cs-CZ" sz="2400" i="1" dirty="0">
                <a:solidFill>
                  <a:srgbClr val="0070C0"/>
                </a:solidFill>
                <a:effectLst/>
                <a:latin typeface="Times New Roman" panose="02020603050405020304" pitchFamily="18" charset="0"/>
                <a:cs typeface="Times New Roman" panose="02020603050405020304" pitchFamily="18" charset="0"/>
              </a:rPr>
              <a:t>Natáhni ruce, prosím. – Roztáhni ruce, prosím.</a:t>
            </a:r>
          </a:p>
          <a:p>
            <a:r>
              <a:rPr lang="cs-CZ" sz="2400" i="1" dirty="0">
                <a:solidFill>
                  <a:srgbClr val="0070C0"/>
                </a:solidFill>
                <a:effectLst/>
                <a:latin typeface="Times New Roman" panose="02020603050405020304" pitchFamily="18" charset="0"/>
                <a:cs typeface="Times New Roman" panose="02020603050405020304" pitchFamily="18" charset="0"/>
              </a:rPr>
              <a:t>Najedl jsem se výborně. – Dnes jsem se přejedl.</a:t>
            </a:r>
          </a:p>
          <a:p>
            <a:r>
              <a:rPr lang="cs-CZ" sz="2400" i="1" dirty="0">
                <a:solidFill>
                  <a:srgbClr val="0070C0"/>
                </a:solidFill>
                <a:effectLst/>
                <a:latin typeface="Times New Roman" panose="02020603050405020304" pitchFamily="18" charset="0"/>
                <a:cs typeface="Times New Roman" panose="02020603050405020304" pitchFamily="18" charset="0"/>
              </a:rPr>
              <a:t>Našeho souseda okradli. – Našeho souseda vykradli.</a:t>
            </a:r>
          </a:p>
          <a:p>
            <a:r>
              <a:rPr lang="cs-CZ" sz="2400" i="1" dirty="0">
                <a:solidFill>
                  <a:srgbClr val="0070C0"/>
                </a:solidFill>
                <a:effectLst/>
                <a:latin typeface="Times New Roman" panose="02020603050405020304" pitchFamily="18" charset="0"/>
                <a:cs typeface="Times New Roman" panose="02020603050405020304" pitchFamily="18" charset="0"/>
              </a:rPr>
              <a:t>Není třeba se omlouvat. – Stále se vymlouvá.</a:t>
            </a:r>
          </a:p>
          <a:p>
            <a:r>
              <a:rPr lang="cs-CZ" sz="2400" i="1" dirty="0">
                <a:solidFill>
                  <a:srgbClr val="0070C0"/>
                </a:solidFill>
                <a:effectLst/>
                <a:latin typeface="Times New Roman" panose="02020603050405020304" pitchFamily="18" charset="0"/>
                <a:cs typeface="Times New Roman" panose="02020603050405020304" pitchFamily="18" charset="0"/>
              </a:rPr>
              <a:t>Otočila se k nám. – Natočila se k nám.</a:t>
            </a:r>
          </a:p>
          <a:p>
            <a:r>
              <a:rPr lang="cs-CZ" sz="2400" i="1" dirty="0">
                <a:solidFill>
                  <a:srgbClr val="0070C0"/>
                </a:solidFill>
                <a:effectLst/>
                <a:latin typeface="Times New Roman" panose="02020603050405020304" pitchFamily="18" charset="0"/>
                <a:cs typeface="Times New Roman" panose="02020603050405020304" pitchFamily="18" charset="0"/>
              </a:rPr>
              <a:t>Všechno vám oplatíme. – Všechno vám zaplatíme.</a:t>
            </a:r>
          </a:p>
        </p:txBody>
      </p:sp>
    </p:spTree>
    <p:extLst>
      <p:ext uri="{BB962C8B-B14F-4D97-AF65-F5344CB8AC3E}">
        <p14:creationId xmlns:p14="http://schemas.microsoft.com/office/powerpoint/2010/main" val="2888479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452</Words>
  <Application>Microsoft Macintosh PowerPoint</Application>
  <PresentationFormat>Širokoúhlá obrazovka</PresentationFormat>
  <Paragraphs>57</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Calibri</vt:lpstr>
      <vt:lpstr>Calibri Light</vt:lpstr>
      <vt:lpstr>Times New Roman</vt:lpstr>
      <vt:lpstr>Motiv Office</vt:lpstr>
      <vt:lpstr>Prezentace aplikace PowerPoint</vt:lpstr>
      <vt:lpstr>Předpony u sloves pohybu </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PŘEDNÁŠKA Tvoření podstatných jmen </dc:title>
  <dc:creator>Bozděchová, Ivana</dc:creator>
  <cp:lastModifiedBy>Bozděchová, Ivana</cp:lastModifiedBy>
  <cp:revision>34</cp:revision>
  <dcterms:created xsi:type="dcterms:W3CDTF">2018-12-12T21:09:10Z</dcterms:created>
  <dcterms:modified xsi:type="dcterms:W3CDTF">2025-03-04T13:25:56Z</dcterms:modified>
</cp:coreProperties>
</file>